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video/unknown"/>
  <Default Extension="vml" ContentType="application/vnd.openxmlformats-officedocument.vmlDrawing"/>
  <Default Extension="doc" ContentType="application/msword"/>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9.gif" ContentType="image/gif"/>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60" r:id="rId2"/>
    <p:sldMasterId id="2147483976" r:id="rId3"/>
    <p:sldMasterId id="2147483983" r:id="rId4"/>
    <p:sldMasterId id="2147484100" r:id="rId5"/>
    <p:sldMasterId id="2147484118" r:id="rId6"/>
    <p:sldMasterId id="2147484184" r:id="rId7"/>
    <p:sldMasterId id="2147484315" r:id="rId8"/>
    <p:sldMasterId id="2147484329" r:id="rId9"/>
    <p:sldMasterId id="2147484342" r:id="rId10"/>
    <p:sldMasterId id="2147484359" r:id="rId11"/>
    <p:sldMasterId id="2147484387" r:id="rId12"/>
    <p:sldMasterId id="2147484418" r:id="rId13"/>
    <p:sldMasterId id="2147484438" r:id="rId14"/>
    <p:sldMasterId id="2147484462" r:id="rId15"/>
    <p:sldMasterId id="2147484474" r:id="rId16"/>
    <p:sldMasterId id="2147484486" r:id="rId17"/>
    <p:sldMasterId id="2147484498" r:id="rId18"/>
    <p:sldMasterId id="2147484631" r:id="rId19"/>
  </p:sldMasterIdLst>
  <p:notesMasterIdLst>
    <p:notesMasterId r:id="rId75"/>
  </p:notesMasterIdLst>
  <p:sldIdLst>
    <p:sldId id="665" r:id="rId20"/>
    <p:sldId id="890" r:id="rId21"/>
    <p:sldId id="975" r:id="rId22"/>
    <p:sldId id="892" r:id="rId23"/>
    <p:sldId id="967" r:id="rId24"/>
    <p:sldId id="896" r:id="rId25"/>
    <p:sldId id="972" r:id="rId26"/>
    <p:sldId id="987" r:id="rId27"/>
    <p:sldId id="976" r:id="rId28"/>
    <p:sldId id="920" r:id="rId29"/>
    <p:sldId id="941" r:id="rId30"/>
    <p:sldId id="932" r:id="rId31"/>
    <p:sldId id="961" r:id="rId32"/>
    <p:sldId id="867" r:id="rId33"/>
    <p:sldId id="912" r:id="rId34"/>
    <p:sldId id="868" r:id="rId35"/>
    <p:sldId id="913" r:id="rId36"/>
    <p:sldId id="922" r:id="rId37"/>
    <p:sldId id="923" r:id="rId38"/>
    <p:sldId id="982" r:id="rId39"/>
    <p:sldId id="914" r:id="rId40"/>
    <p:sldId id="934" r:id="rId41"/>
    <p:sldId id="916" r:id="rId42"/>
    <p:sldId id="935" r:id="rId43"/>
    <p:sldId id="936" r:id="rId44"/>
    <p:sldId id="978" r:id="rId45"/>
    <p:sldId id="969" r:id="rId46"/>
    <p:sldId id="963" r:id="rId47"/>
    <p:sldId id="964" r:id="rId48"/>
    <p:sldId id="986" r:id="rId49"/>
    <p:sldId id="897" r:id="rId50"/>
    <p:sldId id="696" r:id="rId51"/>
    <p:sldId id="418" r:id="rId52"/>
    <p:sldId id="706" r:id="rId53"/>
    <p:sldId id="977" r:id="rId54"/>
    <p:sldId id="904" r:id="rId55"/>
    <p:sldId id="781" r:id="rId56"/>
    <p:sldId id="940" r:id="rId57"/>
    <p:sldId id="929" r:id="rId58"/>
    <p:sldId id="928" r:id="rId59"/>
    <p:sldId id="886" r:id="rId60"/>
    <p:sldId id="711" r:id="rId61"/>
    <p:sldId id="930" r:id="rId62"/>
    <p:sldId id="931" r:id="rId63"/>
    <p:sldId id="947" r:id="rId64"/>
    <p:sldId id="951" r:id="rId65"/>
    <p:sldId id="971" r:id="rId66"/>
    <p:sldId id="966" r:id="rId67"/>
    <p:sldId id="918" r:id="rId68"/>
    <p:sldId id="949" r:id="rId69"/>
    <p:sldId id="873" r:id="rId70"/>
    <p:sldId id="980" r:id="rId71"/>
    <p:sldId id="952" r:id="rId72"/>
    <p:sldId id="861" r:id="rId73"/>
    <p:sldId id="988" r:id="rId74"/>
  </p:sldIdLst>
  <p:sldSz cx="9144000" cy="6858000" type="screen4x3"/>
  <p:notesSz cx="6858000" cy="9144000"/>
  <p:defaultText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36" algn="l" defTabSz="457118" rtl="0" eaLnBrk="1" latinLnBrk="0" hangingPunct="1">
      <a:defRPr sz="1800" kern="1200">
        <a:solidFill>
          <a:schemeClr val="tx1"/>
        </a:solidFill>
        <a:latin typeface="+mn-lt"/>
        <a:ea typeface="+mn-ea"/>
        <a:cs typeface="+mn-cs"/>
      </a:defRPr>
    </a:lvl3pPr>
    <a:lvl4pPr marL="1371354" algn="l" defTabSz="457118" rtl="0" eaLnBrk="1" latinLnBrk="0" hangingPunct="1">
      <a:defRPr sz="1800" kern="1200">
        <a:solidFill>
          <a:schemeClr val="tx1"/>
        </a:solidFill>
        <a:latin typeface="+mn-lt"/>
        <a:ea typeface="+mn-ea"/>
        <a:cs typeface="+mn-cs"/>
      </a:defRPr>
    </a:lvl4pPr>
    <a:lvl5pPr marL="1828472" algn="l" defTabSz="457118" rtl="0" eaLnBrk="1" latinLnBrk="0" hangingPunct="1">
      <a:defRPr sz="1800" kern="1200">
        <a:solidFill>
          <a:schemeClr val="tx1"/>
        </a:solidFill>
        <a:latin typeface="+mn-lt"/>
        <a:ea typeface="+mn-ea"/>
        <a:cs typeface="+mn-cs"/>
      </a:defRPr>
    </a:lvl5pPr>
    <a:lvl6pPr marL="2285590" algn="l" defTabSz="457118" rtl="0" eaLnBrk="1" latinLnBrk="0" hangingPunct="1">
      <a:defRPr sz="1800" kern="1200">
        <a:solidFill>
          <a:schemeClr val="tx1"/>
        </a:solidFill>
        <a:latin typeface="+mn-lt"/>
        <a:ea typeface="+mn-ea"/>
        <a:cs typeface="+mn-cs"/>
      </a:defRPr>
    </a:lvl6pPr>
    <a:lvl7pPr marL="2742708" algn="l" defTabSz="457118" rtl="0" eaLnBrk="1" latinLnBrk="0" hangingPunct="1">
      <a:defRPr sz="1800" kern="1200">
        <a:solidFill>
          <a:schemeClr val="tx1"/>
        </a:solidFill>
        <a:latin typeface="+mn-lt"/>
        <a:ea typeface="+mn-ea"/>
        <a:cs typeface="+mn-cs"/>
      </a:defRPr>
    </a:lvl7pPr>
    <a:lvl8pPr marL="3199827" algn="l" defTabSz="457118" rtl="0" eaLnBrk="1" latinLnBrk="0" hangingPunct="1">
      <a:defRPr sz="1800" kern="1200">
        <a:solidFill>
          <a:schemeClr val="tx1"/>
        </a:solidFill>
        <a:latin typeface="+mn-lt"/>
        <a:ea typeface="+mn-ea"/>
        <a:cs typeface="+mn-cs"/>
      </a:defRPr>
    </a:lvl8pPr>
    <a:lvl9pPr marL="3656944" algn="l" defTabSz="4571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4" autoAdjust="0"/>
    <p:restoredTop sz="85109" autoAdjust="0"/>
  </p:normalViewPr>
  <p:slideViewPr>
    <p:cSldViewPr snapToGrid="0" snapToObjects="1">
      <p:cViewPr varScale="1">
        <p:scale>
          <a:sx n="63" d="100"/>
          <a:sy n="63" d="100"/>
        </p:scale>
        <p:origin x="930" y="78"/>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BACC2E-CCBF-9842-8021-21565FA61E37}" type="datetimeFigureOut">
              <a:rPr lang="en-US" smtClean="0"/>
              <a:pPr/>
              <a:t>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18566E-C1C5-8944-8DF8-C98860934E05}" type="slidenum">
              <a:rPr lang="en-US" smtClean="0"/>
              <a:pPr/>
              <a:t>‹#›</a:t>
            </a:fld>
            <a:endParaRPr lang="en-US"/>
          </a:p>
        </p:txBody>
      </p:sp>
    </p:spTree>
    <p:extLst>
      <p:ext uri="{BB962C8B-B14F-4D97-AF65-F5344CB8AC3E}">
        <p14:creationId xmlns:p14="http://schemas.microsoft.com/office/powerpoint/2010/main" val="3208394731"/>
      </p:ext>
    </p:extLst>
  </p:cSld>
  <p:clrMap bg1="lt1" tx1="dk1" bg2="lt2" tx2="dk2" accent1="accent1" accent2="accent2" accent3="accent3" accent4="accent4" accent5="accent5" accent6="accent6" hlink="hlink" folHlink="folHlink"/>
  <p:notesStyle>
    <a:lvl1pPr marL="0" algn="l" defTabSz="457118" rtl="0" eaLnBrk="1" latinLnBrk="0" hangingPunct="1">
      <a:defRPr sz="1200" kern="1200">
        <a:solidFill>
          <a:schemeClr val="tx1"/>
        </a:solidFill>
        <a:latin typeface="+mn-lt"/>
        <a:ea typeface="+mn-ea"/>
        <a:cs typeface="+mn-cs"/>
      </a:defRPr>
    </a:lvl1pPr>
    <a:lvl2pPr marL="457118" algn="l" defTabSz="457118" rtl="0" eaLnBrk="1" latinLnBrk="0" hangingPunct="1">
      <a:defRPr sz="1200" kern="1200">
        <a:solidFill>
          <a:schemeClr val="tx1"/>
        </a:solidFill>
        <a:latin typeface="+mn-lt"/>
        <a:ea typeface="+mn-ea"/>
        <a:cs typeface="+mn-cs"/>
      </a:defRPr>
    </a:lvl2pPr>
    <a:lvl3pPr marL="914236" algn="l" defTabSz="457118" rtl="0" eaLnBrk="1" latinLnBrk="0" hangingPunct="1">
      <a:defRPr sz="1200" kern="1200">
        <a:solidFill>
          <a:schemeClr val="tx1"/>
        </a:solidFill>
        <a:latin typeface="+mn-lt"/>
        <a:ea typeface="+mn-ea"/>
        <a:cs typeface="+mn-cs"/>
      </a:defRPr>
    </a:lvl3pPr>
    <a:lvl4pPr marL="1371354" algn="l" defTabSz="457118" rtl="0" eaLnBrk="1" latinLnBrk="0" hangingPunct="1">
      <a:defRPr sz="1200" kern="1200">
        <a:solidFill>
          <a:schemeClr val="tx1"/>
        </a:solidFill>
        <a:latin typeface="+mn-lt"/>
        <a:ea typeface="+mn-ea"/>
        <a:cs typeface="+mn-cs"/>
      </a:defRPr>
    </a:lvl4pPr>
    <a:lvl5pPr marL="1828472" algn="l" defTabSz="457118" rtl="0" eaLnBrk="1" latinLnBrk="0" hangingPunct="1">
      <a:defRPr sz="1200" kern="1200">
        <a:solidFill>
          <a:schemeClr val="tx1"/>
        </a:solidFill>
        <a:latin typeface="+mn-lt"/>
        <a:ea typeface="+mn-ea"/>
        <a:cs typeface="+mn-cs"/>
      </a:defRPr>
    </a:lvl5pPr>
    <a:lvl6pPr marL="2285590" algn="l" defTabSz="457118" rtl="0" eaLnBrk="1" latinLnBrk="0" hangingPunct="1">
      <a:defRPr sz="1200" kern="1200">
        <a:solidFill>
          <a:schemeClr val="tx1"/>
        </a:solidFill>
        <a:latin typeface="+mn-lt"/>
        <a:ea typeface="+mn-ea"/>
        <a:cs typeface="+mn-cs"/>
      </a:defRPr>
    </a:lvl6pPr>
    <a:lvl7pPr marL="2742708" algn="l" defTabSz="457118" rtl="0" eaLnBrk="1" latinLnBrk="0" hangingPunct="1">
      <a:defRPr sz="1200" kern="1200">
        <a:solidFill>
          <a:schemeClr val="tx1"/>
        </a:solidFill>
        <a:latin typeface="+mn-lt"/>
        <a:ea typeface="+mn-ea"/>
        <a:cs typeface="+mn-cs"/>
      </a:defRPr>
    </a:lvl7pPr>
    <a:lvl8pPr marL="3199827" algn="l" defTabSz="457118" rtl="0" eaLnBrk="1" latinLnBrk="0" hangingPunct="1">
      <a:defRPr sz="1200" kern="1200">
        <a:solidFill>
          <a:schemeClr val="tx1"/>
        </a:solidFill>
        <a:latin typeface="+mn-lt"/>
        <a:ea typeface="+mn-ea"/>
        <a:cs typeface="+mn-cs"/>
      </a:defRPr>
    </a:lvl8pPr>
    <a:lvl9pPr marL="3656944" algn="l" defTabSz="457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F7F010-5ECC-674F-9A52-7749B079207C}"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smtClean="0">
                <a:latin typeface="Calibri" charset="0"/>
                <a:ea typeface="ＭＳ Ｐゴシック" charset="0"/>
                <a:cs typeface="ＭＳ Ｐゴシック" charset="0"/>
              </a:rPr>
              <a:t>More goals: </a:t>
            </a:r>
          </a:p>
          <a:p>
            <a:pPr eaLnBrk="1" hangingPunct="1">
              <a:spcBef>
                <a:spcPct val="0"/>
              </a:spcBef>
            </a:pPr>
            <a:r>
              <a:rPr lang="en-US" dirty="0" smtClean="0">
                <a:latin typeface="Calibri" charset="0"/>
                <a:ea typeface="ＭＳ Ｐゴシック" charset="0"/>
                <a:cs typeface="ＭＳ Ｐゴシック" charset="0"/>
              </a:rPr>
              <a:t>-- improve flood forecasting</a:t>
            </a:r>
            <a:r>
              <a:rPr lang="en-US" baseline="0" dirty="0" smtClean="0">
                <a:latin typeface="Calibri" charset="0"/>
                <a:ea typeface="ＭＳ Ｐゴシック" charset="0"/>
                <a:cs typeface="ＭＳ Ｐゴシック" charset="0"/>
              </a:rPr>
              <a:t> for India and the region, capitalizing on new remotely-sensed products that can transcend the need for national and in-situ provided data</a:t>
            </a:r>
          </a:p>
          <a:p>
            <a:pPr eaLnBrk="1" hangingPunct="1">
              <a:spcBef>
                <a:spcPct val="0"/>
              </a:spcBef>
            </a:pPr>
            <a:r>
              <a:rPr lang="en-US" baseline="0" dirty="0" smtClean="0">
                <a:latin typeface="Calibri" charset="0"/>
                <a:ea typeface="ＭＳ Ｐゴシック" charset="0"/>
                <a:cs typeface="ＭＳ Ｐゴシック" charset="0"/>
              </a:rPr>
              <a:t>-- merge together independent data sets and technologies developed to use them, under one framework</a:t>
            </a:r>
          </a:p>
          <a:p>
            <a:pPr eaLnBrk="1" hangingPunct="1">
              <a:spcBef>
                <a:spcPct val="0"/>
              </a:spcBef>
            </a:pPr>
            <a:r>
              <a:rPr lang="en-US" baseline="0" dirty="0" smtClean="0">
                <a:latin typeface="Calibri" charset="0"/>
                <a:ea typeface="ＭＳ Ｐゴシック" charset="0"/>
                <a:cs typeface="ＭＳ Ｐゴシック" charset="0"/>
              </a:rPr>
              <a:t>-- provide probabilistic (ensemble) forecasts such that the user can have information on the certainty of the forecasts themselves</a:t>
            </a:r>
          </a:p>
          <a:p>
            <a:pPr eaLnBrk="1" hangingPunct="1">
              <a:spcBef>
                <a:spcPct val="0"/>
              </a:spcBef>
            </a:pPr>
            <a:r>
              <a:rPr lang="en-US" baseline="0" dirty="0" smtClean="0">
                <a:latin typeface="Calibri" charset="0"/>
                <a:ea typeface="ＭＳ Ｐゴシック" charset="0"/>
                <a:cs typeface="ＭＳ Ｐゴシック" charset="0"/>
              </a:rPr>
              <a:t>Understand points of weakness and strength &amp; limits of predictability, such that the World Bank (and other supporters) can best be informed on how to focus limited resources.</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94575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18F476-ED7C-8548-8352-7753804B8CFD}" type="slidenum">
              <a:rPr lang="en-US" sz="1200">
                <a:solidFill>
                  <a:srgbClr val="000000"/>
                </a:solidFill>
              </a:rPr>
              <a:pPr/>
              <a:t>15</a:t>
            </a:fld>
            <a:endParaRPr lang="en-US" sz="1200">
              <a:solidFill>
                <a:srgbClr val="000000"/>
              </a:solidFill>
            </a:endParaRPr>
          </a:p>
        </p:txBody>
      </p:sp>
      <p:sp>
        <p:nvSpPr>
          <p:cNvPr id="143362" name="Slide Image Placeholder 1"/>
          <p:cNvSpPr>
            <a:spLocks noGrp="1" noRot="1" noChangeAspect="1" noTextEdit="1"/>
          </p:cNvSpPr>
          <p:nvPr>
            <p:ph type="sldImg"/>
          </p:nvPr>
        </p:nvSpPr>
        <p:spPr>
          <a:xfrm>
            <a:off x="1143000" y="685800"/>
            <a:ext cx="4572000" cy="3429000"/>
          </a:xfrm>
          <a:solidFill>
            <a:srgbClr val="FFFFFF"/>
          </a:solidFill>
          <a:ln/>
        </p:spPr>
      </p:sp>
      <p:sp>
        <p:nvSpPr>
          <p:cNvPr id="143363"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Times" charset="0"/>
                <a:ea typeface="ＭＳ Ｐゴシック" charset="0"/>
                <a:cs typeface="ＭＳ Ｐゴシック" charset="0"/>
              </a:rPr>
              <a:t>Some measurement sites are so sensitive we can see changes even from, for example, low flow up to bank full flow. But along thousands of river measurement sites, we can most easily see the changes that occur from normal flow into various flood flow states. The C/M ratio above is the AMSR-E remote sensing data, with the two pixels included to provide the ratio. The images shown are from  MODIS. </a:t>
            </a:r>
          </a:p>
          <a:p>
            <a:pPr eaLnBrk="1" hangingPunct="1"/>
            <a:endParaRPr lang="en-US">
              <a:latin typeface="Times" charset="0"/>
              <a:ea typeface="ＭＳ Ｐゴシック" charset="0"/>
              <a:cs typeface="ＭＳ Ｐゴシック" charset="0"/>
            </a:endParaRPr>
          </a:p>
          <a:p>
            <a:pPr eaLnBrk="1" hangingPunct="1"/>
            <a:r>
              <a:rPr lang="en-US">
                <a:latin typeface="Times" charset="0"/>
                <a:ea typeface="ＭＳ Ｐゴシック" charset="0"/>
                <a:cs typeface="ＭＳ Ｐゴシック" charset="0"/>
              </a:rPr>
              <a:t>Note the dates. We captured MODIS image data on these dates, but AMSR-E provided daily updates of the discharge estimator: the C/M number. Higher ratios = higher discharge, more land flooded. The two remote sensing data systems provide synergy, and are together more accurate and powerful than using just one alone.</a:t>
            </a:r>
          </a:p>
        </p:txBody>
      </p:sp>
      <p:sp>
        <p:nvSpPr>
          <p:cNvPr id="1433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ECA18937-BCA5-EE4A-80DC-E1693C8AAB39}" type="slidenum">
              <a:rPr lang="en-US" sz="1200" smtClean="0">
                <a:solidFill>
                  <a:srgbClr val="000000"/>
                </a:solidFill>
              </a:rPr>
              <a:pPr algn="r" defTabSz="914400" fontAlgn="base">
                <a:spcBef>
                  <a:spcPct val="0"/>
                </a:spcBef>
                <a:spcAft>
                  <a:spcPct val="0"/>
                </a:spcAft>
              </a:pPr>
              <a:t>15</a:t>
            </a:fld>
            <a:endParaRPr lang="en-US" sz="1200" smtClean="0">
              <a:solidFill>
                <a:srgbClr val="000000"/>
              </a:solidFill>
            </a:endParaRPr>
          </a:p>
        </p:txBody>
      </p:sp>
    </p:spTree>
    <p:extLst>
      <p:ext uri="{BB962C8B-B14F-4D97-AF65-F5344CB8AC3E}">
        <p14:creationId xmlns:p14="http://schemas.microsoft.com/office/powerpoint/2010/main" val="2928500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EA56C49-AF36-E945-9B44-079FB9FF9415}" type="slidenum">
              <a:rPr lang="en-US"/>
              <a:pPr/>
              <a:t>16</a:t>
            </a:fld>
            <a:endParaRPr lang="en-US"/>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r>
              <a:rPr lang="en-US" dirty="0"/>
              <a:t>AMSR-E covers the whole globe once every 2.5 days, but higher latitudes more frequently.</a:t>
            </a:r>
          </a:p>
        </p:txBody>
      </p:sp>
    </p:spTree>
    <p:extLst>
      <p:ext uri="{BB962C8B-B14F-4D97-AF65-F5344CB8AC3E}">
        <p14:creationId xmlns:p14="http://schemas.microsoft.com/office/powerpoint/2010/main" val="3110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DFO river</a:t>
            </a:r>
            <a:r>
              <a:rPr lang="en-US" baseline="0" dirty="0" smtClean="0"/>
              <a:t> width monitoring sites used in this consultancy, along the Ganges and Brahmaputra main stems.</a:t>
            </a:r>
            <a:endParaRPr lang="en-US" dirty="0"/>
          </a:p>
        </p:txBody>
      </p:sp>
      <p:sp>
        <p:nvSpPr>
          <p:cNvPr id="4" name="Slide Number Placeholder 3"/>
          <p:cNvSpPr>
            <a:spLocks noGrp="1"/>
          </p:cNvSpPr>
          <p:nvPr>
            <p:ph type="sldNum" sz="quarter" idx="10"/>
          </p:nvPr>
        </p:nvSpPr>
        <p:spPr/>
        <p:txBody>
          <a:bodyPr/>
          <a:lstStyle/>
          <a:p>
            <a:fld id="{3C18566E-C1C5-8944-8DF8-C98860934E05}" type="slidenum">
              <a:rPr lang="en-US" smtClean="0"/>
              <a:pPr/>
              <a:t>17</a:t>
            </a:fld>
            <a:endParaRPr lang="en-US"/>
          </a:p>
        </p:txBody>
      </p:sp>
    </p:spTree>
    <p:extLst>
      <p:ext uri="{BB962C8B-B14F-4D97-AF65-F5344CB8AC3E}">
        <p14:creationId xmlns:p14="http://schemas.microsoft.com/office/powerpoint/2010/main" val="327775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18" rtl="0" eaLnBrk="1" fontAlgn="auto" latinLnBrk="0" hangingPunct="1">
              <a:lnSpc>
                <a:spcPct val="100000"/>
              </a:lnSpc>
              <a:spcBef>
                <a:spcPts val="0"/>
              </a:spcBef>
              <a:spcAft>
                <a:spcPts val="0"/>
              </a:spcAft>
              <a:buClrTx/>
              <a:buSzTx/>
              <a:buFontTx/>
              <a:buNone/>
              <a:tabLst/>
              <a:defRPr/>
            </a:pPr>
            <a:r>
              <a:rPr lang="en-US" dirty="0" smtClean="0"/>
              <a:t>DFO monitored flood</a:t>
            </a:r>
            <a:r>
              <a:rPr lang="en-US" baseline="0" dirty="0" smtClean="0"/>
              <a:t> wave correlation results. Left Panels: (top) </a:t>
            </a:r>
            <a:r>
              <a:rPr lang="en-US" sz="1200" kern="1200" dirty="0" smtClean="0">
                <a:solidFill>
                  <a:schemeClr val="tx1"/>
                </a:solidFill>
                <a:effectLst/>
                <a:latin typeface="+mn-lt"/>
                <a:ea typeface="+mn-ea"/>
                <a:cs typeface="+mn-cs"/>
              </a:rPr>
              <a:t>Correlation versus lag time between daily in-situ </a:t>
            </a:r>
            <a:r>
              <a:rPr lang="en-US" sz="1200" kern="1200" dirty="0" err="1" smtClean="0">
                <a:solidFill>
                  <a:schemeClr val="tx1"/>
                </a:solidFill>
                <a:effectLst/>
                <a:latin typeface="+mn-lt"/>
                <a:ea typeface="+mn-ea"/>
                <a:cs typeface="+mn-cs"/>
              </a:rPr>
              <a:t>streamflow</a:t>
            </a:r>
            <a:r>
              <a:rPr lang="en-US" sz="1200" kern="1200" dirty="0" smtClean="0">
                <a:solidFill>
                  <a:schemeClr val="tx1"/>
                </a:solidFill>
                <a:effectLst/>
                <a:latin typeface="+mn-lt"/>
                <a:ea typeface="+mn-ea"/>
                <a:cs typeface="+mn-cs"/>
              </a:rPr>
              <a:t> and upstream satellite flood signals, SDFs (only 3 shown here) and gauge discharge at </a:t>
            </a:r>
            <a:r>
              <a:rPr lang="en-US" sz="1200" kern="1200" dirty="0" err="1" smtClean="0">
                <a:solidFill>
                  <a:schemeClr val="tx1"/>
                </a:solidFill>
                <a:effectLst/>
                <a:latin typeface="+mn-lt"/>
                <a:ea typeface="+mn-ea"/>
                <a:cs typeface="+mn-cs"/>
              </a:rPr>
              <a:t>Hardinge</a:t>
            </a:r>
            <a:r>
              <a:rPr lang="en-US" sz="1200" kern="1200" dirty="0" smtClean="0">
                <a:solidFill>
                  <a:schemeClr val="tx1"/>
                </a:solidFill>
                <a:effectLst/>
                <a:latin typeface="+mn-lt"/>
                <a:ea typeface="+mn-ea"/>
                <a:cs typeface="+mn-cs"/>
              </a:rPr>
              <a:t> Bridge along the Ganges River in Bangladesh. As expected, the lag time at which peak correlation occurs (shown as a dark dot) is greater for longer flow path lengths (FPL) from the gauge at </a:t>
            </a:r>
            <a:r>
              <a:rPr lang="en-US" sz="1200" kern="1200" dirty="0" err="1" smtClean="0">
                <a:solidFill>
                  <a:schemeClr val="tx1"/>
                </a:solidFill>
                <a:effectLst/>
                <a:latin typeface="+mn-lt"/>
                <a:ea typeface="+mn-ea"/>
                <a:cs typeface="+mn-cs"/>
              </a:rPr>
              <a:t>Hardinge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(bottom)</a:t>
            </a:r>
            <a:r>
              <a:rPr lang="en-US" sz="1200" kern="1200" baseline="0" dirty="0" smtClean="0">
                <a:solidFill>
                  <a:schemeClr val="tx1"/>
                </a:solidFill>
                <a:effectLst/>
                <a:latin typeface="+mn-lt"/>
                <a:ea typeface="+mn-ea"/>
                <a:cs typeface="+mn-cs"/>
              </a:rPr>
              <a:t> same as top panel but for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Bahadurabad</a:t>
            </a:r>
            <a:r>
              <a:rPr lang="en-US" sz="1200" kern="1200" dirty="0" smtClean="0">
                <a:solidFill>
                  <a:schemeClr val="tx1"/>
                </a:solidFill>
                <a:effectLst/>
                <a:latin typeface="+mn-lt"/>
                <a:ea typeface="+mn-ea"/>
                <a:cs typeface="+mn-cs"/>
              </a:rPr>
              <a:t> along the Brahmaputra River. Right Panels:</a:t>
            </a:r>
            <a:r>
              <a:rPr lang="en-US" sz="1200" kern="1200" baseline="0" dirty="0" smtClean="0">
                <a:solidFill>
                  <a:schemeClr val="tx1"/>
                </a:solidFill>
                <a:effectLst/>
                <a:latin typeface="+mn-lt"/>
                <a:ea typeface="+mn-ea"/>
                <a:cs typeface="+mn-cs"/>
              </a:rPr>
              <a:t> (top)</a:t>
            </a:r>
            <a:r>
              <a:rPr lang="en-US" sz="1200" kern="1200" dirty="0" smtClean="0">
                <a:solidFill>
                  <a:schemeClr val="tx1"/>
                </a:solidFill>
                <a:effectLst/>
                <a:latin typeface="+mn-lt"/>
                <a:ea typeface="+mn-ea"/>
                <a:cs typeface="+mn-cs"/>
              </a:rPr>
              <a:t> Lagged correlation map of daily satellite-derived flow signals calculated against the discharge observation at </a:t>
            </a:r>
            <a:r>
              <a:rPr lang="en-US" sz="1200" kern="1200" dirty="0" err="1" smtClean="0">
                <a:solidFill>
                  <a:schemeClr val="tx1"/>
                </a:solidFill>
                <a:effectLst/>
                <a:latin typeface="+mn-lt"/>
                <a:ea typeface="+mn-ea"/>
                <a:cs typeface="+mn-cs"/>
              </a:rPr>
              <a:t>Hardinge</a:t>
            </a:r>
            <a:r>
              <a:rPr lang="en-US" sz="1200" kern="1200" dirty="0" smtClean="0">
                <a:solidFill>
                  <a:schemeClr val="tx1"/>
                </a:solidFill>
                <a:effectLst/>
                <a:latin typeface="+mn-lt"/>
                <a:ea typeface="+mn-ea"/>
                <a:cs typeface="+mn-cs"/>
              </a:rPr>
              <a:t> Bridge for Ganges River. The horizontal axis shows the satellite flood signal sites (see previous Fig) arranged in the order of increasing flow path length and the vertical axis shows lag time (days). (bottom) Same as Right-Top</a:t>
            </a:r>
            <a:r>
              <a:rPr lang="en-US" sz="1200" kern="1200" baseline="0" dirty="0" smtClean="0">
                <a:solidFill>
                  <a:schemeClr val="tx1"/>
                </a:solidFill>
                <a:effectLst/>
                <a:latin typeface="+mn-lt"/>
                <a:ea typeface="+mn-ea"/>
                <a:cs typeface="+mn-cs"/>
              </a:rPr>
              <a:t> panel</a:t>
            </a:r>
            <a:r>
              <a:rPr lang="en-US" sz="1200" kern="1200" dirty="0" smtClean="0">
                <a:solidFill>
                  <a:schemeClr val="tx1"/>
                </a:solidFill>
                <a:effectLst/>
                <a:latin typeface="+mn-lt"/>
                <a:ea typeface="+mn-ea"/>
                <a:cs typeface="+mn-cs"/>
              </a:rPr>
              <a:t> but for Brahmaputra. </a:t>
            </a:r>
            <a:endParaRPr lang="en-US" dirty="0" smtClean="0"/>
          </a:p>
          <a:p>
            <a:pPr marL="0" marR="0" indent="0" algn="l" defTabSz="457118"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C18566E-C1C5-8944-8DF8-C98860934E05}" type="slidenum">
              <a:rPr lang="en-US" smtClean="0"/>
              <a:pPr/>
              <a:t>18</a:t>
            </a:fld>
            <a:endParaRPr lang="en-US"/>
          </a:p>
        </p:txBody>
      </p:sp>
    </p:spTree>
    <p:extLst>
      <p:ext uri="{BB962C8B-B14F-4D97-AF65-F5344CB8AC3E}">
        <p14:creationId xmlns:p14="http://schemas.microsoft.com/office/powerpoint/2010/main" val="3753986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data were used to calculate the flood wave propagation speed down</a:t>
            </a:r>
            <a:r>
              <a:rPr lang="en-US" baseline="0" dirty="0" smtClean="0"/>
              <a:t> the Ganges (left) and Brahmaputra (right) rivers traveling through India. The same analysis is being carried out for the </a:t>
            </a:r>
            <a:r>
              <a:rPr lang="en-US" baseline="0" smtClean="0"/>
              <a:t>satellite alt</a:t>
            </a:r>
            <a:endParaRPr lang="en-US" dirty="0"/>
          </a:p>
        </p:txBody>
      </p:sp>
      <p:sp>
        <p:nvSpPr>
          <p:cNvPr id="4" name="Slide Number Placeholder 3"/>
          <p:cNvSpPr>
            <a:spLocks noGrp="1"/>
          </p:cNvSpPr>
          <p:nvPr>
            <p:ph type="sldNum" sz="quarter" idx="10"/>
          </p:nvPr>
        </p:nvSpPr>
        <p:spPr/>
        <p:txBody>
          <a:bodyPr/>
          <a:lstStyle/>
          <a:p>
            <a:fld id="{3C18566E-C1C5-8944-8DF8-C98860934E05}" type="slidenum">
              <a:rPr lang="en-US" smtClean="0"/>
              <a:pPr/>
              <a:t>19</a:t>
            </a:fld>
            <a:endParaRPr lang="en-US"/>
          </a:p>
        </p:txBody>
      </p:sp>
    </p:spTree>
    <p:extLst>
      <p:ext uri="{BB962C8B-B14F-4D97-AF65-F5344CB8AC3E}">
        <p14:creationId xmlns:p14="http://schemas.microsoft.com/office/powerpoint/2010/main" val="39581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xfrm>
            <a:off x="1143000" y="685800"/>
            <a:ext cx="4572000" cy="3429000"/>
          </a:xfrm>
          <a:ln/>
        </p:spPr>
      </p:sp>
      <p:sp>
        <p:nvSpPr>
          <p:cNvPr id="14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
        <p:nvSpPr>
          <p:cNvPr id="14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9DFAC3-6624-D742-99D5-AE23482D2328}" type="slidenum">
              <a:rPr lang="en-US" sz="1200">
                <a:solidFill>
                  <a:srgbClr val="000000"/>
                </a:solidFill>
              </a:rPr>
              <a:pPr/>
              <a:t>21</a:t>
            </a:fld>
            <a:endParaRPr lang="en-US" sz="1200">
              <a:solidFill>
                <a:srgbClr val="000000"/>
              </a:solidFill>
            </a:endParaRPr>
          </a:p>
        </p:txBody>
      </p:sp>
    </p:spTree>
    <p:extLst>
      <p:ext uri="{BB962C8B-B14F-4D97-AF65-F5344CB8AC3E}">
        <p14:creationId xmlns:p14="http://schemas.microsoft.com/office/powerpoint/2010/main" val="3726815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fld id="{1C7CC552-8D0A-1F40-BF75-431C1F95E6A0}" type="slidenum">
              <a:rPr lang="en-US" sz="1200">
                <a:solidFill>
                  <a:srgbClr val="FFFFFF"/>
                </a:solidFill>
              </a:rPr>
              <a:pPr/>
              <a:t>22</a:t>
            </a:fld>
            <a:endParaRPr lang="en-US" sz="1200">
              <a:solidFill>
                <a:srgbClr val="FFFFFF"/>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solidFill>
                  <a:schemeClr val="tx1"/>
                </a:solidFill>
                <a:ea typeface="ＭＳ Ｐゴシック" charset="0"/>
                <a:cs typeface="ＭＳ Ｐゴシック" charset="0"/>
              </a:rPr>
              <a:t>Note the differences in</a:t>
            </a:r>
            <a:r>
              <a:rPr lang="en-US" baseline="0" dirty="0" smtClean="0">
                <a:solidFill>
                  <a:schemeClr val="tx1"/>
                </a:solidFill>
                <a:ea typeface="ＭＳ Ｐゴシック" charset="0"/>
                <a:cs typeface="ＭＳ Ｐゴシック" charset="0"/>
              </a:rPr>
              <a:t> the satellite spatial coverage and length of time to repeat between the 2 satellites. However, </a:t>
            </a:r>
            <a:r>
              <a:rPr lang="en-US" dirty="0" smtClean="0">
                <a:solidFill>
                  <a:schemeClr val="tx1"/>
                </a:solidFill>
                <a:ea typeface="ＭＳ Ｐゴシック" charset="0"/>
                <a:cs typeface="ＭＳ Ｐゴシック" charset="0"/>
              </a:rPr>
              <a:t>few</a:t>
            </a:r>
            <a:r>
              <a:rPr lang="en-US" baseline="0" dirty="0" smtClean="0">
                <a:solidFill>
                  <a:schemeClr val="tx1"/>
                </a:solidFill>
                <a:ea typeface="ＭＳ Ｐゴシック" charset="0"/>
                <a:cs typeface="ＭＳ Ｐゴシック" charset="0"/>
              </a:rPr>
              <a:t> test locations show SARAL data of lower quality and in need of reprocessing, so not shown here.</a:t>
            </a:r>
            <a:endParaRPr lang="en-US" dirty="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44235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Lower</a:t>
            </a:r>
            <a:r>
              <a:rPr lang="en-US" sz="1200" kern="1200" baseline="0" dirty="0" smtClean="0">
                <a:solidFill>
                  <a:schemeClr val="tx1"/>
                </a:solidFill>
                <a:effectLst/>
                <a:latin typeface="+mn-lt"/>
                <a:ea typeface="+mn-ea"/>
                <a:cs typeface="+mn-cs"/>
              </a:rPr>
              <a:t> downstream locations being shown here, with overall good results. </a:t>
            </a:r>
            <a:r>
              <a:rPr lang="en-US" sz="1200" kern="1200" dirty="0" smtClean="0">
                <a:solidFill>
                  <a:schemeClr val="tx1"/>
                </a:solidFill>
                <a:effectLst/>
                <a:latin typeface="+mn-lt"/>
                <a:ea typeface="+mn-ea"/>
                <a:cs typeface="+mn-cs"/>
              </a:rPr>
              <a:t>Google Earth imagery showing the location of the satellite radar altimeter “Jason-2/OSTM” ground track crossings over the Ganges River. These crossings have a temporal resolution or repeat period of 10-days. For example, satellite passes 003, 079, and 155 etc. ascend over the river from south-west to north-east. Descending passes 192, 014, 090 etc. descend over the river from the Himalayas. Time series of water height variations can be constructed at each channel-crossing site. Preliminary results for three such sites are shown immediately below showing time series for three such sites depicting water level variations for specific ascending pass channel crossings on the Ganges River are shown immediately below. Data source:  Jason-2/OSTM satellite mission (2008 to present day), GDR data.</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C18566E-C1C5-8944-8DF8-C98860934E05}" type="slidenum">
              <a:rPr lang="en-US" smtClean="0"/>
              <a:pPr/>
              <a:t>23</a:t>
            </a:fld>
            <a:endParaRPr lang="en-US"/>
          </a:p>
        </p:txBody>
      </p:sp>
    </p:spTree>
    <p:extLst>
      <p:ext uri="{BB962C8B-B14F-4D97-AF65-F5344CB8AC3E}">
        <p14:creationId xmlns:p14="http://schemas.microsoft.com/office/powerpoint/2010/main" val="224005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fld id="{FF33716D-31CE-DC4C-AF23-09EC0BE1CDA0}" type="slidenum">
              <a:rPr lang="en-US" sz="1200">
                <a:solidFill>
                  <a:srgbClr val="FFFFFF"/>
                </a:solidFill>
              </a:rPr>
              <a:pPr/>
              <a:t>24</a:t>
            </a:fld>
            <a:endParaRPr lang="en-US" sz="1200">
              <a:solidFill>
                <a:srgbClr val="FFFFFF"/>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ea typeface="ＭＳ Ｐゴシック" charset="0"/>
                <a:cs typeface="ＭＳ Ｐゴシック" charset="0"/>
              </a:rPr>
              <a:t>But now,</a:t>
            </a:r>
            <a:r>
              <a:rPr lang="en-US" baseline="0" dirty="0" smtClean="0">
                <a:ea typeface="ＭＳ Ｐゴシック" charset="0"/>
                <a:cs typeface="ＭＳ Ｐゴシック" charset="0"/>
              </a:rPr>
              <a:t> we move further upstream along the Ganges to test accuracies and usefulness. Results follow in next 3 slides.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68889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fld id="{116F9796-2891-8A40-905E-FB26F90B6A33}" type="slidenum">
              <a:rPr lang="en-US" sz="1200">
                <a:solidFill>
                  <a:srgbClr val="FFFFFF"/>
                </a:solidFill>
              </a:rPr>
              <a:pPr/>
              <a:t>25</a:t>
            </a:fld>
            <a:endParaRPr lang="en-US" sz="1200">
              <a:solidFill>
                <a:srgbClr val="FFFFFF"/>
              </a:solidFill>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2584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r>
              <a:rPr lang="en-US" sz="1200" kern="1200" dirty="0" smtClean="0">
                <a:solidFill>
                  <a:schemeClr val="tx1"/>
                </a:solidFill>
                <a:effectLst/>
                <a:latin typeface="+mn-lt"/>
                <a:ea typeface="+mn-ea"/>
                <a:cs typeface="+mn-cs"/>
              </a:rPr>
              <a:t>Isochrones (days) for the Brahmaputra and Ganges basins. The contours provide an estimate of the time it takes for water in a particular location in the basin to pass from the headwaters to the outflow points into Bangladesh (“G” for the Ganges, and “B” for the Brahmaputra). Isochrones were constructed using a flow routing algorithm and digital elevation data (details in text). The separation of the two basins is shown as a thick dashed white lines. Isochrones for 5, 10, 15 and 20 days are shown as solid white lines.</a:t>
            </a:r>
            <a:r>
              <a:rPr lang="en-US" dirty="0" smtClean="0">
                <a:effectLst/>
              </a:rPr>
              <a:t> </a:t>
            </a:r>
            <a:r>
              <a:rPr lang="en-US" dirty="0" smtClean="0">
                <a:effectLst/>
                <a:latin typeface="Arial" pitchFamily="-109" charset="0"/>
                <a:ea typeface="ＭＳ Ｐゴシック" pitchFamily="-109" charset="-128"/>
                <a:cs typeface="ＭＳ Ｐゴシック" pitchFamily="-109" charset="-128"/>
              </a:rPr>
              <a:t>POINT:</a:t>
            </a:r>
            <a:r>
              <a:rPr lang="en-US" baseline="0" dirty="0" smtClean="0">
                <a:effectLst/>
                <a:latin typeface="Arial" pitchFamily="-109" charset="0"/>
                <a:ea typeface="ＭＳ Ｐゴシック" pitchFamily="-109" charset="-128"/>
                <a:cs typeface="ＭＳ Ｐゴシック" pitchFamily="-109" charset="-128"/>
              </a:rPr>
              <a:t> </a:t>
            </a:r>
            <a:r>
              <a:rPr lang="en-US" sz="1200" kern="1200" dirty="0" smtClean="0">
                <a:solidFill>
                  <a:schemeClr val="tx1"/>
                </a:solidFill>
                <a:effectLst/>
                <a:latin typeface="+mn-lt"/>
                <a:ea typeface="+mn-ea"/>
                <a:cs typeface="+mn-cs"/>
              </a:rPr>
              <a:t>the important concept is that upstream observations (whether of rainfall or river discharge) inherently can provide information on future river flows that will occur lower down in the catchment up to the </a:t>
            </a:r>
            <a:r>
              <a:rPr lang="en-US" sz="1200" i="1" kern="1200" dirty="0" smtClean="0">
                <a:solidFill>
                  <a:schemeClr val="tx1"/>
                </a:solidFill>
                <a:effectLst/>
                <a:latin typeface="+mn-lt"/>
                <a:ea typeface="+mn-ea"/>
                <a:cs typeface="+mn-cs"/>
              </a:rPr>
              <a:t>time of concentration</a:t>
            </a:r>
            <a:r>
              <a:rPr lang="en-US" sz="1200" kern="1200" dirty="0" smtClean="0">
                <a:solidFill>
                  <a:schemeClr val="tx1"/>
                </a:solidFill>
                <a:effectLst/>
                <a:latin typeface="+mn-lt"/>
                <a:ea typeface="+mn-ea"/>
                <a:cs typeface="+mn-cs"/>
              </a:rPr>
              <a:t> time-scale. </a:t>
            </a:r>
            <a:endParaRPr lang="en-US" dirty="0" smtClean="0">
              <a:effectLst/>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4</a:t>
            </a:fld>
            <a:endParaRPr lang="en-US" smtClean="0">
              <a:latin typeface="Arial" pitchFamily="-109" charset="0"/>
            </a:endParaRPr>
          </a:p>
        </p:txBody>
      </p:sp>
    </p:spTree>
    <p:extLst>
      <p:ext uri="{BB962C8B-B14F-4D97-AF65-F5344CB8AC3E}">
        <p14:creationId xmlns:p14="http://schemas.microsoft.com/office/powerpoint/2010/main" val="362278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fld id="{1E58189B-C415-4148-BF3F-6EC00C94A190}" type="slidenum">
              <a:rPr lang="en-US" sz="1200">
                <a:solidFill>
                  <a:srgbClr val="FFFFFF"/>
                </a:solidFill>
              </a:rPr>
              <a:pPr/>
              <a:t>26</a:t>
            </a:fld>
            <a:endParaRPr lang="en-US" sz="1200">
              <a:solidFill>
                <a:srgbClr val="FFFFFF"/>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ea typeface="ＭＳ Ｐゴシック" charset="0"/>
                <a:cs typeface="ＭＳ Ｐゴシック" charset="0"/>
              </a:rPr>
              <a:t>Note that 2 different types</a:t>
            </a:r>
            <a:r>
              <a:rPr lang="en-US" baseline="0" dirty="0" smtClean="0">
                <a:ea typeface="ＭＳ Ｐゴシック" charset="0"/>
                <a:cs typeface="ＭＳ Ｐゴシック" charset="0"/>
              </a:rPr>
              <a:t> of data can be used to monitor heights – both shown here with their correspondence in signal seen.</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688245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xfrm>
            <a:off x="1143000" y="685800"/>
            <a:ext cx="4572000" cy="3429000"/>
          </a:xfrm>
          <a:ln/>
        </p:spPr>
      </p:sp>
      <p:sp>
        <p:nvSpPr>
          <p:cNvPr id="14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charset="0"/>
                <a:ea typeface="ＭＳ Ｐゴシック" charset="0"/>
                <a:cs typeface="ＭＳ Ｐゴシック" charset="0"/>
              </a:rPr>
              <a:t>Now we consider what</a:t>
            </a:r>
            <a:r>
              <a:rPr lang="en-US" baseline="0" dirty="0" smtClean="0">
                <a:latin typeface="Times" charset="0"/>
                <a:ea typeface="ＭＳ Ｐゴシック" charset="0"/>
                <a:cs typeface="ＭＳ Ｐゴシック" charset="0"/>
              </a:rPr>
              <a:t> happens when we used forecasts of rainfall, instead of just observed -- requires running the hydrologic model into the future using ensemble (i.e. probabilistic) weather forecast data.</a:t>
            </a:r>
            <a:endParaRPr lang="en-US" dirty="0">
              <a:latin typeface="Times" charset="0"/>
              <a:ea typeface="ＭＳ Ｐゴシック" charset="0"/>
              <a:cs typeface="ＭＳ Ｐゴシック"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12D2C4-6D25-2F40-8C6F-4B7ABD0C0F4D}" type="slidenum">
              <a:rPr lang="en-US" sz="1200"/>
              <a:pPr/>
              <a:t>31</a:t>
            </a:fld>
            <a:endParaRPr lang="en-US" sz="1200"/>
          </a:p>
        </p:txBody>
      </p:sp>
    </p:spTree>
    <p:extLst>
      <p:ext uri="{BB962C8B-B14F-4D97-AF65-F5344CB8AC3E}">
        <p14:creationId xmlns:p14="http://schemas.microsoft.com/office/powerpoint/2010/main" val="2463204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1143000" y="685800"/>
            <a:ext cx="4572000" cy="3429000"/>
          </a:xfrm>
          <a:ln/>
        </p:spPr>
      </p:sp>
      <p:sp>
        <p:nvSpPr>
          <p:cNvPr id="768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charset="0"/>
                <a:ea typeface="ＭＳ Ｐゴシック" charset="0"/>
                <a:cs typeface="ＭＳ Ｐゴシック" charset="0"/>
              </a:rPr>
              <a:t>Using the </a:t>
            </a:r>
            <a:r>
              <a:rPr lang="en-US" dirty="0" err="1" smtClean="0">
                <a:latin typeface="Times" charset="0"/>
                <a:ea typeface="ＭＳ Ｐゴシック" charset="0"/>
                <a:cs typeface="ＭＳ Ｐゴシック" charset="0"/>
              </a:rPr>
              <a:t>Thorpex-Tigge</a:t>
            </a:r>
            <a:r>
              <a:rPr lang="en-US" dirty="0" smtClean="0">
                <a:latin typeface="Times" charset="0"/>
                <a:ea typeface="ＭＳ Ｐゴシック" charset="0"/>
                <a:cs typeface="ＭＳ Ｐゴシック" charset="0"/>
              </a:rPr>
              <a:t> data for this project. Green </a:t>
            </a:r>
            <a:r>
              <a:rPr lang="en-US" dirty="0">
                <a:latin typeface="Times" charset="0"/>
                <a:ea typeface="ＭＳ Ｐゴシック" charset="0"/>
                <a:cs typeface="ＭＳ Ｐゴシック" charset="0"/>
              </a:rPr>
              <a:t>dots show forecasting centers </a:t>
            </a:r>
            <a:r>
              <a:rPr lang="en-US" dirty="0" smtClean="0">
                <a:latin typeface="Times" charset="0"/>
                <a:ea typeface="ＭＳ Ｐゴシック" charset="0"/>
                <a:cs typeface="ＭＳ Ｐゴシック" charset="0"/>
              </a:rPr>
              <a:t>which</a:t>
            </a:r>
            <a:r>
              <a:rPr lang="en-US" baseline="0" dirty="0" smtClean="0">
                <a:latin typeface="Times" charset="0"/>
                <a:ea typeface="ＭＳ Ｐゴシック" charset="0"/>
                <a:cs typeface="ＭＳ Ｐゴシック" charset="0"/>
              </a:rPr>
              <a:t> we are using their </a:t>
            </a:r>
            <a:r>
              <a:rPr lang="en-US" dirty="0" smtClean="0">
                <a:latin typeface="Times" charset="0"/>
                <a:ea typeface="ＭＳ Ｐゴシック" charset="0"/>
                <a:cs typeface="ＭＳ Ｐゴシック" charset="0"/>
              </a:rPr>
              <a:t>forecasts for.</a:t>
            </a:r>
            <a:endParaRPr lang="en-US" dirty="0">
              <a:latin typeface="Times" charset="0"/>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3A7497-DC52-7048-81DC-CE6035C632CE}" type="slidenum">
              <a:rPr lang="en-US" sz="1200">
                <a:solidFill>
                  <a:srgbClr val="000000"/>
                </a:solidFill>
              </a:rPr>
              <a:pPr/>
              <a:t>32</a:t>
            </a:fld>
            <a:endParaRPr lang="en-US" sz="1200">
              <a:solidFill>
                <a:srgbClr val="000000"/>
              </a:solidFill>
            </a:endParaRPr>
          </a:p>
        </p:txBody>
      </p:sp>
    </p:spTree>
    <p:extLst>
      <p:ext uri="{BB962C8B-B14F-4D97-AF65-F5344CB8AC3E}">
        <p14:creationId xmlns:p14="http://schemas.microsoft.com/office/powerpoint/2010/main" val="251600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r>
              <a:rPr lang="en-US" dirty="0" smtClean="0">
                <a:latin typeface="Arial" pitchFamily="-109" charset="0"/>
                <a:ea typeface="ＭＳ Ｐゴシック" pitchFamily="-109" charset="-128"/>
                <a:cs typeface="ＭＳ Ｐゴシック" pitchFamily="-109" charset="-128"/>
              </a:rPr>
              <a:t>Movie:</a:t>
            </a:r>
            <a:r>
              <a:rPr lang="en-US" baseline="0" dirty="0" smtClean="0">
                <a:latin typeface="Arial" pitchFamily="-109" charset="0"/>
                <a:ea typeface="ＭＳ Ｐゴシック" pitchFamily="-109" charset="-128"/>
                <a:cs typeface="ＭＳ Ｐゴシック" pitchFamily="-109" charset="-128"/>
              </a:rPr>
              <a:t> </a:t>
            </a:r>
            <a:r>
              <a:rPr lang="en-US" dirty="0" smtClean="0">
                <a:latin typeface="Arial" pitchFamily="-109" charset="0"/>
                <a:ea typeface="ＭＳ Ｐゴシック" pitchFamily="-109" charset="-128"/>
                <a:cs typeface="ＭＳ Ｐゴシック" pitchFamily="-109" charset="-128"/>
              </a:rPr>
              <a:t>ECMWF 24-h</a:t>
            </a:r>
            <a:r>
              <a:rPr lang="en-US" baseline="0" dirty="0" smtClean="0">
                <a:latin typeface="Arial" pitchFamily="-109" charset="0"/>
                <a:ea typeface="ＭＳ Ｐゴシック" pitchFamily="-109" charset="-128"/>
                <a:cs typeface="ＭＳ Ｐゴシック" pitchFamily="-109" charset="-128"/>
              </a:rPr>
              <a:t>r forecasted daily rainfall over the Ganges and Brahmaputra basins showing the variability in all 50 ensemble members</a:t>
            </a:r>
            <a:endParaRPr lang="en-US" dirty="0" smtClean="0">
              <a:latin typeface="Arial" pitchFamily="-109" charset="0"/>
              <a:ea typeface="ＭＳ Ｐゴシック" pitchFamily="-109" charset="-128"/>
              <a:cs typeface="ＭＳ Ｐゴシック" pitchFamily="-109" charset="-128"/>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33</a:t>
            </a:fld>
            <a:endParaRPr lang="en-US" smtClean="0">
              <a:latin typeface="Arial" pitchFamily="-109" charset="0"/>
            </a:endParaRPr>
          </a:p>
        </p:txBody>
      </p:sp>
    </p:spTree>
    <p:extLst>
      <p:ext uri="{BB962C8B-B14F-4D97-AF65-F5344CB8AC3E}">
        <p14:creationId xmlns:p14="http://schemas.microsoft.com/office/powerpoint/2010/main" val="142270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2289F-153F-924A-9445-4CD9D5139097}" type="slidenum">
              <a:rPr lang="en-US" sz="1200">
                <a:solidFill>
                  <a:srgbClr val="000000"/>
                </a:solidFill>
              </a:rPr>
              <a:pPr eaLnBrk="1" hangingPunct="1"/>
              <a:t>34</a:t>
            </a:fld>
            <a:endParaRPr lang="en-US" sz="1200">
              <a:solidFill>
                <a:srgbClr val="000000"/>
              </a:solidFill>
            </a:endParaRPr>
          </a:p>
        </p:txBody>
      </p:sp>
      <p:sp>
        <p:nvSpPr>
          <p:cNvPr id="962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D86B670-34D8-9246-AB54-D95D4DD4B68F}" type="slidenum">
              <a:rPr lang="en-US" sz="1200" smtClean="0">
                <a:solidFill>
                  <a:srgbClr val="000000"/>
                </a:solidFill>
              </a:rPr>
              <a:pPr algn="r" defTabSz="914400" fontAlgn="base">
                <a:spcBef>
                  <a:spcPct val="0"/>
                </a:spcBef>
                <a:spcAft>
                  <a:spcPct val="0"/>
                </a:spcAft>
              </a:pPr>
              <a:t>34</a:t>
            </a:fld>
            <a:endParaRPr lang="en-US" sz="1200" smtClean="0">
              <a:solidFill>
                <a:srgbClr val="000000"/>
              </a:solidFill>
            </a:endParaRPr>
          </a:p>
        </p:txBody>
      </p:sp>
      <p:sp>
        <p:nvSpPr>
          <p:cNvPr id="9625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96260" name="Rectangle 3"/>
          <p:cNvSpPr>
            <a:spLocks noGrp="1" noChangeArrowheads="1"/>
          </p:cNvSpPr>
          <p:nvPr>
            <p:ph type="body" idx="1"/>
          </p:nvPr>
        </p:nvSpPr>
        <p:spPr>
          <a:xfrm>
            <a:off x="0" y="0"/>
            <a:ext cx="0" cy="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25000" lnSpcReduction="20000"/>
          </a:bodyPr>
          <a:lstStyle/>
          <a:p>
            <a:pPr eaLnBrk="1" hangingPunct="1"/>
            <a:r>
              <a:rPr lang="en-US" dirty="0" smtClean="0">
                <a:latin typeface="Times" charset="0"/>
                <a:ea typeface="ＭＳ Ｐゴシック" charset="0"/>
                <a:cs typeface="ＭＳ Ｐゴシック" charset="0"/>
              </a:rPr>
              <a:t>All these data can be integrated under the general</a:t>
            </a:r>
            <a:r>
              <a:rPr lang="en-US" baseline="0" dirty="0" smtClean="0">
                <a:latin typeface="Times" charset="0"/>
                <a:ea typeface="ＭＳ Ｐゴシック" charset="0"/>
                <a:cs typeface="ＭＳ Ｐゴシック" charset="0"/>
              </a:rPr>
              <a:t> framework of the </a:t>
            </a:r>
            <a:r>
              <a:rPr lang="en-US" dirty="0" smtClean="0">
                <a:latin typeface="Times" charset="0"/>
                <a:ea typeface="ＭＳ Ｐゴシック" charset="0"/>
                <a:cs typeface="ＭＳ Ｐゴシック" charset="0"/>
              </a:rPr>
              <a:t>CFAB</a:t>
            </a:r>
            <a:r>
              <a:rPr lang="en-US" dirty="0">
                <a:latin typeface="Times" charset="0"/>
                <a:ea typeface="ＭＳ Ｐゴシック" charset="0"/>
                <a:cs typeface="ＭＳ Ｐゴシック" charset="0"/>
              </a:rPr>
              <a:t>: Project began in 1999, became fully operational in 2003, with a program to actively disseminate the forecasts down to the household began this year. To our knowledge, first time USAID has funded a university-based research group to produce an operational humanitarian assistance program</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Affiliations:</a:t>
            </a:r>
          </a:p>
          <a:p>
            <a:pPr eaLnBrk="1" hangingPunct="1"/>
            <a:r>
              <a:rPr lang="en-US" dirty="0">
                <a:latin typeface="Times" charset="0"/>
                <a:ea typeface="ＭＳ Ｐゴシック" charset="0"/>
                <a:cs typeface="ＭＳ Ｐゴシック" charset="0"/>
              </a:rPr>
              <a:t>Hopson – NCAR/RAL</a:t>
            </a:r>
          </a:p>
          <a:p>
            <a:pPr eaLnBrk="1" hangingPunct="1"/>
            <a:r>
              <a:rPr lang="en-US" dirty="0">
                <a:latin typeface="Times" charset="0"/>
                <a:ea typeface="ＭＳ Ｐゴシック" charset="0"/>
                <a:cs typeface="ＭＳ Ｐゴシック" charset="0"/>
              </a:rPr>
              <a:t>Webster -- Georgia Institute of Technology, Principal Investigator</a:t>
            </a:r>
          </a:p>
          <a:p>
            <a:pPr eaLnBrk="1" hangingPunct="1"/>
            <a:r>
              <a:rPr lang="en-US" dirty="0" err="1">
                <a:latin typeface="Times" charset="0"/>
                <a:ea typeface="ＭＳ Ｐゴシック" charset="0"/>
                <a:cs typeface="ＭＳ Ｐゴシック" charset="0"/>
              </a:rPr>
              <a:t>Subbiah</a:t>
            </a:r>
            <a:r>
              <a:rPr lang="en-US" dirty="0">
                <a:latin typeface="Times" charset="0"/>
                <a:ea typeface="ＭＳ Ｐゴシック" charset="0"/>
                <a:cs typeface="ＭＳ Ｐゴシック" charset="0"/>
              </a:rPr>
              <a:t> and </a:t>
            </a:r>
            <a:r>
              <a:rPr lang="en-US" dirty="0" err="1">
                <a:latin typeface="Times" charset="0"/>
                <a:ea typeface="ＭＳ Ｐゴシック" charset="0"/>
                <a:cs typeface="ＭＳ Ｐゴシック" charset="0"/>
              </a:rPr>
              <a:t>Selvaraju</a:t>
            </a:r>
            <a:r>
              <a:rPr lang="en-US" dirty="0">
                <a:latin typeface="Times" charset="0"/>
                <a:ea typeface="ＭＳ Ｐゴシック" charset="0"/>
                <a:cs typeface="ＭＳ Ｐゴシック" charset="0"/>
              </a:rPr>
              <a:t> -- Asian Disaster Preparedness Centre (non-profit based in Bangkok)</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Special acknowledgments:</a:t>
            </a:r>
          </a:p>
          <a:p>
            <a:pPr eaLnBrk="1" hangingPunct="1">
              <a:buFontTx/>
              <a:buAutoNum type="arabicPeriod"/>
            </a:pPr>
            <a:r>
              <a:rPr lang="en-US" dirty="0">
                <a:latin typeface="Times" charset="0"/>
                <a:ea typeface="ＭＳ Ｐゴシック" charset="0"/>
                <a:cs typeface="ＭＳ Ｐゴシック" charset="0"/>
              </a:rPr>
              <a:t>NASA-GSFC  for using their satellite-based TRMM product (Tropical Rainfall Measuring Mission)</a:t>
            </a:r>
          </a:p>
          <a:p>
            <a:pPr eaLnBrk="1" hangingPunct="1">
              <a:buFontTx/>
              <a:buAutoNum type="arabicPeriod"/>
            </a:pPr>
            <a:r>
              <a:rPr lang="en-US" dirty="0">
                <a:latin typeface="Times" charset="0"/>
                <a:ea typeface="ＭＳ Ｐゴシック" charset="0"/>
                <a:cs typeface="ＭＳ Ｐゴシック" charset="0"/>
              </a:rPr>
              <a:t>NOAA-CPC (Climate Prediction Center) CMORPH (CPC Morph) http://</a:t>
            </a:r>
            <a:r>
              <a:rPr lang="en-US" dirty="0" err="1">
                <a:latin typeface="Times" charset="0"/>
                <a:ea typeface="ＭＳ Ｐゴシック" charset="0"/>
                <a:cs typeface="ＭＳ Ｐゴシック" charset="0"/>
              </a:rPr>
              <a:t>www.cpc.ncep.noaa.gov</a:t>
            </a:r>
            <a:r>
              <a:rPr lang="en-US" dirty="0">
                <a:latin typeface="Times" charset="0"/>
                <a:ea typeface="ＭＳ Ｐゴシック" charset="0"/>
                <a:cs typeface="ＭＳ Ｐゴシック" charset="0"/>
              </a:rPr>
              <a:t>/products/</a:t>
            </a:r>
            <a:r>
              <a:rPr lang="en-US" dirty="0" err="1">
                <a:latin typeface="Times" charset="0"/>
                <a:ea typeface="ＭＳ Ｐゴシック" charset="0"/>
                <a:cs typeface="ＭＳ Ｐゴシック" charset="0"/>
              </a:rPr>
              <a:t>janowiak</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cmorph_description.html</a:t>
            </a:r>
            <a:endParaRPr lang="en-US" dirty="0">
              <a:latin typeface="Times" charset="0"/>
              <a:ea typeface="ＭＳ Ｐゴシック" charset="0"/>
              <a:cs typeface="ＭＳ Ｐゴシック" charset="0"/>
            </a:endParaRP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Both the NASA-TRMM and NOAA-CMORPH produces global precipitation analyses at very high spatial and temporal resolution. Both techniques use precipitation estimates that have been derived from low orbiter satellite microwave observations and geostationary IR satellite data. CMORPH differs from TRMM in that CMORPH uses the microwave satellite-derived </a:t>
            </a:r>
            <a:r>
              <a:rPr lang="en-US" dirty="0" err="1">
                <a:latin typeface="Times" charset="0"/>
                <a:ea typeface="ＭＳ Ｐゴシック" charset="0"/>
                <a:cs typeface="ＭＳ Ｐゴシック" charset="0"/>
              </a:rPr>
              <a:t>rainrates</a:t>
            </a:r>
            <a:r>
              <a:rPr lang="en-US" dirty="0">
                <a:latin typeface="Times" charset="0"/>
                <a:ea typeface="ＭＳ Ｐゴシック" charset="0"/>
                <a:cs typeface="ＭＳ Ｐゴシック" charset="0"/>
              </a:rPr>
              <a:t> </a:t>
            </a:r>
            <a:r>
              <a:rPr lang="en-US" i="1" dirty="0">
                <a:latin typeface="Times" charset="0"/>
                <a:ea typeface="ＭＳ Ｐゴシック" charset="0"/>
                <a:cs typeface="ＭＳ Ｐゴシック" charset="0"/>
              </a:rPr>
              <a:t>exclusively</a:t>
            </a:r>
            <a:r>
              <a:rPr lang="en-US" dirty="0">
                <a:latin typeface="Times" charset="0"/>
                <a:ea typeface="ＭＳ Ｐゴシック" charset="0"/>
                <a:cs typeface="ＭＳ Ｐゴシック" charset="0"/>
              </a:rPr>
              <a:t>, and uses the geostationary satellite IR data to propagate the </a:t>
            </a:r>
            <a:r>
              <a:rPr lang="ja-JP" altLang="en-US"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cloud</a:t>
            </a:r>
            <a:r>
              <a:rPr lang="ja-JP" altLang="en-US"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-features/rain-rates.</a:t>
            </a:r>
          </a:p>
          <a:p>
            <a:pPr eaLnBrk="1" hangingPunct="1"/>
            <a:r>
              <a:rPr lang="en-US" dirty="0">
                <a:latin typeface="Times" charset="0"/>
                <a:ea typeface="ＭＳ Ｐゴシック" charset="0"/>
                <a:cs typeface="ＭＳ Ｐゴシック" charset="0"/>
              </a:rPr>
              <a:t> </a:t>
            </a:r>
          </a:p>
          <a:p>
            <a:pPr eaLnBrk="1" hangingPunct="1"/>
            <a:r>
              <a:rPr lang="en-US" dirty="0">
                <a:latin typeface="Times" charset="0"/>
                <a:ea typeface="ＭＳ Ｐゴシック" charset="0"/>
                <a:cs typeface="ＭＳ Ｐゴシック" charset="0"/>
              </a:rPr>
              <a:t>Funding Agencies: USAID-Dhaka and CARE-Bangladesh; ECMWF (</a:t>
            </a:r>
            <a:r>
              <a:rPr lang="en-US" dirty="0" err="1">
                <a:latin typeface="Times" charset="0"/>
                <a:ea typeface="ＭＳ Ｐゴシック" charset="0"/>
                <a:cs typeface="ＭＳ Ｐゴシック" charset="0"/>
              </a:rPr>
              <a:t>Europ</a:t>
            </a:r>
            <a:r>
              <a:rPr lang="en-US" dirty="0">
                <a:latin typeface="Times" charset="0"/>
                <a:ea typeface="ＭＳ Ｐゴシック" charset="0"/>
                <a:cs typeface="ＭＳ Ｐゴシック" charset="0"/>
              </a:rPr>
              <a:t>. Center for Medium-Range Weather Forecasts) provides their full 51-member weather variable forecasting fields free-of-charge (!!) to support this humanitarian effort.</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I also acknowledge NASA-GSFC (Goddard </a:t>
            </a:r>
            <a:r>
              <a:rPr lang="en-US" dirty="0">
                <a:latin typeface="Courier" charset="0"/>
                <a:ea typeface="ＭＳ Ｐゴシック" charset="0"/>
                <a:cs typeface="ＭＳ Ｐゴシック" charset="0"/>
              </a:rPr>
              <a:t>Space Flight Center) Laboratory for Atmospheres,</a:t>
            </a:r>
            <a:r>
              <a:rPr lang="en-US" dirty="0">
                <a:latin typeface="Times" charset="0"/>
                <a:ea typeface="ＭＳ Ｐゴシック" charset="0"/>
                <a:cs typeface="ＭＳ Ｐゴシック" charset="0"/>
              </a:rPr>
              <a:t> and </a:t>
            </a:r>
            <a:r>
              <a:rPr lang="en-US" dirty="0">
                <a:latin typeface="Courier" charset="0"/>
                <a:ea typeface="ＭＳ Ｐゴシック" charset="0"/>
                <a:cs typeface="ＭＳ Ｐゴシック" charset="0"/>
              </a:rPr>
              <a:t>NOAA-CPC (Climate Prediction Center</a:t>
            </a:r>
            <a:r>
              <a:rPr lang="en-US" dirty="0">
                <a:latin typeface="Times" charset="0"/>
                <a:ea typeface="ＭＳ Ｐゴシック" charset="0"/>
                <a:cs typeface="ＭＳ Ｐゴシック" charset="0"/>
              </a:rPr>
              <a:t>) since we</a:t>
            </a:r>
            <a:r>
              <a:rPr lang="ja-JP" altLang="en-US" dirty="0">
                <a:latin typeface="Times" charset="0"/>
                <a:ea typeface="ＭＳ Ｐゴシック" charset="0"/>
                <a:cs typeface="ＭＳ Ｐゴシック" charset="0"/>
              </a:rPr>
              <a:t>’</a:t>
            </a:r>
            <a:r>
              <a:rPr lang="en-US" altLang="ja-JP" dirty="0" err="1">
                <a:latin typeface="Times" charset="0"/>
                <a:ea typeface="ＭＳ Ｐゴシック" charset="0"/>
                <a:cs typeface="ＭＳ Ｐゴシック" charset="0"/>
              </a:rPr>
              <a:t>ve</a:t>
            </a:r>
            <a:r>
              <a:rPr lang="en-US" altLang="ja-JP" dirty="0">
                <a:latin typeface="Times" charset="0"/>
                <a:ea typeface="ＭＳ Ｐゴシック" charset="0"/>
                <a:cs typeface="ＭＳ Ｐゴシック" charset="0"/>
              </a:rPr>
              <a:t> been using their satellite-based TRMM (GSFC) and CMORPH (NOAA-CPC) precipitation estimates and rain gauge interpolated fields operationally since 2004 (more on this later, including showing results). (For TRMM, the primary individuals behind this are George Huffman and Robert Adler</a:t>
            </a:r>
            <a:r>
              <a:rPr lang="en-US" altLang="ja-JP" dirty="0">
                <a:latin typeface="Courier" charset="0"/>
                <a:ea typeface="ＭＳ Ｐゴシック" charset="0"/>
                <a:cs typeface="ＭＳ Ｐゴシック" charset="0"/>
              </a:rPr>
              <a:t>.) (For CMORPH, the primary individuals are Bob Joyce, John </a:t>
            </a:r>
            <a:r>
              <a:rPr lang="en-US" altLang="ja-JP" dirty="0" err="1">
                <a:latin typeface="Courier" charset="0"/>
                <a:ea typeface="ＭＳ Ｐゴシック" charset="0"/>
                <a:cs typeface="ＭＳ Ｐゴシック" charset="0"/>
              </a:rPr>
              <a:t>Janowiak</a:t>
            </a:r>
            <a:r>
              <a:rPr lang="en-US" altLang="ja-JP" dirty="0">
                <a:latin typeface="Courier" charset="0"/>
                <a:ea typeface="ＭＳ Ｐゴシック" charset="0"/>
                <a:cs typeface="ＭＳ Ｐゴシック" charset="0"/>
              </a:rPr>
              <a:t>, and Phil </a:t>
            </a:r>
            <a:r>
              <a:rPr lang="en-US" altLang="ja-JP" dirty="0" err="1">
                <a:latin typeface="Courier" charset="0"/>
                <a:ea typeface="ＭＳ Ｐゴシック" charset="0"/>
                <a:cs typeface="ＭＳ Ｐゴシック" charset="0"/>
              </a:rPr>
              <a:t>Arkin</a:t>
            </a:r>
            <a:r>
              <a:rPr lang="en-US" altLang="ja-JP" dirty="0">
                <a:latin typeface="Courier" charset="0"/>
                <a:ea typeface="ＭＳ Ｐゴシック" charset="0"/>
                <a:cs typeface="ＭＳ Ｐゴシック" charset="0"/>
              </a:rPr>
              <a:t> and Pinging </a:t>
            </a:r>
            <a:r>
              <a:rPr lang="en-US" altLang="ja-JP" dirty="0" err="1">
                <a:latin typeface="Courier" charset="0"/>
                <a:ea typeface="ＭＳ Ｐゴシック" charset="0"/>
                <a:cs typeface="ＭＳ Ｐゴシック" charset="0"/>
              </a:rPr>
              <a:t>Xie</a:t>
            </a:r>
            <a:r>
              <a:rPr lang="en-US" altLang="ja-JP" dirty="0">
                <a:latin typeface="Courier" charset="0"/>
                <a:ea typeface="ＭＳ Ｐゴシック" charset="0"/>
                <a:cs typeface="ＭＳ Ｐゴシック" charset="0"/>
              </a:rPr>
              <a:t>; for the rain gauge [also NOAA-CPC], </a:t>
            </a:r>
            <a:r>
              <a:rPr lang="en-US" altLang="ja-JP" dirty="0" err="1">
                <a:latin typeface="Courier" charset="0"/>
                <a:ea typeface="ＭＳ Ｐゴシック" charset="0"/>
                <a:cs typeface="ＭＳ Ｐゴシック" charset="0"/>
              </a:rPr>
              <a:t>Pingping</a:t>
            </a:r>
            <a:r>
              <a:rPr lang="en-US" altLang="ja-JP" dirty="0">
                <a:latin typeface="Courier" charset="0"/>
                <a:ea typeface="ＭＳ Ｐゴシック" charset="0"/>
                <a:cs typeface="ＭＳ Ｐゴシック" charset="0"/>
              </a:rPr>
              <a:t> </a:t>
            </a:r>
            <a:r>
              <a:rPr lang="en-US" altLang="ja-JP" dirty="0" err="1">
                <a:latin typeface="Courier" charset="0"/>
                <a:ea typeface="ＭＳ Ｐゴシック" charset="0"/>
                <a:cs typeface="ＭＳ Ｐゴシック" charset="0"/>
              </a:rPr>
              <a:t>Xie</a:t>
            </a:r>
            <a:r>
              <a:rPr lang="en-US" altLang="ja-JP" dirty="0">
                <a:latin typeface="Courier" charset="0"/>
                <a:ea typeface="ＭＳ Ｐゴシック" charset="0"/>
                <a:cs typeface="ＭＳ Ｐゴシック" charset="0"/>
              </a:rPr>
              <a:t> is the primary individual.)</a:t>
            </a:r>
            <a:endParaRPr lang="en-US" altLang="ja-JP" dirty="0">
              <a:latin typeface="Times" charset="0"/>
              <a:ea typeface="ＭＳ Ｐゴシック" charset="0"/>
              <a:cs typeface="ＭＳ Ｐゴシック" charset="0"/>
            </a:endParaRP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Stakeholders w/in Bangladesh -- no need to list, just acknowledge active Bangladesh institutional involvement/</a:t>
            </a:r>
            <a:r>
              <a:rPr lang="en-US" dirty="0" err="1">
                <a:latin typeface="Times" charset="0"/>
                <a:ea typeface="ＭＳ Ｐゴシック" charset="0"/>
                <a:cs typeface="ＭＳ Ｐゴシック" charset="0"/>
              </a:rPr>
              <a:t>stackholding</a:t>
            </a:r>
            <a:r>
              <a:rPr lang="en-US" dirty="0">
                <a:latin typeface="Times" charset="0"/>
                <a:ea typeface="ＭＳ Ｐゴシック" charset="0"/>
                <a:cs typeface="ＭＳ Ｐゴシック" charset="0"/>
              </a:rPr>
              <a:t>.</a:t>
            </a:r>
          </a:p>
        </p:txBody>
      </p:sp>
    </p:spTree>
    <p:extLst>
      <p:ext uri="{BB962C8B-B14F-4D97-AF65-F5344CB8AC3E}">
        <p14:creationId xmlns:p14="http://schemas.microsoft.com/office/powerpoint/2010/main" val="4076816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4745D5-0A6C-9E40-A818-ECB42937D4DB}" type="slidenum">
              <a:rPr lang="en-US" sz="1200">
                <a:solidFill>
                  <a:srgbClr val="000000"/>
                </a:solidFill>
              </a:rPr>
              <a:pPr/>
              <a:t>36</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8E0F0BB-12E4-4A49-9000-432FA47B08A3}" type="slidenum">
              <a:rPr lang="en-US" sz="1200" smtClean="0">
                <a:solidFill>
                  <a:srgbClr val="000000"/>
                </a:solidFill>
              </a:rPr>
              <a:pPr algn="r" defTabSz="914400" eaLnBrk="0" fontAlgn="base" hangingPunct="0">
                <a:spcBef>
                  <a:spcPct val="0"/>
                </a:spcBef>
                <a:spcAft>
                  <a:spcPct val="0"/>
                </a:spcAft>
              </a:pPr>
              <a:t>36</a:t>
            </a:fld>
            <a:endParaRPr lang="en-US" sz="1200" smtClean="0">
              <a:solidFill>
                <a:srgbClr val="000000"/>
              </a:solidFill>
            </a:endParaRPr>
          </a:p>
        </p:txBody>
      </p:sp>
      <p:sp>
        <p:nvSpPr>
          <p:cNvPr id="11673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67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normAutofit fontScale="47500" lnSpcReduction="20000"/>
          </a:bodyPr>
          <a:lstStyle/>
          <a:p>
            <a:pPr marL="228600" indent="-228600" eaLnBrk="1" hangingPunct="1"/>
            <a:r>
              <a:rPr lang="en-US">
                <a:latin typeface="Times" charset="0"/>
                <a:ea typeface="ＭＳ Ｐゴシック" charset="0"/>
                <a:cs typeface="ＭＳ Ｐゴシック" charset="0"/>
              </a:rPr>
              <a:t>Schematic of the 1-10day discharge forecasting sequence for the Brahmaputra and Ganges rivers (which was fully-automated in 2004, to the huge relief of the  first author!).</a:t>
            </a:r>
          </a:p>
          <a:p>
            <a:pPr marL="228600" indent="-228600" eaLnBrk="1" hangingPunct="1"/>
            <a:r>
              <a:rPr lang="en-US">
                <a:latin typeface="Times" charset="0"/>
                <a:ea typeface="ＭＳ Ｐゴシック" charset="0"/>
                <a:cs typeface="ＭＳ Ｐゴシック" charset="0"/>
              </a:rPr>
              <a:t>Red boxes show inputs to the hydrologic forecast model. From right to left, these include:</a:t>
            </a:r>
          </a:p>
          <a:p>
            <a:pPr marL="228600" indent="-228600" eaLnBrk="1" hangingPunct="1">
              <a:buFontTx/>
              <a:buAutoNum type="arabicParenR"/>
            </a:pPr>
            <a:r>
              <a:rPr lang="en-US">
                <a:latin typeface="Times" charset="0"/>
                <a:ea typeface="ＭＳ Ｐゴシック" charset="0"/>
                <a:cs typeface="ＭＳ Ｐゴシック" charset="0"/>
              </a:rPr>
              <a:t> updated model calibrations (from an automated background calibration process);</a:t>
            </a:r>
          </a:p>
          <a:p>
            <a:pPr marL="228600" indent="-228600" eaLnBrk="1" hangingPunct="1">
              <a:buFontTx/>
              <a:buAutoNum type="arabicParenR"/>
            </a:pPr>
            <a:r>
              <a:rPr lang="en-US">
                <a:latin typeface="Times" charset="0"/>
                <a:ea typeface="ＭＳ Ｐゴシック" charset="0"/>
                <a:cs typeface="ＭＳ Ｐゴシック" charset="0"/>
              </a:rPr>
              <a:t> daily discharge observations of the Ganges and Brahmaputra at the border crossings provided by the FFWC (note that their consistent availability has allowed us to implement an error forecasting and correction scheme discussed later -- orange box below); </a:t>
            </a:r>
          </a:p>
          <a:p>
            <a:pPr marL="228600" indent="-228600" eaLnBrk="1" hangingPunct="1">
              <a:buFontTx/>
              <a:buAutoNum type="arabicParenR"/>
            </a:pPr>
            <a:r>
              <a:rPr lang="en-US">
                <a:latin typeface="Times" charset="0"/>
                <a:ea typeface="ＭＳ Ｐゴシック" charset="0"/>
                <a:cs typeface="ＭＳ Ｐゴシック" charset="0"/>
              </a:rPr>
              <a:t> TRMM and CMORPH satellite-derived precipitation estimates provided near-real-time by the </a:t>
            </a:r>
            <a:r>
              <a:rPr lang="en-US">
                <a:latin typeface="Courier" charset="0"/>
                <a:ea typeface="ＭＳ Ｐゴシック" charset="0"/>
                <a:cs typeface="ＭＳ Ｐゴシック" charset="0"/>
              </a:rPr>
              <a:t>GSFC Laboratory for Atmospheres and NOAA Climate Prediction Center, respectively, along with daily-updated interpolated rain-gauge fields (also NOAA-CPC). These precipitation sources were incorporated into the operational forecasts in 2004, but as such represented a new technical challenge: how to incorporate different sources of precipitation inputs that may each have their own biases relative to each other. To deal with this, that same year we developed what we call a </a:t>
            </a:r>
            <a:r>
              <a:rPr lang="ja-JP" altLang="en-US">
                <a:latin typeface="Times" charset="0"/>
                <a:ea typeface="ＭＳ Ｐゴシック" charset="0"/>
                <a:cs typeface="ＭＳ Ｐゴシック" charset="0"/>
              </a:rPr>
              <a:t>“</a:t>
            </a:r>
            <a:r>
              <a:rPr lang="en-US" altLang="ja-JP">
                <a:latin typeface="Courier" charset="0"/>
                <a:ea typeface="ＭＳ Ｐゴシック" charset="0"/>
                <a:cs typeface="ＭＳ Ｐゴシック" charset="0"/>
              </a:rPr>
              <a:t>quantile-to-quantile</a:t>
            </a:r>
            <a:r>
              <a:rPr lang="ja-JP" altLang="en-US">
                <a:latin typeface="Times" charset="0"/>
                <a:ea typeface="ＭＳ Ｐゴシック" charset="0"/>
                <a:cs typeface="ＭＳ Ｐゴシック" charset="0"/>
              </a:rPr>
              <a:t>”</a:t>
            </a:r>
            <a:r>
              <a:rPr lang="en-US" altLang="ja-JP">
                <a:latin typeface="Courier" charset="0"/>
                <a:ea typeface="ＭＳ Ｐゴシック" charset="0"/>
                <a:cs typeface="ＭＳ Ｐゴシック" charset="0"/>
              </a:rPr>
              <a:t> mapping approach which we will not discuss here.</a:t>
            </a:r>
          </a:p>
          <a:p>
            <a:pPr marL="228600" indent="-228600" eaLnBrk="1" hangingPunct="1">
              <a:buFontTx/>
              <a:buAutoNum type="arabicParenR"/>
            </a:pPr>
            <a:r>
              <a:rPr lang="en-US">
                <a:latin typeface="Courier" charset="0"/>
                <a:ea typeface="ＭＳ Ｐゴシック" charset="0"/>
                <a:cs typeface="ＭＳ Ｐゴシック" charset="0"/>
              </a:rPr>
              <a:t> The most-left red box represents the ECMWF ensemble weather forecasts, which once they are received each day, triggers the forecasting sequence and all initial conditions (soil moisture, in-stream flows) are locked in.</a:t>
            </a:r>
            <a:endParaRPr lang="en-US">
              <a:latin typeface="Times" charset="0"/>
              <a:ea typeface="ＭＳ Ｐゴシック" charset="0"/>
              <a:cs typeface="ＭＳ Ｐゴシック" charset="0"/>
            </a:endParaRP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Orange box to account for all sources of uncertainty in the discharge forecast.</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These inputs feed into a separate catchment-lumped model (blue box), and a semi-distributed model (green box) similar in structure to the NWS SAC-SMA model (Sacramento Soil Moisture Accounting model). Note that all steps shown below the horizontal dashed line are done independently for each day and forecast lead-time separately. Both of these hydrologic models are then blended together (again, done independently for each day and forecast lead-time) to form a multi-model forecast, shown in yellow. We won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say much here about this multi-model process, except that operational forecasts using 51-member ECMWF forecasts began in 2003 using only the catchment-lumped model only (blue box) since far simpler to implement (thanks to Keith Beven for constructive advice on implementing this model in these early stages); in 2004 we brought on-line the semi-distributed model, and at this point it was natural to retain both forecast models under a multi-model framework.</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A separate algorithm is then used to both forecast and statistically account for all sources of error, shown in the orange box. This algorithm was also brought on line in 2004, and has been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tweeked</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over the last couple of years -- this algorithm and some of these improvements will be briefly discussed in this talk.</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Note: ovals represent topics covered in remaining part of this talk -- last oval represents final operationally-derivered forecasts, which we will show results from (focusing on 2004).</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Aside: "lumped" model means that the modeling of the discharge process (i.e. going from rainfall inputs to discharge output) is being treated as a single point, without regards to where the rainfall falls within the catchments (so the rainfall inputs into the lumped model are being spatially averaged over the whole catchment first, before going into the model) -- this is the simplest model once can use for discharge forecasting. "Distrbuted" means you're now accounting for where the rainfall/runoff occurs within the catchment itself, and the local conditions of the watershed at those locations (i.e. how saturated the soil moisture is, etc.).</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Further comments: each day after the ECMWF forecasts are received, it takes approximately 2hrs for forecasts for both the Ganges and Brahmaputra to be generated (again, all automatically done). The ECMWF forecasts are updated daily (automatically sent through FTP to Georgia Tech from ECMWF -- ECMWF is under the European Union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jurisdiction, but based in Reading, UK), the TRMM estimates are updated every 3hrs approximately, and the CMORPH and CPC-raingauge are updated daily.</a:t>
            </a:r>
          </a:p>
          <a:p>
            <a:pPr marL="228600" indent="-228600" eaLnBrk="1" hangingPunct="1"/>
            <a:endParaRPr lang="en-US">
              <a:latin typeface="Times" charset="0"/>
              <a:ea typeface="ＭＳ Ｐゴシック" charset="0"/>
              <a:cs typeface="ＭＳ Ｐゴシック" charset="0"/>
            </a:endParaRPr>
          </a:p>
          <a:p>
            <a:pPr marL="228600" indent="-228600" eaLnBrk="1" hangingPunct="1"/>
            <a:r>
              <a:rPr lang="en-US">
                <a:latin typeface="Times" charset="0"/>
                <a:ea typeface="ＭＳ Ｐゴシック" charset="0"/>
                <a:cs typeface="ＭＳ Ｐゴシック" charset="0"/>
              </a:rPr>
              <a:t>Note that the forecasts are independently done for both the Ganges and Brahmaputra rivers close to the border crossing point of each river as it enters into Bangladesh from India. Severe flooding within Bangladesh can occur in years when both rivers crest at the same time, especially affecting the regions near and downstream of their junction (see slide 2), and this in-turn can affect the flow rates of these rivers as they enter into the country if the backwater effects from their junction point propogate far enough upstream. Currently this is not being accounted for, and is one weakness of our current forecast scheme. However, I am in the process of implementing a more advanced routing scheme to account for this effect.</a:t>
            </a:r>
          </a:p>
        </p:txBody>
      </p:sp>
    </p:spTree>
    <p:extLst>
      <p:ext uri="{BB962C8B-B14F-4D97-AF65-F5344CB8AC3E}">
        <p14:creationId xmlns:p14="http://schemas.microsoft.com/office/powerpoint/2010/main" val="2003695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Also utilizing a new system</a:t>
            </a:r>
            <a:r>
              <a:rPr lang="en-US" baseline="0" dirty="0" smtClean="0">
                <a:latin typeface="Calibri" charset="0"/>
              </a:rPr>
              <a:t> developed at NCAR and currently also being employed across the whole of the US as the US’s primary hydrologic forecasting tool …</a:t>
            </a: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8165" indent="-280064">
              <a:defRPr>
                <a:solidFill>
                  <a:schemeClr val="tx1"/>
                </a:solidFill>
                <a:latin typeface="Calibri" charset="0"/>
                <a:ea typeface="ＭＳ Ｐゴシック" charset="0"/>
              </a:defRPr>
            </a:lvl2pPr>
            <a:lvl3pPr marL="1120254" indent="-224051">
              <a:defRPr>
                <a:solidFill>
                  <a:schemeClr val="tx1"/>
                </a:solidFill>
                <a:latin typeface="Calibri" charset="0"/>
                <a:ea typeface="ＭＳ Ｐゴシック" charset="0"/>
              </a:defRPr>
            </a:lvl3pPr>
            <a:lvl4pPr marL="1568356" indent="-224051">
              <a:defRPr>
                <a:solidFill>
                  <a:schemeClr val="tx1"/>
                </a:solidFill>
                <a:latin typeface="Calibri" charset="0"/>
                <a:ea typeface="ＭＳ Ｐゴシック" charset="0"/>
              </a:defRPr>
            </a:lvl4pPr>
            <a:lvl5pPr marL="2016458" indent="-224051">
              <a:defRPr>
                <a:solidFill>
                  <a:schemeClr val="tx1"/>
                </a:solidFill>
                <a:latin typeface="Calibri" charset="0"/>
                <a:ea typeface="ＭＳ Ｐゴシック" charset="0"/>
              </a:defRPr>
            </a:lvl5pPr>
            <a:lvl6pPr marL="2464559" indent="-224051" fontAlgn="base">
              <a:spcBef>
                <a:spcPct val="0"/>
              </a:spcBef>
              <a:spcAft>
                <a:spcPct val="0"/>
              </a:spcAft>
              <a:defRPr>
                <a:solidFill>
                  <a:schemeClr val="tx1"/>
                </a:solidFill>
                <a:latin typeface="Calibri" charset="0"/>
                <a:ea typeface="ＭＳ Ｐゴシック" charset="0"/>
              </a:defRPr>
            </a:lvl6pPr>
            <a:lvl7pPr marL="2912661" indent="-224051" fontAlgn="base">
              <a:spcBef>
                <a:spcPct val="0"/>
              </a:spcBef>
              <a:spcAft>
                <a:spcPct val="0"/>
              </a:spcAft>
              <a:defRPr>
                <a:solidFill>
                  <a:schemeClr val="tx1"/>
                </a:solidFill>
                <a:latin typeface="Calibri" charset="0"/>
                <a:ea typeface="ＭＳ Ｐゴシック" charset="0"/>
              </a:defRPr>
            </a:lvl7pPr>
            <a:lvl8pPr marL="3360763" indent="-224051" fontAlgn="base">
              <a:spcBef>
                <a:spcPct val="0"/>
              </a:spcBef>
              <a:spcAft>
                <a:spcPct val="0"/>
              </a:spcAft>
              <a:defRPr>
                <a:solidFill>
                  <a:schemeClr val="tx1"/>
                </a:solidFill>
                <a:latin typeface="Calibri" charset="0"/>
                <a:ea typeface="ＭＳ Ｐゴシック" charset="0"/>
              </a:defRPr>
            </a:lvl8pPr>
            <a:lvl9pPr marL="3808865" indent="-224051" fontAlgn="base">
              <a:spcBef>
                <a:spcPct val="0"/>
              </a:spcBef>
              <a:spcAft>
                <a:spcPct val="0"/>
              </a:spcAft>
              <a:defRPr>
                <a:solidFill>
                  <a:schemeClr val="tx1"/>
                </a:solidFill>
                <a:latin typeface="Calibri" charset="0"/>
                <a:ea typeface="ＭＳ Ｐゴシック" charset="0"/>
              </a:defRPr>
            </a:lvl9pPr>
          </a:lstStyle>
          <a:p>
            <a:fld id="{2E3FD89F-9EA2-5049-A1F2-1F0DE352AFD7}"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67414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F7F010-5ECC-674F-9A52-7749B079207C}" type="slidenum">
              <a:rPr lang="en-US" sz="1200">
                <a:solidFill>
                  <a:srgbClr val="000000"/>
                </a:solidFill>
                <a:latin typeface="Calibri" charset="0"/>
              </a:rPr>
              <a:pPr eaLnBrk="1" hangingPunct="1"/>
              <a:t>38</a:t>
            </a:fld>
            <a:endParaRPr lang="en-US" sz="1200">
              <a:solidFill>
                <a:srgbClr val="000000"/>
              </a:solidFill>
              <a:latin typeface="Calibri" charset="0"/>
            </a:endParaRPr>
          </a:p>
        </p:txBody>
      </p:sp>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smtClean="0">
                <a:latin typeface="Calibri" charset="0"/>
                <a:ea typeface="ＭＳ Ｐゴシック" charset="0"/>
                <a:cs typeface="ＭＳ Ｐゴシック" charset="0"/>
              </a:rPr>
              <a:t>Developed</a:t>
            </a:r>
            <a:r>
              <a:rPr lang="en-US" baseline="0" dirty="0" smtClean="0">
                <a:latin typeface="Calibri" charset="0"/>
                <a:ea typeface="ＭＳ Ｐゴシック" charset="0"/>
                <a:cs typeface="ＭＳ Ｐゴシック" charset="0"/>
              </a:rPr>
              <a:t> at NCAR</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7652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Movie</a:t>
            </a:r>
            <a:r>
              <a:rPr lang="en-US" baseline="0" dirty="0" smtClean="0"/>
              <a:t> of the US nation-wide implementation of the WRF-Hydro system</a:t>
            </a:r>
            <a:endParaRPr lang="en-US" dirty="0"/>
          </a:p>
        </p:txBody>
      </p:sp>
      <p:sp>
        <p:nvSpPr>
          <p:cNvPr id="4" name="Slide Number Placeholder 3"/>
          <p:cNvSpPr>
            <a:spLocks noGrp="1"/>
          </p:cNvSpPr>
          <p:nvPr>
            <p:ph type="sldNum" sz="quarter" idx="10"/>
          </p:nvPr>
        </p:nvSpPr>
        <p:spPr/>
        <p:txBody>
          <a:bodyPr/>
          <a:lstStyle/>
          <a:p>
            <a:fld id="{3C18566E-C1C5-8944-8DF8-C98860934E05}" type="slidenum">
              <a:rPr lang="en-US" smtClean="0"/>
              <a:pPr/>
              <a:t>39</a:t>
            </a:fld>
            <a:endParaRPr lang="en-US"/>
          </a:p>
        </p:txBody>
      </p:sp>
    </p:spTree>
    <p:extLst>
      <p:ext uri="{BB962C8B-B14F-4D97-AF65-F5344CB8AC3E}">
        <p14:creationId xmlns:p14="http://schemas.microsoft.com/office/powerpoint/2010/main" val="161644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BCA17A-6997-744B-9943-355848B7C6BE}" type="slidenum">
              <a:rPr lang="en-US" sz="1200">
                <a:solidFill>
                  <a:srgbClr val="000000"/>
                </a:solidFill>
              </a:rPr>
              <a:pPr/>
              <a:t>41</a:t>
            </a:fld>
            <a:endParaRPr lang="en-US" sz="1200">
              <a:solidFill>
                <a:srgbClr val="000000"/>
              </a:solidFill>
            </a:endParaRPr>
          </a:p>
        </p:txBody>
      </p:sp>
      <p:sp>
        <p:nvSpPr>
          <p:cNvPr id="150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C0B95A66-EE9D-0548-BE77-7817A8A339B4}" type="slidenum">
              <a:rPr lang="en-US" sz="1200" smtClean="0">
                <a:solidFill>
                  <a:srgbClr val="000000"/>
                </a:solidFill>
              </a:rPr>
              <a:pPr algn="r" defTabSz="914400" eaLnBrk="0" fontAlgn="base" hangingPunct="0">
                <a:spcBef>
                  <a:spcPct val="0"/>
                </a:spcBef>
                <a:spcAft>
                  <a:spcPct val="0"/>
                </a:spcAft>
              </a:pPr>
              <a:t>41</a:t>
            </a:fld>
            <a:endParaRPr lang="en-US" sz="1200" smtClean="0">
              <a:solidFill>
                <a:srgbClr val="000000"/>
              </a:solidFill>
            </a:endParaRPr>
          </a:p>
        </p:txBody>
      </p:sp>
      <p:sp>
        <p:nvSpPr>
          <p:cNvPr id="15053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5053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Times" charset="0"/>
                <a:ea typeface="ＭＳ Ｐゴシック" charset="0"/>
                <a:cs typeface="ＭＳ Ｐゴシック" charset="0"/>
              </a:rPr>
              <a:t>With the corrections made, the observed discharge falls within the ensemble bundle: good!</a:t>
            </a:r>
          </a:p>
          <a:p>
            <a:pPr eaLnBrk="1" hangingPunct="1"/>
            <a:r>
              <a:rPr lang="en-US">
                <a:latin typeface="Times" charset="0"/>
                <a:ea typeface="ＭＳ Ｐゴシック" charset="0"/>
                <a:cs typeface="ＭＳ Ｐゴシック" charset="0"/>
              </a:rPr>
              <a:t>From the final suite of weighted error-corrected ensemble members, you can derive confidence bands directly</a:t>
            </a:r>
          </a:p>
          <a:p>
            <a:pPr eaLnBrk="1" hangingPunct="1"/>
            <a:r>
              <a:rPr lang="en-US">
                <a:latin typeface="Times" charset="0"/>
                <a:ea typeface="ＭＳ Ｐゴシック" charset="0"/>
                <a:cs typeface="ＭＳ Ｐゴシック" charset="0"/>
              </a:rPr>
              <a:t>Red lines: 95% confidence – good for decision-makers to determine risk thresholds.</a:t>
            </a:r>
          </a:p>
          <a:p>
            <a:pPr eaLnBrk="1" hangingPunct="1"/>
            <a:endParaRPr lang="en-US">
              <a:latin typeface="Times" charset="0"/>
              <a:ea typeface="ＭＳ Ｐゴシック" charset="0"/>
              <a:cs typeface="ＭＳ Ｐゴシック" charset="0"/>
            </a:endParaRPr>
          </a:p>
          <a:p>
            <a:pPr eaLnBrk="1" hangingPunct="1"/>
            <a:r>
              <a:rPr lang="en-US">
                <a:latin typeface="Times" charset="0"/>
                <a:ea typeface="ＭＳ Ｐゴシック" charset="0"/>
                <a:cs typeface="ＭＳ Ｐゴシック" charset="0"/>
              </a:rPr>
              <a:t>These figures show the actual CFAB 7 to 10 day discharge forecasts for the Brahmaputra basin for 2004. We have randomly selected 51 new ensemble members from the combined model error/precipitation forecast uncertainty PDF discussed in the previous slide. Uncertainly bounds are shown on the right (95% red, 50% yellow). The horizontal dash line represents a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critical river flood stage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level. Notice that in July of that year the Brahmaputra twice went over this level (leading to the deaths of approximately 500 people in this basin -- recall the 3rd slide of this talk). We were able to forecast this event with some skill out 10 days in advance. At that time, the CFAB forecasts were not fully integrated within the forecasting warning procedures of the country. As truly tragic as this was, the fact that we were able to forecast these two events established our credibility in providing a useful warning capability for this country.</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40793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xfrm>
            <a:off x="1143000" y="685800"/>
            <a:ext cx="4572000" cy="3429000"/>
          </a:xfrm>
          <a:ln/>
        </p:spPr>
      </p:sp>
      <p:sp>
        <p:nvSpPr>
          <p:cNvPr id="14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charset="0"/>
                <a:ea typeface="ＭＳ Ｐゴシック" charset="0"/>
                <a:cs typeface="ＭＳ Ｐゴシック" charset="0"/>
              </a:rPr>
              <a:t>Now we consider what</a:t>
            </a:r>
            <a:r>
              <a:rPr lang="en-US" baseline="0" dirty="0" smtClean="0">
                <a:latin typeface="Times" charset="0"/>
                <a:ea typeface="ＭＳ Ｐゴシック" charset="0"/>
                <a:cs typeface="ＭＳ Ｐゴシック" charset="0"/>
              </a:rPr>
              <a:t> happens when we used forecasts of rainfall, instead of just observed -- requires running the hydrologic model into the future using ensemble (i.e. probabilistic) weather forecast data.</a:t>
            </a:r>
            <a:endParaRPr lang="en-US" dirty="0">
              <a:latin typeface="Times" charset="0"/>
              <a:ea typeface="ＭＳ Ｐゴシック" charset="0"/>
              <a:cs typeface="ＭＳ Ｐゴシック"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12D2C4-6D25-2F40-8C6F-4B7ABD0C0F4D}" type="slidenum">
              <a:rPr lang="en-US" sz="1200"/>
              <a:pPr/>
              <a:t>7</a:t>
            </a:fld>
            <a:endParaRPr lang="en-US" sz="1200"/>
          </a:p>
        </p:txBody>
      </p:sp>
    </p:spTree>
    <p:extLst>
      <p:ext uri="{BB962C8B-B14F-4D97-AF65-F5344CB8AC3E}">
        <p14:creationId xmlns:p14="http://schemas.microsoft.com/office/powerpoint/2010/main" val="16791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555C9B-FEF7-2E4F-9942-D5193141DCE6}" type="slidenum">
              <a:rPr lang="en-US" sz="1200">
                <a:solidFill>
                  <a:srgbClr val="000000"/>
                </a:solidFill>
                <a:latin typeface="Calibri" charset="0"/>
              </a:rPr>
              <a:pPr eaLnBrk="1" hangingPunct="1"/>
              <a:t>42</a:t>
            </a:fld>
            <a:endParaRPr lang="en-US" sz="1200">
              <a:solidFill>
                <a:srgbClr val="000000"/>
              </a:solidFill>
              <a:latin typeface="Calibri" charset="0"/>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71D4BB1A-0C17-2546-80AF-332581BE14DB}" type="slidenum">
              <a:rPr lang="en-US" sz="1200" smtClean="0">
                <a:solidFill>
                  <a:srgbClr val="000000"/>
                </a:solidFill>
              </a:rPr>
              <a:pPr algn="r" defTabSz="914400" fontAlgn="base">
                <a:spcBef>
                  <a:spcPct val="0"/>
                </a:spcBef>
                <a:spcAft>
                  <a:spcPct val="0"/>
                </a:spcAft>
              </a:pPr>
              <a:t>42</a:t>
            </a:fld>
            <a:endParaRPr lang="en-US" sz="1200" smtClean="0">
              <a:solidFill>
                <a:srgbClr val="000000"/>
              </a:solidFill>
            </a:endParaRPr>
          </a:p>
        </p:txBody>
      </p:sp>
      <p:sp>
        <p:nvSpPr>
          <p:cNvPr id="10547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Calibri" charset="0"/>
                <a:ea typeface="ＭＳ Ｐゴシック" charset="0"/>
                <a:cs typeface="ＭＳ Ｐゴシック" charset="0"/>
              </a:rPr>
              <a:t>2005 (not shown) and 2006 (shown here) discharges for both Brahmaputra (left) and Ganges were well below severe flooding levels, as forecasted.</a:t>
            </a:r>
          </a:p>
        </p:txBody>
      </p:sp>
    </p:spTree>
    <p:extLst>
      <p:ext uri="{BB962C8B-B14F-4D97-AF65-F5344CB8AC3E}">
        <p14:creationId xmlns:p14="http://schemas.microsoft.com/office/powerpoint/2010/main" val="212312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Movie</a:t>
            </a:r>
            <a:r>
              <a:rPr lang="en-US" baseline="0" dirty="0" smtClean="0"/>
              <a:t> of the multi-day severe flooding event in Colorado, USA in September 9-15 2013 – left panel shows the accumulated rainfall and the underlying river flow response during this severe flooding period</a:t>
            </a:r>
            <a:endParaRPr lang="en-US" dirty="0"/>
          </a:p>
        </p:txBody>
      </p:sp>
      <p:sp>
        <p:nvSpPr>
          <p:cNvPr id="4" name="Slide Number Placeholder 3"/>
          <p:cNvSpPr>
            <a:spLocks noGrp="1"/>
          </p:cNvSpPr>
          <p:nvPr>
            <p:ph type="sldNum" sz="quarter" idx="10"/>
          </p:nvPr>
        </p:nvSpPr>
        <p:spPr/>
        <p:txBody>
          <a:bodyPr/>
          <a:lstStyle/>
          <a:p>
            <a:fld id="{A2549929-E644-4D95-AB3F-EDCDA932CFDA}"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25142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xfrm>
            <a:off x="1143000" y="685800"/>
            <a:ext cx="4572000" cy="3429000"/>
          </a:xfrm>
          <a:ln/>
        </p:spPr>
      </p:sp>
      <p:sp>
        <p:nvSpPr>
          <p:cNvPr id="152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latin typeface="Cambria" charset="0"/>
                <a:ea typeface="ＭＳ Ｐゴシック" charset="0"/>
                <a:cs typeface="ＭＳ Ｐゴシック" charset="0"/>
              </a:rPr>
              <a:t>Where</a:t>
            </a:r>
            <a:r>
              <a:rPr lang="en-US" b="1" baseline="0" dirty="0" smtClean="0">
                <a:latin typeface="Cambria" charset="0"/>
                <a:ea typeface="ＭＳ Ｐゴシック" charset="0"/>
                <a:cs typeface="ＭＳ Ｐゴシック" charset="0"/>
              </a:rPr>
              <a:t> high resolution DEM’s are not available, forecasted river flows can be paired with historic imagery of the Dartmouth Flood Observatory to show projected regions of inundation. </a:t>
            </a:r>
            <a:r>
              <a:rPr lang="en-US" b="1" dirty="0" smtClean="0">
                <a:latin typeface="Cambria" charset="0"/>
                <a:ea typeface="ＭＳ Ｐゴシック" charset="0"/>
                <a:cs typeface="ＭＳ Ｐゴシック" charset="0"/>
              </a:rPr>
              <a:t>The </a:t>
            </a:r>
            <a:r>
              <a:rPr lang="en-US" b="1" dirty="0">
                <a:latin typeface="Cambria" charset="0"/>
                <a:ea typeface="ＭＳ Ｐゴシック" charset="0"/>
                <a:cs typeface="ＭＳ Ｐゴシック" charset="0"/>
              </a:rPr>
              <a:t>DFO record of flooding in this portion of the Ganges Basin is shown as light blue (2000 to </a:t>
            </a:r>
            <a:r>
              <a:rPr lang="en-US" b="1" dirty="0" smtClean="0">
                <a:latin typeface="Cambria" charset="0"/>
                <a:ea typeface="ＭＳ Ｐゴシック" charset="0"/>
                <a:cs typeface="ＭＳ Ｐゴシック" charset="0"/>
              </a:rPr>
              <a:t>2011)</a:t>
            </a:r>
            <a:r>
              <a:rPr lang="en-US" b="1" dirty="0">
                <a:latin typeface="Cambria" charset="0"/>
                <a:ea typeface="ＭＳ Ｐゴシック" charset="0"/>
                <a:cs typeface="ＭＳ Ｐゴシック" charset="0"/>
              </a:rPr>
              <a:t>, light red was flooding in the 10 days prior to map update date, and red was current flooding. The numbers indicate River Watch discharge measurement sites. This is a small </a:t>
            </a:r>
            <a:r>
              <a:rPr lang="en-US" b="1" dirty="0" err="1">
                <a:latin typeface="Cambria" charset="0"/>
                <a:ea typeface="ＭＳ Ｐゴシック" charset="0"/>
                <a:cs typeface="ＭＳ Ｐゴシック" charset="0"/>
              </a:rPr>
              <a:t>subscene</a:t>
            </a:r>
            <a:r>
              <a:rPr lang="en-US" b="1" dirty="0">
                <a:latin typeface="Cambria" charset="0"/>
                <a:ea typeface="ＭＳ Ｐゴシック" charset="0"/>
                <a:cs typeface="ＭＳ Ｐゴシック" charset="0"/>
              </a:rPr>
              <a:t> of the complete Surface Water Record display for this region.</a:t>
            </a:r>
            <a:endParaRPr lang="en-US" sz="4400" dirty="0">
              <a:latin typeface="Arial"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AB79CA-7034-CA45-ACC0-6C7AD891D2C1}" type="slidenum">
              <a:rPr lang="en-US" sz="1200">
                <a:solidFill>
                  <a:srgbClr val="000000"/>
                </a:solidFill>
              </a:rPr>
              <a:pPr/>
              <a:t>49</a:t>
            </a:fld>
            <a:endParaRPr lang="en-US" sz="1200">
              <a:solidFill>
                <a:srgbClr val="000000"/>
              </a:solidFill>
            </a:endParaRPr>
          </a:p>
        </p:txBody>
      </p:sp>
    </p:spTree>
    <p:extLst>
      <p:ext uri="{BB962C8B-B14F-4D97-AF65-F5344CB8AC3E}">
        <p14:creationId xmlns:p14="http://schemas.microsoft.com/office/powerpoint/2010/main" val="646350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endParaRPr lang="en-US" dirty="0" smtClean="0">
              <a:latin typeface="Arial" pitchFamily="-109" charset="0"/>
              <a:ea typeface="ＭＳ Ｐゴシック" pitchFamily="-109" charset="-128"/>
              <a:cs typeface="ＭＳ Ｐゴシック" pitchFamily="-109" charset="-128"/>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51</a:t>
            </a:fld>
            <a:endParaRPr lang="en-US" smtClean="0">
              <a:latin typeface="Arial" pitchFamily="-109" charset="0"/>
            </a:endParaRPr>
          </a:p>
        </p:txBody>
      </p:sp>
    </p:spTree>
    <p:extLst>
      <p:ext uri="{BB962C8B-B14F-4D97-AF65-F5344CB8AC3E}">
        <p14:creationId xmlns:p14="http://schemas.microsoft.com/office/powerpoint/2010/main" val="3921802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endParaRPr lang="en-US" dirty="0" smtClean="0">
              <a:latin typeface="Arial" pitchFamily="-109" charset="0"/>
              <a:ea typeface="ＭＳ Ｐゴシック" pitchFamily="-109" charset="-128"/>
              <a:cs typeface="ＭＳ Ｐゴシック" pitchFamily="-109" charset="-128"/>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52</a:t>
            </a:fld>
            <a:endParaRPr lang="en-US" smtClean="0">
              <a:latin typeface="Arial" pitchFamily="-109" charset="0"/>
            </a:endParaRPr>
          </a:p>
        </p:txBody>
      </p:sp>
    </p:spTree>
    <p:extLst>
      <p:ext uri="{BB962C8B-B14F-4D97-AF65-F5344CB8AC3E}">
        <p14:creationId xmlns:p14="http://schemas.microsoft.com/office/powerpoint/2010/main" val="1663047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BF9F058D-56C2-554F-BAEF-21B89244A5CC}" type="slidenum">
              <a:rPr lang="en-US" sz="1200">
                <a:solidFill>
                  <a:srgbClr val="000000"/>
                </a:solidFill>
                <a:latin typeface="Arial" charset="0"/>
                <a:cs typeface="Arial" charset="0"/>
              </a:rPr>
              <a:pPr eaLnBrk="1" hangingPunct="1"/>
              <a:t>54</a:t>
            </a:fld>
            <a:endParaRPr lang="en-US" sz="1200">
              <a:solidFill>
                <a:srgbClr val="000000"/>
              </a:solidFill>
              <a:latin typeface="Arial" charset="0"/>
              <a:cs typeface="Arial" charset="0"/>
            </a:endParaRPr>
          </a:p>
        </p:txBody>
      </p:sp>
      <p:sp>
        <p:nvSpPr>
          <p:cNvPr id="3174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z="700" b="1">
                <a:solidFill>
                  <a:srgbClr val="FF9933"/>
                </a:solidFill>
                <a:latin typeface="Times" charset="0"/>
                <a:ea typeface="ＭＳ Ｐゴシック" charset="0"/>
                <a:cs typeface="ＭＳ Ｐゴシック" charset="0"/>
              </a:rPr>
              <a:t>“</a:t>
            </a:r>
            <a:r>
              <a:rPr lang="en-US" altLang="ja-JP" sz="700" b="1">
                <a:solidFill>
                  <a:srgbClr val="FF9933"/>
                </a:solidFill>
                <a:latin typeface="Times" charset="0"/>
                <a:ea typeface="ＭＳ Ｐゴシック" charset="0"/>
                <a:cs typeface="ＭＳ Ｐゴシック" charset="0"/>
              </a:rPr>
              <a:t>I have a very strong feeling that science exists to serve human welfare.  It</a:t>
            </a:r>
            <a:r>
              <a:rPr lang="ja-JP" altLang="en-US" sz="700" b="1">
                <a:solidFill>
                  <a:srgbClr val="FF9933"/>
                </a:solidFill>
                <a:latin typeface="Times" charset="0"/>
                <a:ea typeface="ＭＳ Ｐゴシック" charset="0"/>
                <a:cs typeface="ＭＳ Ｐゴシック" charset="0"/>
              </a:rPr>
              <a:t>’</a:t>
            </a:r>
            <a:r>
              <a:rPr lang="en-US" altLang="ja-JP" sz="700" b="1">
                <a:solidFill>
                  <a:srgbClr val="FF9933"/>
                </a:solidFill>
                <a:latin typeface="Times" charset="0"/>
                <a:ea typeface="ＭＳ Ｐゴシック" charset="0"/>
                <a:cs typeface="ＭＳ Ｐゴシック" charset="0"/>
              </a:rPr>
              <a:t>s wonderful to have the opportunity given us by society to do basic research, but in return, we have a very important moral responsibility to apply that research to benefiting humanity.</a:t>
            </a:r>
            <a:r>
              <a:rPr lang="ja-JP" altLang="en-US" sz="700" b="1">
                <a:solidFill>
                  <a:srgbClr val="FF9933"/>
                </a:solidFill>
                <a:latin typeface="Times" charset="0"/>
                <a:ea typeface="ＭＳ Ｐゴシック" charset="0"/>
                <a:cs typeface="ＭＳ Ｐゴシック" charset="0"/>
              </a:rPr>
              <a:t>”</a:t>
            </a:r>
            <a:r>
              <a:rPr lang="en-US" altLang="ja-JP" sz="700" b="1">
                <a:solidFill>
                  <a:srgbClr val="FF9933"/>
                </a:solidFill>
                <a:latin typeface="Times" charset="0"/>
                <a:ea typeface="ＭＳ Ｐゴシック" charset="0"/>
                <a:cs typeface="ＭＳ Ｐゴシック" charset="0"/>
              </a:rPr>
              <a:t> </a:t>
            </a:r>
            <a:br>
              <a:rPr lang="en-US" altLang="ja-JP" sz="700" b="1">
                <a:solidFill>
                  <a:srgbClr val="FF9933"/>
                </a:solidFill>
                <a:latin typeface="Times" charset="0"/>
                <a:ea typeface="ＭＳ Ｐゴシック" charset="0"/>
                <a:cs typeface="ＭＳ Ｐゴシック" charset="0"/>
              </a:rPr>
            </a:br>
            <a:r>
              <a:rPr lang="en-US" altLang="ja-JP" sz="700" b="1">
                <a:solidFill>
                  <a:srgbClr val="FF9933"/>
                </a:solidFill>
                <a:latin typeface="Times" charset="0"/>
                <a:ea typeface="ＭＳ Ｐゴシック" charset="0"/>
                <a:cs typeface="ＭＳ Ｐゴシック" charset="0"/>
              </a:rPr>
              <a:t/>
            </a:r>
            <a:br>
              <a:rPr lang="en-US" altLang="ja-JP" sz="700" b="1">
                <a:solidFill>
                  <a:srgbClr val="FF9933"/>
                </a:solidFill>
                <a:latin typeface="Times" charset="0"/>
                <a:ea typeface="ＭＳ Ｐゴシック" charset="0"/>
                <a:cs typeface="ＭＳ Ｐゴシック" charset="0"/>
              </a:rPr>
            </a:br>
            <a:r>
              <a:rPr lang="en-US" altLang="ja-JP" sz="700" b="1">
                <a:solidFill>
                  <a:srgbClr val="FF9933"/>
                </a:solidFill>
                <a:latin typeface="Times" charset="0"/>
                <a:ea typeface="ＭＳ Ｐゴシック" charset="0"/>
                <a:cs typeface="ＭＳ Ｐゴシック" charset="0"/>
              </a:rPr>
              <a:t>                                    Walter Orr Roberts</a:t>
            </a:r>
            <a:endParaRPr lang="en-US" sz="700" b="1">
              <a:solidFill>
                <a:srgbClr val="FF99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712432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endParaRPr lang="en-US" dirty="0" smtClean="0">
              <a:latin typeface="Arial" pitchFamily="-109" charset="0"/>
              <a:ea typeface="ＭＳ Ｐゴシック" pitchFamily="-109" charset="-128"/>
              <a:cs typeface="ＭＳ Ｐゴシック" pitchFamily="-109" charset="-128"/>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55</a:t>
            </a:fld>
            <a:endParaRPr lang="en-US" smtClean="0">
              <a:latin typeface="Arial" pitchFamily="-109" charset="0"/>
            </a:endParaRPr>
          </a:p>
        </p:txBody>
      </p:sp>
    </p:spTree>
    <p:extLst>
      <p:ext uri="{BB962C8B-B14F-4D97-AF65-F5344CB8AC3E}">
        <p14:creationId xmlns:p14="http://schemas.microsoft.com/office/powerpoint/2010/main" val="8910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xfrm>
            <a:off x="1143000" y="685800"/>
            <a:ext cx="4572000" cy="3429000"/>
          </a:xfrm>
          <a:ln/>
        </p:spPr>
      </p:sp>
      <p:sp>
        <p:nvSpPr>
          <p:cNvPr id="14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charset="0"/>
                <a:ea typeface="ＭＳ Ｐゴシック" charset="0"/>
                <a:cs typeface="ＭＳ Ｐゴシック" charset="0"/>
              </a:rPr>
              <a:t>Now we consider what</a:t>
            </a:r>
            <a:r>
              <a:rPr lang="en-US" baseline="0" dirty="0" smtClean="0">
                <a:latin typeface="Times" charset="0"/>
                <a:ea typeface="ＭＳ Ｐゴシック" charset="0"/>
                <a:cs typeface="ＭＳ Ｐゴシック" charset="0"/>
              </a:rPr>
              <a:t> happens when we used forecasts of rainfall, instead of just observed -- requires running the hydrologic model into the future using ensemble (i.e. probabilistic) weather forecast data.</a:t>
            </a:r>
            <a:endParaRPr lang="en-US" dirty="0">
              <a:latin typeface="Times" charset="0"/>
              <a:ea typeface="ＭＳ Ｐゴシック" charset="0"/>
              <a:cs typeface="ＭＳ Ｐゴシック"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12D2C4-6D25-2F40-8C6F-4B7ABD0C0F4D}" type="slidenum">
              <a:rPr lang="en-US" sz="1200"/>
              <a:pPr/>
              <a:t>8</a:t>
            </a:fld>
            <a:endParaRPr lang="en-US" sz="1200"/>
          </a:p>
        </p:txBody>
      </p:sp>
    </p:spTree>
    <p:extLst>
      <p:ext uri="{BB962C8B-B14F-4D97-AF65-F5344CB8AC3E}">
        <p14:creationId xmlns:p14="http://schemas.microsoft.com/office/powerpoint/2010/main" val="164926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A421E-393B-D64F-8850-E71C01EDB77D}" type="slidenum">
              <a:rPr lang="en-US"/>
              <a:pPr/>
              <a:t>9</a:t>
            </a:fld>
            <a:endParaRPr lang="en-US"/>
          </a:p>
        </p:txBody>
      </p:sp>
      <p:sp>
        <p:nvSpPr>
          <p:cNvPr id="466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7393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F7F010-5ECC-674F-9A52-7749B079207C}"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smtClean="0">
                <a:latin typeface="Calibri" charset="0"/>
                <a:ea typeface="ＭＳ Ｐゴシック" charset="0"/>
                <a:cs typeface="ＭＳ Ｐゴシック" charset="0"/>
              </a:rPr>
              <a:t>Observed</a:t>
            </a:r>
            <a:r>
              <a:rPr lang="en-US" baseline="0" dirty="0" smtClean="0">
                <a:latin typeface="Calibri" charset="0"/>
                <a:ea typeface="ＭＳ Ｐゴシック" charset="0"/>
                <a:cs typeface="ＭＳ Ｐゴシック" charset="0"/>
              </a:rPr>
              <a:t> precipitation: </a:t>
            </a:r>
            <a:r>
              <a:rPr lang="en-US" dirty="0" smtClean="0">
                <a:latin typeface="Calibri" charset="0"/>
                <a:ea typeface="ＭＳ Ｐゴシック" charset="0"/>
                <a:cs typeface="ＭＳ Ｐゴシック" charset="0"/>
              </a:rPr>
              <a:t>New constellation</a:t>
            </a:r>
            <a:r>
              <a:rPr lang="en-US" baseline="0" dirty="0" smtClean="0">
                <a:latin typeface="Calibri" charset="0"/>
                <a:ea typeface="ＭＳ Ｐゴシック" charset="0"/>
                <a:cs typeface="ＭＳ Ｐゴシック" charset="0"/>
              </a:rPr>
              <a:t> of precipitation-measuring satellites have gone up that were utilizing in this project. These replace the previously successful TRMM precipitation measurement instruments. Joint venture of NASA/JAXA/CNES/ISRO/EU --- note India’s involvement.</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596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pPr marL="0" marR="0" indent="0" algn="l" defTabSz="457118"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Movie</a:t>
            </a:r>
            <a:r>
              <a:rPr lang="en-US" baseline="0" dirty="0" smtClean="0">
                <a:latin typeface="Arial" pitchFamily="-109" charset="0"/>
                <a:ea typeface="ＭＳ Ｐゴシック" pitchFamily="-109" charset="-128"/>
                <a:cs typeface="ＭＳ Ｐゴシック" pitchFamily="-109" charset="-128"/>
              </a:rPr>
              <a:t> of one day’s “merged” rainfall we are using for this project – blended precipitation estimates from NOAA CMORPH, NASA 3B4RT, and JAXA  to reduce overall error. If the individual products were compared, </a:t>
            </a:r>
            <a:r>
              <a:rPr lang="en-US" sz="1200" kern="1200" dirty="0" smtClean="0">
                <a:solidFill>
                  <a:schemeClr val="tx1"/>
                </a:solidFill>
                <a:effectLst/>
                <a:latin typeface="+mn-lt"/>
                <a:ea typeface="+mn-ea"/>
                <a:cs typeface="+mn-cs"/>
              </a:rPr>
              <a:t>there are clear differences in locations and intensities of rainfall at finer scales, although the general large-scale features are generally in common. </a:t>
            </a:r>
            <a:endParaRPr lang="en-US" dirty="0" smtClean="0">
              <a:latin typeface="Arial" pitchFamily="-109" charset="0"/>
              <a:ea typeface="ＭＳ Ｐゴシック" pitchFamily="-109" charset="-128"/>
              <a:cs typeface="ＭＳ Ｐゴシック" pitchFamily="-109" charset="-128"/>
            </a:endParaRPr>
          </a:p>
          <a:p>
            <a:endParaRPr lang="en-US" dirty="0" smtClean="0">
              <a:latin typeface="Arial" pitchFamily="-109" charset="0"/>
              <a:ea typeface="ＭＳ Ｐゴシック" pitchFamily="-109" charset="-128"/>
              <a:cs typeface="ＭＳ Ｐゴシック" pitchFamily="-109" charset="-128"/>
            </a:endParaRPr>
          </a:p>
        </p:txBody>
      </p:sp>
      <p:sp>
        <p:nvSpPr>
          <p:cNvPr id="33796" name="Slide Number Placeholder 3"/>
          <p:cNvSpPr>
            <a:spLocks noGrp="1"/>
          </p:cNvSpPr>
          <p:nvPr>
            <p:ph type="sldNum" sz="quarter" idx="5"/>
          </p:nvPr>
        </p:nvSpPr>
        <p:spPr>
          <a:noFill/>
        </p:spPr>
        <p:txBody>
          <a:bodyPr/>
          <a:lstStyle/>
          <a:p>
            <a:fld id="{85C3F61C-622A-1240-8B38-176569A72444}" type="slidenum">
              <a:rPr lang="en-US" smtClean="0">
                <a:latin typeface="Arial" pitchFamily="-109" charset="0"/>
              </a:rPr>
              <a:pPr/>
              <a:t>12</a:t>
            </a:fld>
            <a:endParaRPr lang="en-US" smtClean="0">
              <a:latin typeface="Arial" pitchFamily="-109" charset="0"/>
            </a:endParaRPr>
          </a:p>
        </p:txBody>
      </p:sp>
    </p:spTree>
    <p:extLst>
      <p:ext uri="{BB962C8B-B14F-4D97-AF65-F5344CB8AC3E}">
        <p14:creationId xmlns:p14="http://schemas.microsoft.com/office/powerpoint/2010/main" val="313383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F2D17-D651-7348-91D4-670ABC47701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84660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43000" y="685800"/>
            <a:ext cx="4572000" cy="3429000"/>
          </a:xfrm>
          <a:ln/>
        </p:spPr>
      </p:sp>
      <p:sp>
        <p:nvSpPr>
          <p:cNvPr id="61443" name="Notes Placeholder 2"/>
          <p:cNvSpPr>
            <a:spLocks noGrp="1"/>
          </p:cNvSpPr>
          <p:nvPr>
            <p:ph type="body" idx="1"/>
          </p:nvPr>
        </p:nvSpPr>
        <p:spPr>
          <a:noFill/>
          <a:ln/>
        </p:spPr>
        <p:txBody>
          <a:bodyPr/>
          <a:lstStyle/>
          <a:p>
            <a:r>
              <a:rPr lang="en-US" dirty="0"/>
              <a:t>Here </a:t>
            </a:r>
            <a:r>
              <a:rPr lang="en-US" dirty="0" smtClean="0"/>
              <a:t>is</a:t>
            </a:r>
            <a:r>
              <a:rPr lang="en-US" baseline="0" dirty="0" smtClean="0"/>
              <a:t> one of </a:t>
            </a:r>
            <a:r>
              <a:rPr lang="en-US" dirty="0" smtClean="0"/>
              <a:t>the satellites the Dartmouth Flood Observatory is currently </a:t>
            </a:r>
            <a:r>
              <a:rPr lang="en-US" dirty="0"/>
              <a:t>using. Similar data are also provided </a:t>
            </a:r>
            <a:r>
              <a:rPr lang="en-US" dirty="0" smtClean="0"/>
              <a:t>by the new</a:t>
            </a:r>
            <a:r>
              <a:rPr lang="en-US" baseline="0" dirty="0" smtClean="0"/>
              <a:t> </a:t>
            </a:r>
            <a:r>
              <a:rPr lang="en-US" dirty="0" smtClean="0"/>
              <a:t>constellation </a:t>
            </a:r>
            <a:r>
              <a:rPr lang="en-US" dirty="0"/>
              <a:t>of satellites </a:t>
            </a:r>
            <a:r>
              <a:rPr lang="en-US" dirty="0" smtClean="0"/>
              <a:t> of the GPM</a:t>
            </a:r>
            <a:r>
              <a:rPr lang="en-US" dirty="0"/>
              <a:t>, or Global  Precipitation Measurement </a:t>
            </a:r>
            <a:r>
              <a:rPr lang="en-US" dirty="0" smtClean="0"/>
              <a:t>System. </a:t>
            </a:r>
            <a:r>
              <a:rPr lang="en-US" dirty="0"/>
              <a:t>There is also a long series of Defense Department satellites whose data are publically available: the DMSP SSM/I sensor.  Thus, we may be able to extend many river records back to 1985. These satellites were not designed to measure rivers, but their data stream can in fact provide such measurements. We use the 36.5 GHz AMSR-E band that is not affected by cloud cover.</a:t>
            </a:r>
          </a:p>
        </p:txBody>
      </p:sp>
      <p:sp>
        <p:nvSpPr>
          <p:cNvPr id="61444" name="Slide Number Placeholder 3"/>
          <p:cNvSpPr>
            <a:spLocks noGrp="1"/>
          </p:cNvSpPr>
          <p:nvPr>
            <p:ph type="sldNum" sz="quarter" idx="5"/>
          </p:nvPr>
        </p:nvSpPr>
        <p:spPr>
          <a:noFill/>
        </p:spPr>
        <p:txBody>
          <a:bodyPr/>
          <a:lstStyle/>
          <a:p>
            <a:fld id="{CFAE0BB8-C0C1-5046-B120-FEF6C10CD8CC}" type="slidenum">
              <a:rPr lang="en-US"/>
              <a:pPr/>
              <a:t>14</a:t>
            </a:fld>
            <a:endParaRPr lang="en-US"/>
          </a:p>
        </p:txBody>
      </p:sp>
    </p:spTree>
    <p:extLst>
      <p:ext uri="{BB962C8B-B14F-4D97-AF65-F5344CB8AC3E}">
        <p14:creationId xmlns:p14="http://schemas.microsoft.com/office/powerpoint/2010/main" val="416643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36" indent="0" algn="ctr">
              <a:buNone/>
              <a:defRPr>
                <a:solidFill>
                  <a:schemeClr val="tx1">
                    <a:tint val="75000"/>
                  </a:schemeClr>
                </a:solidFill>
              </a:defRPr>
            </a:lvl3pPr>
            <a:lvl4pPr marL="1371354" indent="0" algn="ctr">
              <a:buNone/>
              <a:defRPr>
                <a:solidFill>
                  <a:schemeClr val="tx1">
                    <a:tint val="75000"/>
                  </a:schemeClr>
                </a:solidFill>
              </a:defRPr>
            </a:lvl4pPr>
            <a:lvl5pPr marL="1828472" indent="0" algn="ctr">
              <a:buNone/>
              <a:defRPr>
                <a:solidFill>
                  <a:schemeClr val="tx1">
                    <a:tint val="75000"/>
                  </a:schemeClr>
                </a:solidFill>
              </a:defRPr>
            </a:lvl5pPr>
            <a:lvl6pPr marL="2285590" indent="0" algn="ctr">
              <a:buNone/>
              <a:defRPr>
                <a:solidFill>
                  <a:schemeClr val="tx1">
                    <a:tint val="75000"/>
                  </a:schemeClr>
                </a:solidFill>
              </a:defRPr>
            </a:lvl6pPr>
            <a:lvl7pPr marL="2742708" indent="0" algn="ctr">
              <a:buNone/>
              <a:defRPr>
                <a:solidFill>
                  <a:schemeClr val="tx1">
                    <a:tint val="75000"/>
                  </a:schemeClr>
                </a:solidFill>
              </a:defRPr>
            </a:lvl7pPr>
            <a:lvl8pPr marL="3199827" indent="0" algn="ctr">
              <a:buNone/>
              <a:defRPr>
                <a:solidFill>
                  <a:schemeClr val="tx1">
                    <a:tint val="75000"/>
                  </a:schemeClr>
                </a:solidFill>
              </a:defRPr>
            </a:lvl8pPr>
            <a:lvl9pPr marL="36569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782D10-8CC4-9444-8467-A25E22F94A45}"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82D10-8CC4-9444-8467-A25E22F94A45}"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4"/>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32E96F0-B5CF-D34C-96FC-985375CF7339}" type="slidenum">
              <a:rPr lang="en-US"/>
              <a:pPr/>
              <a:t>‹#›</a:t>
            </a:fld>
            <a:endParaRPr lang="en-US"/>
          </a:p>
        </p:txBody>
      </p:sp>
    </p:spTree>
    <p:extLst>
      <p:ext uri="{BB962C8B-B14F-4D97-AF65-F5344CB8AC3E}">
        <p14:creationId xmlns:p14="http://schemas.microsoft.com/office/powerpoint/2010/main" val="1563177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943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E0FBB791-E52F-9344-BCDC-C046E8444257}" type="datetime1">
              <a:rPr lang="en-US">
                <a:latin typeface="Arial" charset="0"/>
                <a:ea typeface="ＭＳ Ｐゴシック" charset="0"/>
                <a:cs typeface="ＭＳ Ｐゴシック" charset="0"/>
              </a:rPr>
              <a:pPr defTabSz="914400" fontAlgn="base">
                <a:spcBef>
                  <a:spcPct val="0"/>
                </a:spcBef>
                <a:spcAft>
                  <a:spcPct val="0"/>
                </a:spcAft>
                <a:defRPr/>
              </a:pPr>
              <a:t>11/6/2015</a:t>
            </a:fld>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356386"/>
            <a:ext cx="2895600" cy="365125"/>
          </a:xfrm>
          <a:prstGeom prst="rect">
            <a:avLst/>
          </a:prstGeom>
        </p:spPr>
        <p:txBody>
          <a:bodyPr/>
          <a:lstStyle>
            <a:lvl1pPr eaLnBrk="1" hangingPunct="1">
              <a:defRPr>
                <a:solidFill>
                  <a:srgbClr val="000000"/>
                </a:solidFill>
                <a:ea typeface="+mn-ea"/>
                <a:cs typeface="+mn-cs"/>
              </a:defRPr>
            </a:lvl1pPr>
          </a:lstStyle>
          <a:p>
            <a:pPr defTabSz="914400" fontAlgn="base">
              <a:spcBef>
                <a:spcPct val="0"/>
              </a:spcBef>
              <a:spcAft>
                <a:spcPct val="0"/>
              </a:spcAft>
              <a:defRPr/>
            </a:pPr>
            <a:endParaRPr lang="en-US">
              <a:latin typeface="Arial" charset="0"/>
            </a:endParaRPr>
          </a:p>
        </p:txBody>
      </p:sp>
      <p:sp>
        <p:nvSpPr>
          <p:cNvPr id="4" name="Slide Number Placeholder 3"/>
          <p:cNvSpPr>
            <a:spLocks noGrp="1"/>
          </p:cNvSpPr>
          <p:nvPr>
            <p:ph type="sldNum" sz="quarter" idx="12"/>
          </p:nvPr>
        </p:nvSpPr>
        <p:spPr>
          <a:xfrm>
            <a:off x="6553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ED9E100E-1F9B-3C47-B1E1-C22CEED1F15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406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6"/>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grpSp>
      <p:sp>
        <p:nvSpPr>
          <p:cNvPr id="8298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9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9"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68AB6DA0-3F28-3F4B-AE0D-CDB8FB6CA5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10821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2E72D62-5169-F14D-9DDB-9A232920A3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5314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EE59FDA-DEC8-4A48-B4E4-F46EEB064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020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63CF53-C151-0C4A-B80D-B5395B58E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558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5140063-BCC3-6F46-ABCD-1E43463B9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43179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58E162E-4FCE-E04F-B286-54A9A18C07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63400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84DD805-DD76-FD47-9874-54FB7380E5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528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82D10-8CC4-9444-8467-A25E22F94A45}"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C3D4EE-D753-754E-816E-EB87ACA23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18112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D5FA4CD-CA9A-C342-8A66-6056FEC846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48152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3445FB4-1936-214F-BBAC-1B9AA57481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364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E29657D-6FC1-BA41-A6FD-2D020C0CE8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1611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9C66C45-19B8-E94E-A32F-680A51B2B3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0278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6"/>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4E5DBD0-B98B-7144-94FB-1E42E0EA40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9059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6"/>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grpSp>
      <p:sp>
        <p:nvSpPr>
          <p:cNvPr id="8298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9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9"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D5F1955-B09D-5E49-8875-ABAA72305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9055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BB94236-79B1-8249-A0D3-BDAC203A25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46823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368B630-0DBC-FF4A-BBF6-5B803FC22F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5099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DA9BC1D-D343-D34D-84E6-515F65C573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6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6958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55A0600-656A-6041-9985-6290E3E395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82229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5A45E1D-3E4B-B14D-8082-6CEA24BA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8892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8185B62-ADF1-8849-8FCC-1A905157F0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85719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33CECBD-B5B6-7F4F-90BE-6CD66E71E8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42903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55FFB89-4298-E945-B1C4-9DD1AE9E35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0439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3AD8D62-AD7F-094C-8307-8D60D6D30F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1873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3F170F6-D3B1-E44C-B092-5E281EDB99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1447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72EE011C-0167-F94D-9F34-07D22909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481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6"/>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19340B0-6880-684A-B5D6-0C336D550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46178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107"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latin typeface="Arial" pitchFamily="-107"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DAADC52-AC92-5640-BF81-AD1E616BC3F3}" type="slidenum">
              <a:rPr lang="en-US"/>
              <a:pPr>
                <a:defRPr/>
              </a:pPr>
              <a:t>‹#›</a:t>
            </a:fld>
            <a:endParaRPr lang="en-US"/>
          </a:p>
        </p:txBody>
      </p:sp>
    </p:spTree>
    <p:extLst>
      <p:ext uri="{BB962C8B-B14F-4D97-AF65-F5344CB8AC3E}">
        <p14:creationId xmlns:p14="http://schemas.microsoft.com/office/powerpoint/2010/main" val="1790670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4114800"/>
          </a:xfrm>
        </p:spPr>
        <p:txBody>
          <a:bodyPr/>
          <a:lstStyle>
            <a:lvl1pPr marL="342900" indent="-342900">
              <a:buClr>
                <a:schemeClr val="tx1"/>
              </a:buClr>
              <a:buFont typeface="Arial" pitchFamily="34" charset="0"/>
              <a:buChar char="•"/>
              <a:defRPr/>
            </a:lvl1pPr>
            <a:lvl2pPr marL="742950" indent="-285750">
              <a:buClr>
                <a:schemeClr val="tx1"/>
              </a:buClr>
              <a:buFont typeface="Arial" pitchFamily="34" charset="0"/>
              <a:buChar char="•"/>
              <a:defRPr/>
            </a:lvl2pPr>
            <a:lvl3pPr marL="1143000" indent="-228600">
              <a:buFont typeface="Arial"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5"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atin typeface="Arial" pitchFamily="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6"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D8715C9B-53EF-AA4A-8CCD-6D4F71FABC26}"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1709877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107" charset="0"/>
              </a:defRPr>
            </a:lvl1pPr>
          </a:lstStyle>
          <a:p>
            <a:pPr>
              <a:defRPr/>
            </a:pPr>
            <a:endParaRPr lang="en-US" altLang="en-US"/>
          </a:p>
        </p:txBody>
      </p:sp>
      <p:sp>
        <p:nvSpPr>
          <p:cNvPr id="3" name="Footer Placeholder 2"/>
          <p:cNvSpPr>
            <a:spLocks noGrp="1"/>
          </p:cNvSpPr>
          <p:nvPr>
            <p:ph type="ftr" sz="quarter" idx="11"/>
          </p:nvPr>
        </p:nvSpPr>
        <p:spPr/>
        <p:txBody>
          <a:bodyPr/>
          <a:lstStyle>
            <a:lvl1pPr>
              <a:defRPr>
                <a:latin typeface="Arial" pitchFamily="-107"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CA3D6535-E28D-664E-9560-AB3E63AD885B}" type="slidenum">
              <a:rPr lang="en-US"/>
              <a:pPr>
                <a:defRPr/>
              </a:pPr>
              <a:t>‹#›</a:t>
            </a:fld>
            <a:endParaRPr lang="en-US"/>
          </a:p>
        </p:txBody>
      </p:sp>
    </p:spTree>
    <p:extLst>
      <p:ext uri="{BB962C8B-B14F-4D97-AF65-F5344CB8AC3E}">
        <p14:creationId xmlns:p14="http://schemas.microsoft.com/office/powerpoint/2010/main" val="978406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4"/>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CC51720-9DBB-B643-9F10-CB69A2DCB4E7}" type="slidenum">
              <a:rPr lang="en-US"/>
              <a:pPr>
                <a:defRPr/>
              </a:pPr>
              <a:t>‹#›</a:t>
            </a:fld>
            <a:endParaRPr lang="en-US"/>
          </a:p>
        </p:txBody>
      </p:sp>
    </p:spTree>
    <p:extLst>
      <p:ext uri="{BB962C8B-B14F-4D97-AF65-F5344CB8AC3E}">
        <p14:creationId xmlns:p14="http://schemas.microsoft.com/office/powerpoint/2010/main" val="3480595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119735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CCC6AB5-1CEE-024E-B0FC-6310519466E9}" type="slidenum">
              <a:rPr lang="en-US"/>
              <a:pPr>
                <a:defRPr/>
              </a:pPr>
              <a:t>‹#›</a:t>
            </a:fld>
            <a:endParaRPr lang="en-US"/>
          </a:p>
        </p:txBody>
      </p:sp>
    </p:spTree>
    <p:extLst>
      <p:ext uri="{BB962C8B-B14F-4D97-AF65-F5344CB8AC3E}">
        <p14:creationId xmlns:p14="http://schemas.microsoft.com/office/powerpoint/2010/main" val="41028980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FE5C-4E2A-EF4E-BE9A-3D92E3B568DE}" type="slidenum">
              <a:rPr lang="en-US"/>
              <a:pPr>
                <a:defRPr/>
              </a:pPr>
              <a:t>‹#›</a:t>
            </a:fld>
            <a:endParaRPr lang="en-US"/>
          </a:p>
        </p:txBody>
      </p:sp>
    </p:spTree>
    <p:extLst>
      <p:ext uri="{BB962C8B-B14F-4D97-AF65-F5344CB8AC3E}">
        <p14:creationId xmlns:p14="http://schemas.microsoft.com/office/powerpoint/2010/main" val="3378399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1FD4C83-692B-6C4E-9D13-57BD7B6F2099}" type="slidenum">
              <a:rPr lang="en-US"/>
              <a:pPr>
                <a:defRPr/>
              </a:pPr>
              <a:t>‹#›</a:t>
            </a:fld>
            <a:endParaRPr lang="en-US"/>
          </a:p>
        </p:txBody>
      </p:sp>
    </p:spTree>
    <p:extLst>
      <p:ext uri="{BB962C8B-B14F-4D97-AF65-F5344CB8AC3E}">
        <p14:creationId xmlns:p14="http://schemas.microsoft.com/office/powerpoint/2010/main" val="772034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D7441F-8000-4748-8BE9-6AEBCB87731F}" type="slidenum">
              <a:rPr lang="en-US"/>
              <a:pPr>
                <a:defRPr/>
              </a:pPr>
              <a:t>‹#›</a:t>
            </a:fld>
            <a:endParaRPr lang="en-US"/>
          </a:p>
        </p:txBody>
      </p:sp>
    </p:spTree>
    <p:extLst>
      <p:ext uri="{BB962C8B-B14F-4D97-AF65-F5344CB8AC3E}">
        <p14:creationId xmlns:p14="http://schemas.microsoft.com/office/powerpoint/2010/main" val="2993111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4FA0AC8C-ADA2-5240-8EDC-51A4C2A2F51E}" type="slidenum">
              <a:rPr lang="en-US"/>
              <a:pPr>
                <a:defRPr/>
              </a:pPr>
              <a:t>‹#›</a:t>
            </a:fld>
            <a:endParaRPr lang="en-US"/>
          </a:p>
        </p:txBody>
      </p:sp>
    </p:spTree>
    <p:extLst>
      <p:ext uri="{BB962C8B-B14F-4D97-AF65-F5344CB8AC3E}">
        <p14:creationId xmlns:p14="http://schemas.microsoft.com/office/powerpoint/2010/main" val="3945521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930341AD-9449-344C-997C-2EAEE5B39308}" type="slidenum">
              <a:rPr lang="en-US"/>
              <a:pPr>
                <a:defRPr/>
              </a:pPr>
              <a:t>‹#›</a:t>
            </a:fld>
            <a:endParaRPr lang="en-US"/>
          </a:p>
        </p:txBody>
      </p:sp>
    </p:spTree>
    <p:extLst>
      <p:ext uri="{BB962C8B-B14F-4D97-AF65-F5344CB8AC3E}">
        <p14:creationId xmlns:p14="http://schemas.microsoft.com/office/powerpoint/2010/main" val="3932706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E87E1CC0-5C0A-1242-9650-CDF4403336EB}" type="slidenum">
              <a:rPr lang="en-US"/>
              <a:pPr>
                <a:defRPr/>
              </a:pPr>
              <a:t>‹#›</a:t>
            </a:fld>
            <a:endParaRPr lang="en-US"/>
          </a:p>
        </p:txBody>
      </p:sp>
    </p:spTree>
    <p:extLst>
      <p:ext uri="{BB962C8B-B14F-4D97-AF65-F5344CB8AC3E}">
        <p14:creationId xmlns:p14="http://schemas.microsoft.com/office/powerpoint/2010/main" val="3661379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85B4EC85-A295-5342-9554-A49E2CE554E4}" type="datetime1">
              <a:rPr lang="en-US">
                <a:latin typeface="Arial" charset="0"/>
                <a:ea typeface="ＭＳ Ｐゴシック" charset="0"/>
                <a:cs typeface="ＭＳ Ｐゴシック" charset="0"/>
              </a:rPr>
              <a:pPr defTabSz="914400" fontAlgn="base">
                <a:spcBef>
                  <a:spcPct val="0"/>
                </a:spcBef>
                <a:spcAft>
                  <a:spcPct val="0"/>
                </a:spcAft>
                <a:defRPr/>
              </a:pPr>
              <a:t>11/6/2015</a:t>
            </a:fld>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356386"/>
            <a:ext cx="2895600" cy="365125"/>
          </a:xfrm>
          <a:prstGeom prst="rect">
            <a:avLst/>
          </a:prstGeom>
        </p:spPr>
        <p:txBody>
          <a:bodyPr/>
          <a:lstStyle>
            <a:lvl1pPr eaLnBrk="1" hangingPunct="1">
              <a:defRPr>
                <a:solidFill>
                  <a:srgbClr val="000000"/>
                </a:solidFill>
                <a:ea typeface="+mn-ea"/>
                <a:cs typeface="+mn-cs"/>
              </a:defRPr>
            </a:lvl1pPr>
          </a:lstStyle>
          <a:p>
            <a:pPr defTabSz="914400" fontAlgn="base">
              <a:spcBef>
                <a:spcPct val="0"/>
              </a:spcBef>
              <a:spcAft>
                <a:spcPct val="0"/>
              </a:spcAft>
              <a:defRPr/>
            </a:pPr>
            <a:endParaRPr lang="en-US">
              <a:latin typeface="Arial" charset="0"/>
            </a:endParaRPr>
          </a:p>
        </p:txBody>
      </p:sp>
      <p:sp>
        <p:nvSpPr>
          <p:cNvPr id="5" name="Slide Number Placeholder 4"/>
          <p:cNvSpPr>
            <a:spLocks noGrp="1"/>
          </p:cNvSpPr>
          <p:nvPr>
            <p:ph type="sldNum" sz="quarter" idx="12"/>
          </p:nvPr>
        </p:nvSpPr>
        <p:spPr>
          <a:xfrm>
            <a:off x="6553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40983E94-63F8-F54E-B444-DCBB64A3C39F}"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48229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57FF7FA-C456-1940-BAFF-E6859EB58E1A}" type="slidenum">
              <a:rPr lang="en-US"/>
              <a:pPr>
                <a:defRPr/>
              </a:pPr>
              <a:t>‹#›</a:t>
            </a:fld>
            <a:endParaRPr lang="en-US"/>
          </a:p>
        </p:txBody>
      </p:sp>
    </p:spTree>
    <p:extLst>
      <p:ext uri="{BB962C8B-B14F-4D97-AF65-F5344CB8AC3E}">
        <p14:creationId xmlns:p14="http://schemas.microsoft.com/office/powerpoint/2010/main" val="29329204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5AB2F3C-FDCF-714A-ACCD-20CB5F5EDC25}" type="slidenum">
              <a:rPr lang="en-US"/>
              <a:pPr>
                <a:defRPr/>
              </a:pPr>
              <a:t>‹#›</a:t>
            </a:fld>
            <a:endParaRPr lang="en-US"/>
          </a:p>
        </p:txBody>
      </p:sp>
    </p:spTree>
    <p:extLst>
      <p:ext uri="{BB962C8B-B14F-4D97-AF65-F5344CB8AC3E}">
        <p14:creationId xmlns:p14="http://schemas.microsoft.com/office/powerpoint/2010/main" val="3957729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B83DF0D-F050-944B-927F-6232F47D53A4}" type="slidenum">
              <a:rPr lang="en-US"/>
              <a:pPr>
                <a:defRPr/>
              </a:pPr>
              <a:t>‹#›</a:t>
            </a:fld>
            <a:endParaRPr lang="en-US"/>
          </a:p>
        </p:txBody>
      </p:sp>
    </p:spTree>
    <p:extLst>
      <p:ext uri="{BB962C8B-B14F-4D97-AF65-F5344CB8AC3E}">
        <p14:creationId xmlns:p14="http://schemas.microsoft.com/office/powerpoint/2010/main" val="720986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94270AF-5265-3E4B-B866-51F3022F38D6}" type="slidenum">
              <a:rPr lang="en-US"/>
              <a:pPr>
                <a:defRPr/>
              </a:pPr>
              <a:t>‹#›</a:t>
            </a:fld>
            <a:endParaRPr lang="en-US"/>
          </a:p>
        </p:txBody>
      </p:sp>
    </p:spTree>
    <p:extLst>
      <p:ext uri="{BB962C8B-B14F-4D97-AF65-F5344CB8AC3E}">
        <p14:creationId xmlns:p14="http://schemas.microsoft.com/office/powerpoint/2010/main" val="5151950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1216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659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87847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928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917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501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C8FE6FB9-1C0E-2149-BFF1-8D50807C587B}" type="datetime1">
              <a:rPr lang="en-US">
                <a:latin typeface="Arial" charset="0"/>
                <a:ea typeface="ＭＳ Ｐゴシック" charset="0"/>
                <a:cs typeface="ＭＳ Ｐゴシック" charset="0"/>
              </a:rPr>
              <a:pPr defTabSz="914400" fontAlgn="base">
                <a:spcBef>
                  <a:spcPct val="0"/>
                </a:spcBef>
                <a:spcAft>
                  <a:spcPct val="0"/>
                </a:spcAft>
                <a:defRPr/>
              </a:pPr>
              <a:t>11/6/2015</a:t>
            </a:fld>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356386"/>
            <a:ext cx="2895600" cy="365125"/>
          </a:xfrm>
          <a:prstGeom prst="rect">
            <a:avLst/>
          </a:prstGeom>
        </p:spPr>
        <p:txBody>
          <a:bodyPr/>
          <a:lstStyle>
            <a:lvl1pPr eaLnBrk="1" hangingPunct="1">
              <a:defRPr>
                <a:solidFill>
                  <a:srgbClr val="000000"/>
                </a:solidFill>
                <a:ea typeface="+mn-ea"/>
                <a:cs typeface="+mn-cs"/>
              </a:defRPr>
            </a:lvl1pPr>
          </a:lstStyle>
          <a:p>
            <a:pPr defTabSz="914400" fontAlgn="base">
              <a:spcBef>
                <a:spcPct val="0"/>
              </a:spcBef>
              <a:spcAft>
                <a:spcPct val="0"/>
              </a:spcAft>
              <a:defRPr/>
            </a:pPr>
            <a:endParaRPr lang="en-US">
              <a:latin typeface="Arial" charset="0"/>
            </a:endParaRPr>
          </a:p>
        </p:txBody>
      </p:sp>
      <p:sp>
        <p:nvSpPr>
          <p:cNvPr id="4" name="Slide Number Placeholder 3"/>
          <p:cNvSpPr>
            <a:spLocks noGrp="1"/>
          </p:cNvSpPr>
          <p:nvPr>
            <p:ph type="sldNum" sz="quarter" idx="12"/>
          </p:nvPr>
        </p:nvSpPr>
        <p:spPr>
          <a:xfrm>
            <a:off x="6553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C221AE35-B327-E949-B8C6-6561F779E7A2}"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20669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96417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919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5567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31525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32390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1216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65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87847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9289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917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AC3D2661-C45A-BF4E-8C37-1C5C85CAE90B}" type="datetime1">
              <a:rPr lang="en-US">
                <a:latin typeface="Arial" charset="0"/>
                <a:ea typeface="ＭＳ Ｐゴシック" charset="0"/>
                <a:cs typeface="ＭＳ Ｐゴシック" charset="0"/>
              </a:rPr>
              <a:pPr defTabSz="914400" fontAlgn="base">
                <a:spcBef>
                  <a:spcPct val="0"/>
                </a:spcBef>
                <a:spcAft>
                  <a:spcPct val="0"/>
                </a:spcAft>
                <a:defRPr/>
              </a:pPr>
              <a:t>11/6/2015</a:t>
            </a:fld>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356386"/>
            <a:ext cx="2895600" cy="365125"/>
          </a:xfrm>
          <a:prstGeom prst="rect">
            <a:avLst/>
          </a:prstGeom>
        </p:spPr>
        <p:txBody>
          <a:bodyPr/>
          <a:lstStyle>
            <a:lvl1pPr eaLnBrk="1" hangingPunct="1">
              <a:defRPr>
                <a:solidFill>
                  <a:srgbClr val="000000"/>
                </a:solidFill>
                <a:ea typeface="+mn-ea"/>
                <a:cs typeface="+mn-cs"/>
              </a:defRPr>
            </a:lvl1pPr>
          </a:lstStyle>
          <a:p>
            <a:pPr defTabSz="914400"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8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defTabSz="914400" fontAlgn="base">
              <a:spcBef>
                <a:spcPct val="0"/>
              </a:spcBef>
              <a:spcAft>
                <a:spcPct val="0"/>
              </a:spcAft>
              <a:defRPr/>
            </a:pPr>
            <a:fld id="{14638CF8-6CB3-2944-B737-9240BF01B097}"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730916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5019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96417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919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5567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31525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3239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1216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659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87847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928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007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917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5019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9641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919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556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31525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21404-11BE-4E2D-8245-2C0501961275}" type="datetimeFigureOut">
              <a:rPr lang="en-US" smtClean="0">
                <a:solidFill>
                  <a:prstClr val="black">
                    <a:tint val="75000"/>
                  </a:prstClr>
                </a:solidFill>
                <a:latin typeface="Calibri"/>
              </a:rPr>
              <a:pPr/>
              <a:t>11/6/2015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04795E-FA2B-4775-9A78-60B797B789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32390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8" name="AutoShape 6"/>
          <p:cNvSpPr>
            <a:spLocks noChangeArrowheads="1"/>
          </p:cNvSpPr>
          <p:nvPr/>
        </p:nvSpPr>
        <p:spPr bwMode="ltGray">
          <a:xfrm>
            <a:off x="436563" y="1252538"/>
            <a:ext cx="76200" cy="2235200"/>
          </a:xfrm>
          <a:prstGeom prst="roundRect">
            <a:avLst>
              <a:gd name="adj" fmla="val 5000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10" name="Rectangle 8" descr="Large confetti"/>
          <p:cNvSpPr>
            <a:spLocks noChangeArrowheads="1"/>
          </p:cNvSpPr>
          <p:nvPr/>
        </p:nvSpPr>
        <p:spPr bwMode="ltGray">
          <a:xfrm>
            <a:off x="4095750" y="5734050"/>
            <a:ext cx="950913"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2048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en-US"/>
              <a:t>Click to edit Master title style</a:t>
            </a:r>
          </a:p>
        </p:txBody>
      </p:sp>
      <p:sp>
        <p:nvSpPr>
          <p:cNvPr id="2049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p:txBody>
          <a:bodyPr/>
          <a:lstStyle>
            <a:lvl1pPr>
              <a:defRPr/>
            </a:lvl1pPr>
          </a:lstStyle>
          <a:p>
            <a:pPr>
              <a:defRPr/>
            </a:pPr>
            <a:endParaRPr lang="en-US">
              <a:solidFill>
                <a:srgbClr val="00264C"/>
              </a:solidFill>
            </a:endParaRPr>
          </a:p>
        </p:txBody>
      </p:sp>
      <p:sp>
        <p:nvSpPr>
          <p:cNvPr id="12" name="Rectangle 12"/>
          <p:cNvSpPr>
            <a:spLocks noGrp="1" noChangeArrowheads="1"/>
          </p:cNvSpPr>
          <p:nvPr>
            <p:ph type="ftr" sz="quarter" idx="11"/>
          </p:nvPr>
        </p:nvSpPr>
        <p:spPr/>
        <p:txBody>
          <a:bodyPr/>
          <a:lstStyle>
            <a:lvl1pPr>
              <a:defRPr/>
            </a:lvl1pPr>
          </a:lstStyle>
          <a:p>
            <a:pPr>
              <a:defRPr/>
            </a:pPr>
            <a:endParaRPr lang="en-US">
              <a:solidFill>
                <a:srgbClr val="00264C"/>
              </a:solidFill>
            </a:endParaRP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19115D87-6843-5249-B082-A1FC550DFE8C}" type="slidenum">
              <a:rPr lang="en-US">
                <a:solidFill>
                  <a:srgbClr val="00264C"/>
                </a:solidFill>
              </a:rPr>
              <a:pPr>
                <a:defRPr/>
              </a:pPr>
              <a:t>‹#›</a:t>
            </a:fld>
            <a:endParaRPr lang="en-US">
              <a:solidFill>
                <a:srgbClr val="00264C"/>
              </a:solidFill>
            </a:endParaRPr>
          </a:p>
        </p:txBody>
      </p:sp>
    </p:spTree>
    <p:extLst>
      <p:ext uri="{BB962C8B-B14F-4D97-AF65-F5344CB8AC3E}">
        <p14:creationId xmlns:p14="http://schemas.microsoft.com/office/powerpoint/2010/main" val="41236971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306234F4-1CB6-C74E-963C-3F8F0023334C}"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19316116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16BF9F53-B80F-FD4D-8D16-AA16C8A3608E}"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25837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40063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6B2FD8B-4832-8240-9460-A0D4A2FE64D6}"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2425346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E86EB129-0F31-D542-BEF1-3A81B897A68E}"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609545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54ECE41D-D5F8-4B4D-9022-03DD20B91204}"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25715815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5AFE730A-4158-F744-96A1-164E02A53E46}"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37006095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8AA79985-E474-E24A-B17E-8FF50D9AB997}"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23701309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14082D7E-7F17-5E4A-9AD3-DAF2008B3E8F}"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15219902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32B7313-C4D0-694F-B67F-DE34460AF18F}"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10873870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264C"/>
              </a:solidFill>
            </a:endParaRP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8A8A6D1B-5FB8-B34F-A16E-CBE89E4CD989}" type="slidenum">
              <a:rPr lang="en-US">
                <a:solidFill>
                  <a:srgbClr val="FFFFE9"/>
                </a:solidFill>
              </a:rPr>
              <a:pPr>
                <a:defRPr/>
              </a:pPr>
              <a:t>‹#›</a:t>
            </a:fld>
            <a:endParaRPr lang="en-US">
              <a:solidFill>
                <a:srgbClr val="FFFFE9"/>
              </a:solidFill>
            </a:endParaRPr>
          </a:p>
        </p:txBody>
      </p:sp>
    </p:spTree>
    <p:extLst>
      <p:ext uri="{BB962C8B-B14F-4D97-AF65-F5344CB8AC3E}">
        <p14:creationId xmlns:p14="http://schemas.microsoft.com/office/powerpoint/2010/main" val="27503846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sz="1100">
                <a:solidFill>
                  <a:schemeClr val="tx2"/>
                </a:solidFill>
              </a:defRPr>
            </a:lvl1pPr>
          </a:lstStyle>
          <a:p>
            <a:pPr>
              <a:defRPr/>
            </a:pPr>
            <a:fld id="{70CD4E35-12B5-46EA-A074-821C4E1FA487}"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5" name="Footer Placeholder 4"/>
          <p:cNvSpPr>
            <a:spLocks noGrp="1"/>
          </p:cNvSpPr>
          <p:nvPr>
            <p:ph type="ftr" sz="quarter" idx="11"/>
          </p:nvPr>
        </p:nvSpPr>
        <p:spPr>
          <a:xfrm>
            <a:off x="2209800" y="6275388"/>
            <a:ext cx="5638800" cy="365125"/>
          </a:xfrm>
        </p:spPr>
        <p:txBody>
          <a:bodyPr/>
          <a:lstStyle>
            <a:lvl1pPr algn="l">
              <a:defRPr sz="1100">
                <a:solidFill>
                  <a:schemeClr val="tx2"/>
                </a:solidFill>
              </a:defRPr>
            </a:lvl1pPr>
          </a:lstStyle>
          <a:p>
            <a:pPr>
              <a:defRPr/>
            </a:pPr>
            <a:endParaRPr lang="en-US">
              <a:solidFill>
                <a:srgbClr val="8D9AB3"/>
              </a:solidFill>
              <a:latin typeface="Century Gothic"/>
            </a:endParaRPr>
          </a:p>
        </p:txBody>
      </p:sp>
      <p:sp>
        <p:nvSpPr>
          <p:cNvPr id="6" name="Slide Number Placeholder 5"/>
          <p:cNvSpPr>
            <a:spLocks noGrp="1"/>
          </p:cNvSpPr>
          <p:nvPr>
            <p:ph type="sldNum" sz="quarter" idx="12"/>
          </p:nvPr>
        </p:nvSpPr>
        <p:spPr/>
        <p:txBody>
          <a:bodyPr/>
          <a:lstStyle>
            <a:lvl1pPr>
              <a:defRPr sz="1400">
                <a:solidFill>
                  <a:schemeClr val="tx2"/>
                </a:solidFill>
              </a:defRPr>
            </a:lvl1pPr>
          </a:lstStyle>
          <a:p>
            <a:pPr>
              <a:defRPr/>
            </a:pPr>
            <a:fld id="{55206F8A-025F-4365-A748-27C44D808342}" type="slidenum">
              <a:rPr>
                <a:solidFill>
                  <a:srgbClr val="8D9AB3"/>
                </a:solidFill>
                <a:latin typeface="Century Gothic"/>
              </a:rPr>
              <a:pPr>
                <a:defRPr/>
              </a:pPr>
              <a:t>‹#›</a:t>
            </a:fld>
            <a:endParaRPr>
              <a:solidFill>
                <a:srgbClr val="8D9AB3"/>
              </a:solidFill>
              <a:latin typeface="Century Gothic"/>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72533CAC-41E2-4AE7-89EC-3F5415BC7285}"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pPr>
              <a:defRPr/>
            </a:pPr>
            <a:fld id="{1464CA57-3535-4E15-8178-65B545647AF9}"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1539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22523458-67EA-4ED5-8CB4-19925475343B}"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7" name="Slide Number Placeholder 5"/>
          <p:cNvSpPr>
            <a:spLocks noGrp="1"/>
          </p:cNvSpPr>
          <p:nvPr>
            <p:ph type="sldNum" sz="quarter" idx="12"/>
          </p:nvPr>
        </p:nvSpPr>
        <p:spPr/>
        <p:txBody>
          <a:bodyPr/>
          <a:lstStyle>
            <a:lvl1pPr>
              <a:defRPr/>
            </a:lvl1pPr>
          </a:lstStyle>
          <a:p>
            <a:pPr>
              <a:defRPr/>
            </a:pPr>
            <a:fld id="{3FDB3A99-5A4F-4C88-A7E0-CC38B095CCAB}"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a:solidFill>
                <a:prstClr val="white"/>
              </a:solidFill>
              <a:latin typeface="Century Gothic"/>
            </a:endParaRPr>
          </a:p>
        </p:txBody>
      </p:sp>
      <p:sp>
        <p:nvSpPr>
          <p:cNvPr id="8" name="Rectangle 7"/>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a:solidFill>
                <a:prstClr val="white"/>
              </a:solidFill>
              <a:latin typeface="Century Gothic"/>
            </a:endParaRPr>
          </a:p>
        </p:txBody>
      </p:sp>
      <p:sp>
        <p:nvSpPr>
          <p:cNvPr id="9" name="Rectangle 8"/>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a:solidFill>
                <a:prstClr val="white"/>
              </a:solidFill>
              <a:latin typeface="Century Gothic"/>
            </a:endParaRPr>
          </a:p>
        </p:txBody>
      </p:sp>
      <p:sp>
        <p:nvSpPr>
          <p:cNvPr id="10" name="Rectangle 9"/>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a:solidFill>
                <a:prstClr val="white"/>
              </a:solidFill>
              <a:latin typeface="Century Gothic"/>
            </a:endParaRPr>
          </a:p>
        </p:txBody>
      </p:sp>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a:lvl1pPr>
          </a:lstStyle>
          <a:p>
            <a:pPr>
              <a:defRPr/>
            </a:pPr>
            <a:fld id="{BF2C9673-111D-4E5B-8BAF-4964A0B495BA}"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12" name="Footer Placeholder 7"/>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13" name="Slide Number Placeholder 8"/>
          <p:cNvSpPr>
            <a:spLocks noGrp="1"/>
          </p:cNvSpPr>
          <p:nvPr>
            <p:ph type="sldNum" sz="quarter" idx="12"/>
          </p:nvPr>
        </p:nvSpPr>
        <p:spPr/>
        <p:txBody>
          <a:bodyPr/>
          <a:lstStyle>
            <a:lvl1pPr>
              <a:defRPr/>
            </a:lvl1pPr>
          </a:lstStyle>
          <a:p>
            <a:pPr>
              <a:defRPr/>
            </a:pPr>
            <a:fld id="{5FD0FBDF-9A63-462C-AFCD-E24DBCADA663}"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5C230E3D-6590-497D-A9BB-E4C333A79BF5}"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5" name="Slide Number Placeholder 5"/>
          <p:cNvSpPr>
            <a:spLocks noGrp="1"/>
          </p:cNvSpPr>
          <p:nvPr>
            <p:ph type="sldNum" sz="quarter" idx="12"/>
          </p:nvPr>
        </p:nvSpPr>
        <p:spPr/>
        <p:txBody>
          <a:bodyPr/>
          <a:lstStyle>
            <a:lvl1pPr>
              <a:defRPr/>
            </a:lvl1pPr>
          </a:lstStyle>
          <a:p>
            <a:pPr>
              <a:defRPr/>
            </a:pPr>
            <a:fld id="{3DD429F0-EDFD-4538-836E-699760CF1A22}"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FACE7-2533-450E-9E8E-40F5D72FAE87}"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4" name="Slide Number Placeholder 5"/>
          <p:cNvSpPr>
            <a:spLocks noGrp="1"/>
          </p:cNvSpPr>
          <p:nvPr>
            <p:ph type="sldNum" sz="quarter" idx="12"/>
          </p:nvPr>
        </p:nvSpPr>
        <p:spPr/>
        <p:txBody>
          <a:bodyPr/>
          <a:lstStyle>
            <a:lvl1pPr>
              <a:defRPr/>
            </a:lvl1pPr>
          </a:lstStyle>
          <a:p>
            <a:pPr>
              <a:defRPr/>
            </a:pPr>
            <a:fld id="{4D8932C4-E4E8-4116-802C-20067A47E607}"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86E813-C3EA-4805-A80F-7D6096EC3358}"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7" name="Slide Number Placeholder 5"/>
          <p:cNvSpPr>
            <a:spLocks noGrp="1"/>
          </p:cNvSpPr>
          <p:nvPr>
            <p:ph type="sldNum" sz="quarter" idx="12"/>
          </p:nvPr>
        </p:nvSpPr>
        <p:spPr/>
        <p:txBody>
          <a:bodyPr/>
          <a:lstStyle>
            <a:lvl1pPr>
              <a:defRPr/>
            </a:lvl1pPr>
          </a:lstStyle>
          <a:p>
            <a:pPr>
              <a:defRPr/>
            </a:pPr>
            <a:fld id="{0A653655-A40A-45F8-9B1D-ABFB6AD46443}"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B5F7BF-E587-4637-94F1-423DF70562E4}"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7" name="Slide Number Placeholder 5"/>
          <p:cNvSpPr>
            <a:spLocks noGrp="1"/>
          </p:cNvSpPr>
          <p:nvPr>
            <p:ph type="sldNum" sz="quarter" idx="12"/>
          </p:nvPr>
        </p:nvSpPr>
        <p:spPr/>
        <p:txBody>
          <a:bodyPr/>
          <a:lstStyle>
            <a:lvl1pPr>
              <a:defRPr/>
            </a:lvl1pPr>
          </a:lstStyle>
          <a:p>
            <a:pPr>
              <a:defRPr/>
            </a:pPr>
            <a:fld id="{2A00FB9F-98B1-447E-9D8D-7770399B4A36}"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EE36FE6A-5EA2-4F99-B1E5-38C78FFF5279}"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8D9AB3"/>
              </a:solidFill>
              <a:latin typeface="Century Gothic"/>
            </a:endParaRPr>
          </a:p>
        </p:txBody>
      </p:sp>
      <p:sp>
        <p:nvSpPr>
          <p:cNvPr id="9" name="Slide Number Placeholder 5"/>
          <p:cNvSpPr>
            <a:spLocks noGrp="1"/>
          </p:cNvSpPr>
          <p:nvPr>
            <p:ph type="sldNum" sz="quarter" idx="16"/>
          </p:nvPr>
        </p:nvSpPr>
        <p:spPr/>
        <p:txBody>
          <a:bodyPr/>
          <a:lstStyle>
            <a:lvl1pPr>
              <a:defRPr/>
            </a:lvl1pPr>
          </a:lstStyle>
          <a:p>
            <a:pPr>
              <a:defRPr/>
            </a:pPr>
            <a:fld id="{AC9FBF98-DD1E-4CD2-AB57-17761BA25D1C}"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fld id="{E9F0D5A6-D7E7-4BB8-B232-2871CCD62E7C}"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10" name="Footer Placeholder 4"/>
          <p:cNvSpPr>
            <a:spLocks noGrp="1"/>
          </p:cNvSpPr>
          <p:nvPr>
            <p:ph type="ftr" sz="quarter" idx="16"/>
          </p:nvPr>
        </p:nvSpPr>
        <p:spPr/>
        <p:txBody>
          <a:bodyPr/>
          <a:lstStyle>
            <a:lvl1pPr>
              <a:defRPr/>
            </a:lvl1pPr>
          </a:lstStyle>
          <a:p>
            <a:pPr>
              <a:defRPr/>
            </a:pPr>
            <a:endParaRPr lang="en-US">
              <a:solidFill>
                <a:srgbClr val="8D9AB3"/>
              </a:solidFill>
              <a:latin typeface="Century Gothic"/>
            </a:endParaRPr>
          </a:p>
        </p:txBody>
      </p:sp>
      <p:sp>
        <p:nvSpPr>
          <p:cNvPr id="11" name="Slide Number Placeholder 5"/>
          <p:cNvSpPr>
            <a:spLocks noGrp="1"/>
          </p:cNvSpPr>
          <p:nvPr>
            <p:ph type="sldNum" sz="quarter" idx="17"/>
          </p:nvPr>
        </p:nvSpPr>
        <p:spPr/>
        <p:txBody>
          <a:bodyPr/>
          <a:lstStyle>
            <a:lvl1pPr>
              <a:defRPr/>
            </a:lvl1pPr>
          </a:lstStyle>
          <a:p>
            <a:pPr>
              <a:defRPr/>
            </a:pPr>
            <a:fld id="{75CA3876-62B4-4C16-8603-BDD498E0359A}"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82D10-8CC4-9444-8467-A25E22F94A45}"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57128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5C2087A2-826B-4504-AA1E-17FFFC6B0A2E}"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pPr>
              <a:defRPr/>
            </a:pPr>
            <a:fld id="{AB4DF752-17E2-44E0-8708-F385A6CDA222}"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B0093CF2-9465-45E1-A66C-CACF8236B724}" type="datetime1">
              <a:rPr lang="en-US">
                <a:solidFill>
                  <a:srgbClr val="8D9AB3"/>
                </a:solidFill>
                <a:latin typeface="Century Gothic"/>
              </a:rPr>
              <a:pPr>
                <a:defRPr/>
              </a:pPr>
              <a:t>11/6/2015</a:t>
            </a:fld>
            <a:endParaRPr lang="en-US">
              <a:solidFill>
                <a:srgbClr val="8D9AB3"/>
              </a:solidFill>
              <a:latin typeface="Century Gothic"/>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8D9AB3"/>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pPr>
              <a:defRPr/>
            </a:pPr>
            <a:fld id="{5A2B2857-C6D9-46D3-964E-384A93CA204C}" type="slidenum">
              <a:rPr lang="en-US">
                <a:solidFill>
                  <a:srgbClr val="8D9AB3"/>
                </a:solidFill>
                <a:latin typeface="Century Gothic"/>
              </a:rPr>
              <a:pPr>
                <a:defRPr/>
              </a:pPr>
              <a:t>‹#›</a:t>
            </a:fld>
            <a:endParaRPr lang="en-US">
              <a:solidFill>
                <a:srgbClr val="8D9AB3"/>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88406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2225"/>
            <a:ext cx="9174163"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5"/>
          <p:cNvSpPr txBox="1">
            <a:spLocks noChangeArrowheads="1"/>
          </p:cNvSpPr>
          <p:nvPr userDrawn="1"/>
        </p:nvSpPr>
        <p:spPr bwMode="auto">
          <a:xfrm>
            <a:off x="7921625" y="644525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1800" smtClean="0">
                <a:solidFill>
                  <a:srgbClr val="000000"/>
                </a:solidFill>
                <a:cs typeface="Arial" charset="0"/>
              </a:rPr>
              <a:t>NCAR</a:t>
            </a:r>
          </a:p>
        </p:txBody>
      </p:sp>
      <p:sp>
        <p:nvSpPr>
          <p:cNvPr id="3" name="Title 2"/>
          <p:cNvSpPr>
            <a:spLocks noGrp="1" noChangeArrowheads="1"/>
          </p:cNvSpPr>
          <p:nvPr>
            <p:ph type="title"/>
          </p:nvPr>
        </p:nvSpPr>
        <p:spPr bwMode="auto">
          <a:xfrm>
            <a:off x="693326" y="-2257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72012951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3572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9643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5403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427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6"/>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512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253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srgbClr val="000000"/>
                </a:solidFill>
                <a:latin typeface="Arial" pitchFamily="34" charset="0"/>
                <a:ea typeface="+mn-ea"/>
                <a:cs typeface="Arial" pitchFamily="34" charset="0"/>
              </a:defRPr>
            </a:lvl1pPr>
          </a:lstStyle>
          <a:p>
            <a:pPr defTabSz="914400" fontAlgn="base">
              <a:spcBef>
                <a:spcPct val="0"/>
              </a:spcBef>
              <a:spcAft>
                <a:spcPct val="0"/>
              </a:spcAft>
              <a:defRPr/>
            </a:pPr>
            <a:endParaRPr lang="en-US"/>
          </a:p>
        </p:txBody>
      </p:sp>
      <p:sp>
        <p:nvSpPr>
          <p:cNvPr id="3" name="Footer Placeholder 2"/>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srgbClr val="000000"/>
                </a:solidFill>
                <a:latin typeface="Arial" pitchFamily="34" charset="0"/>
                <a:ea typeface="+mn-ea"/>
                <a:cs typeface="Arial" pitchFamily="34" charset="0"/>
              </a:defRPr>
            </a:lvl1pPr>
          </a:lstStyle>
          <a:p>
            <a:pPr defTabSz="914400" fontAlgn="base">
              <a:spcBef>
                <a:spcPct val="0"/>
              </a:spcBef>
              <a:spcAft>
                <a:spcPct val="0"/>
              </a:spcAft>
              <a:defRPr/>
            </a:pPr>
            <a:endParaRPr lang="en-US"/>
          </a:p>
        </p:txBody>
      </p:sp>
      <p:sp>
        <p:nvSpPr>
          <p:cNvPr id="4" name="Slide Number Placeholder 3"/>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cs typeface="Arial" charset="0"/>
              </a:defRPr>
            </a:lvl1pPr>
          </a:lstStyle>
          <a:p>
            <a:pPr defTabSz="914400" fontAlgn="base">
              <a:spcBef>
                <a:spcPct val="0"/>
              </a:spcBef>
              <a:spcAft>
                <a:spcPct val="0"/>
              </a:spcAft>
              <a:defRPr/>
            </a:pPr>
            <a:fld id="{D2053E64-E22E-7B47-8458-871D07AFD4F2}"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08546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18" indent="0">
              <a:buNone/>
              <a:defRPr sz="1800">
                <a:solidFill>
                  <a:schemeClr val="tx1">
                    <a:tint val="75000"/>
                  </a:schemeClr>
                </a:solidFill>
              </a:defRPr>
            </a:lvl2pPr>
            <a:lvl3pPr marL="914236" indent="0">
              <a:buNone/>
              <a:defRPr sz="1600">
                <a:solidFill>
                  <a:schemeClr val="tx1">
                    <a:tint val="75000"/>
                  </a:schemeClr>
                </a:solidFill>
              </a:defRPr>
            </a:lvl3pPr>
            <a:lvl4pPr marL="1371354" indent="0">
              <a:buNone/>
              <a:defRPr sz="1400">
                <a:solidFill>
                  <a:schemeClr val="tx1">
                    <a:tint val="75000"/>
                  </a:schemeClr>
                </a:solidFill>
              </a:defRPr>
            </a:lvl4pPr>
            <a:lvl5pPr marL="1828472" indent="0">
              <a:buNone/>
              <a:defRPr sz="1400">
                <a:solidFill>
                  <a:schemeClr val="tx1">
                    <a:tint val="75000"/>
                  </a:schemeClr>
                </a:solidFill>
              </a:defRPr>
            </a:lvl5pPr>
            <a:lvl6pPr marL="2285590" indent="0">
              <a:buNone/>
              <a:defRPr sz="1400">
                <a:solidFill>
                  <a:schemeClr val="tx1">
                    <a:tint val="75000"/>
                  </a:schemeClr>
                </a:solidFill>
              </a:defRPr>
            </a:lvl6pPr>
            <a:lvl7pPr marL="2742708" indent="0">
              <a:buNone/>
              <a:defRPr sz="1400">
                <a:solidFill>
                  <a:schemeClr val="tx1">
                    <a:tint val="75000"/>
                  </a:schemeClr>
                </a:solidFill>
              </a:defRPr>
            </a:lvl7pPr>
            <a:lvl8pPr marL="3199827" indent="0">
              <a:buNone/>
              <a:defRPr sz="1400">
                <a:solidFill>
                  <a:schemeClr val="tx1">
                    <a:tint val="75000"/>
                  </a:schemeClr>
                </a:solidFill>
              </a:defRPr>
            </a:lvl8pPr>
            <a:lvl9pPr marL="36569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782D10-8CC4-9444-8467-A25E22F94A45}"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F405A268-C5B7-5C42-8134-F487CCFDA5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2803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5598256B-41FC-0D48-9434-417FDA9036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5024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778363A3-39CD-524D-865F-A9D4F23EFF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6945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A40ABD44-56BB-AB4C-9525-75A05D31541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952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C229FFF6-052D-A148-A717-8B8CB4D577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0671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FDC0B5D3-B796-724F-B642-E11701D39D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9790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3B6174F1-C24C-9B42-93D3-98BCF4DEFD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39407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2AB3B68E-7EF7-BA4D-A5B3-0753E7C050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8781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40249DCF-5DAD-0D48-B5BC-09FC2CE5A26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7637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D2442349-FD9F-7F49-9A11-7E19459F84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294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82D10-8CC4-9444-8467-A25E22F94A45}"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36"/>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36"/>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71020BCA-C15C-BC48-80A7-B82B178E19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6954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36"/>
            <a:ext cx="8686800"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sldNum" sz="quarter" idx="10"/>
          </p:nvPr>
        </p:nvSpPr>
        <p:spPr>
          <a:ln/>
        </p:spPr>
        <p:txBody>
          <a:bodyPr/>
          <a:lstStyle>
            <a:lvl1pPr>
              <a:defRPr/>
            </a:lvl1pPr>
          </a:lstStyle>
          <a:p>
            <a:fld id="{0A353588-90C0-3143-9CBE-281C629608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1748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3458872D-75C5-7D43-A2D0-B5C050AA23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9296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3BFF0EFB-9125-7F49-A062-F5E1679C950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6989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478132C8-46A1-B043-8449-ED28672FE10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72427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81C247C4-70D4-0445-B4AF-1C728E3008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3211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0FF1B993-F018-7043-AB1C-3229B5E436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6012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2024627E-5969-DC42-9FDE-DAD7E4F160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5667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6DE370F6-C162-BF47-9493-70ECA33A4E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6054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498C850A-52D2-AE45-B917-E966D625BE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78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118" indent="0">
              <a:buNone/>
              <a:defRPr sz="2000" b="1"/>
            </a:lvl2pPr>
            <a:lvl3pPr marL="914236" indent="0">
              <a:buNone/>
              <a:defRPr sz="1800" b="1"/>
            </a:lvl3pPr>
            <a:lvl4pPr marL="1371354" indent="0">
              <a:buNone/>
              <a:defRPr sz="1600" b="1"/>
            </a:lvl4pPr>
            <a:lvl5pPr marL="1828472" indent="0">
              <a:buNone/>
              <a:defRPr sz="1600" b="1"/>
            </a:lvl5pPr>
            <a:lvl6pPr marL="2285590" indent="0">
              <a:buNone/>
              <a:defRPr sz="1600" b="1"/>
            </a:lvl6pPr>
            <a:lvl7pPr marL="2742708" indent="0">
              <a:buNone/>
              <a:defRPr sz="1600" b="1"/>
            </a:lvl7pPr>
            <a:lvl8pPr marL="3199827" indent="0">
              <a:buNone/>
              <a:defRPr sz="1600" b="1"/>
            </a:lvl8pPr>
            <a:lvl9pPr marL="36569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5"/>
            <a:ext cx="4041775" cy="639762"/>
          </a:xfrm>
        </p:spPr>
        <p:txBody>
          <a:bodyPr anchor="b"/>
          <a:lstStyle>
            <a:lvl1pPr marL="0" indent="0">
              <a:buNone/>
              <a:defRPr sz="2400" b="1"/>
            </a:lvl1pPr>
            <a:lvl2pPr marL="457118" indent="0">
              <a:buNone/>
              <a:defRPr sz="2000" b="1"/>
            </a:lvl2pPr>
            <a:lvl3pPr marL="914236" indent="0">
              <a:buNone/>
              <a:defRPr sz="1800" b="1"/>
            </a:lvl3pPr>
            <a:lvl4pPr marL="1371354" indent="0">
              <a:buNone/>
              <a:defRPr sz="1600" b="1"/>
            </a:lvl4pPr>
            <a:lvl5pPr marL="1828472" indent="0">
              <a:buNone/>
              <a:defRPr sz="1600" b="1"/>
            </a:lvl5pPr>
            <a:lvl6pPr marL="2285590" indent="0">
              <a:buNone/>
              <a:defRPr sz="1600" b="1"/>
            </a:lvl6pPr>
            <a:lvl7pPr marL="2742708" indent="0">
              <a:buNone/>
              <a:defRPr sz="1600" b="1"/>
            </a:lvl7pPr>
            <a:lvl8pPr marL="3199827" indent="0">
              <a:buNone/>
              <a:defRPr sz="1600" b="1"/>
            </a:lvl8pPr>
            <a:lvl9pPr marL="36569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782D10-8CC4-9444-8467-A25E22F94A45}" type="datetimeFigureOut">
              <a:rPr lang="en-US" smtClean="0"/>
              <a:pPr/>
              <a:t>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60158B8B-47F3-B64A-B720-4FA674C3DC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8155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550868E5-C7B2-7D45-8464-8BC667EA47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4183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FB613A20-1A1A-004D-8FB5-FBAEB79181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0455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96C02168-CEF7-6C43-94B2-7DF3D7B7C9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2243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C76EB365-F9BE-F246-AF34-99AC61AEAC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8533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54BF3499-02D1-D945-81CF-22458D5270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9181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36"/>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36"/>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F4646EA3-64FF-2C46-93C0-287E2F6B62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2504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36"/>
            <a:ext cx="8686800"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sldNum" sz="quarter" idx="10"/>
          </p:nvPr>
        </p:nvSpPr>
        <p:spPr>
          <a:ln/>
        </p:spPr>
        <p:txBody>
          <a:bodyPr/>
          <a:lstStyle>
            <a:lvl1pPr>
              <a:defRPr/>
            </a:lvl1pPr>
          </a:lstStyle>
          <a:p>
            <a:fld id="{6EEB9DD8-575F-CF40-A10D-F6E097ECA90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8129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5833ACF1-2CBC-2C47-AF2F-3D49B4B8BB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1497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49E773AB-B3EF-1244-B8DA-394C1DB62F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410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782D10-8CC4-9444-8467-A25E22F94A45}" type="datetimeFigureOut">
              <a:rPr lang="en-US" smtClean="0"/>
              <a:pPr/>
              <a:t>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A52D8041-582C-1B4A-8AC2-FD4409C0A8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2595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617656A0-50D9-D24F-B805-9175128E94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846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600200" y="1447800"/>
            <a:ext cx="3505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600200" y="3848100"/>
            <a:ext cx="3505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257800" y="14478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119913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F6D723-3300-A84B-A883-EDC61F6EFADD}" type="datetimeFigureOut">
              <a:rPr lang="en-US"/>
              <a:pPr/>
              <a:t>11/6/2015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B0A8A40-B328-5F42-9F56-A9A4DC8E1EAC}" type="slidenum">
              <a:rPr lang="en-US"/>
              <a:pPr/>
              <a:t>‹#›</a:t>
            </a:fld>
            <a:endParaRPr lang="en-US"/>
          </a:p>
        </p:txBody>
      </p:sp>
    </p:spTree>
    <p:extLst>
      <p:ext uri="{BB962C8B-B14F-4D97-AF65-F5344CB8AC3E}">
        <p14:creationId xmlns:p14="http://schemas.microsoft.com/office/powerpoint/2010/main" val="3926317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E662F44-BDAA-1045-8DCB-D8E16380CE9F}" type="datetimeFigureOut">
              <a:rPr lang="en-US"/>
              <a:pPr/>
              <a:t>11/6/2015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16B043B0-B39B-E546-8671-48500CDA85A4}" type="slidenum">
              <a:rPr lang="en-US"/>
              <a:pPr/>
              <a:t>‹#›</a:t>
            </a:fld>
            <a:endParaRPr lang="en-US"/>
          </a:p>
        </p:txBody>
      </p:sp>
    </p:spTree>
    <p:extLst>
      <p:ext uri="{BB962C8B-B14F-4D97-AF65-F5344CB8AC3E}">
        <p14:creationId xmlns:p14="http://schemas.microsoft.com/office/powerpoint/2010/main" val="41557067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A92A61E-4384-4B4F-A7CD-B0AA1757E1EF}" type="datetimeFigureOut">
              <a:rPr lang="en-US"/>
              <a:pPr/>
              <a:t>11/6/2015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B938B74-9124-C94A-AD0B-99BB682A429A}" type="slidenum">
              <a:rPr lang="en-US"/>
              <a:pPr/>
              <a:t>‹#›</a:t>
            </a:fld>
            <a:endParaRPr lang="en-US"/>
          </a:p>
        </p:txBody>
      </p:sp>
    </p:spTree>
    <p:extLst>
      <p:ext uri="{BB962C8B-B14F-4D97-AF65-F5344CB8AC3E}">
        <p14:creationId xmlns:p14="http://schemas.microsoft.com/office/powerpoint/2010/main" val="1199886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73C6929-BEA0-D240-AEFE-83E10F235AD7}" type="datetimeFigureOut">
              <a:rPr lang="en-US"/>
              <a:pPr/>
              <a:t>11/6/2015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07C7567-4736-CC41-84E9-B5BD9A3C169F}" type="slidenum">
              <a:rPr lang="en-US"/>
              <a:pPr/>
              <a:t>‹#›</a:t>
            </a:fld>
            <a:endParaRPr lang="en-US"/>
          </a:p>
        </p:txBody>
      </p:sp>
    </p:spTree>
    <p:extLst>
      <p:ext uri="{BB962C8B-B14F-4D97-AF65-F5344CB8AC3E}">
        <p14:creationId xmlns:p14="http://schemas.microsoft.com/office/powerpoint/2010/main" val="1819049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FDA79EF-29DA-1447-B19F-66A93ACBFAAB}" type="datetimeFigureOut">
              <a:rPr lang="en-US"/>
              <a:pPr/>
              <a:t>11/6/2015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E6C594D-D60B-E844-8F77-DAC8AFCE7D5B}" type="slidenum">
              <a:rPr lang="en-US"/>
              <a:pPr/>
              <a:t>‹#›</a:t>
            </a:fld>
            <a:endParaRPr lang="en-US"/>
          </a:p>
        </p:txBody>
      </p:sp>
    </p:spTree>
    <p:extLst>
      <p:ext uri="{BB962C8B-B14F-4D97-AF65-F5344CB8AC3E}">
        <p14:creationId xmlns:p14="http://schemas.microsoft.com/office/powerpoint/2010/main" val="13873152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EDC0A3B-213E-1D44-87FD-F9282D887C31}" type="datetimeFigureOut">
              <a:rPr lang="en-US"/>
              <a:pPr/>
              <a:t>11/6/2015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BEA8E297-889D-A14E-A9C6-60E9B1024A1F}" type="slidenum">
              <a:rPr lang="en-US"/>
              <a:pPr/>
              <a:t>‹#›</a:t>
            </a:fld>
            <a:endParaRPr lang="en-US"/>
          </a:p>
        </p:txBody>
      </p:sp>
    </p:spTree>
    <p:extLst>
      <p:ext uri="{BB962C8B-B14F-4D97-AF65-F5344CB8AC3E}">
        <p14:creationId xmlns:p14="http://schemas.microsoft.com/office/powerpoint/2010/main" val="10206546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B1B5E05-C7F1-594A-B038-80781F71608F}" type="datetimeFigureOut">
              <a:rPr lang="en-US"/>
              <a:pPr/>
              <a:t>11/6/2015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30BD985F-83EF-2048-8EEF-113E6536FC89}" type="slidenum">
              <a:rPr lang="en-US"/>
              <a:pPr/>
              <a:t>‹#›</a:t>
            </a:fld>
            <a:endParaRPr lang="en-US"/>
          </a:p>
        </p:txBody>
      </p:sp>
    </p:spTree>
    <p:extLst>
      <p:ext uri="{BB962C8B-B14F-4D97-AF65-F5344CB8AC3E}">
        <p14:creationId xmlns:p14="http://schemas.microsoft.com/office/powerpoint/2010/main" val="73768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82D10-8CC4-9444-8467-A25E22F94A45}" type="datetimeFigureOut">
              <a:rPr lang="en-US" smtClean="0"/>
              <a:pPr/>
              <a:t>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8314B3F-096F-1347-9096-57A1C56B900A}" type="datetimeFigureOut">
              <a:rPr lang="en-US"/>
              <a:pPr/>
              <a:t>11/6/2015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DBC10A5-9978-F149-99CA-0D5F8A2EDB9C}" type="slidenum">
              <a:rPr lang="en-US"/>
              <a:pPr/>
              <a:t>‹#›</a:t>
            </a:fld>
            <a:endParaRPr lang="en-US"/>
          </a:p>
        </p:txBody>
      </p:sp>
    </p:spTree>
    <p:extLst>
      <p:ext uri="{BB962C8B-B14F-4D97-AF65-F5344CB8AC3E}">
        <p14:creationId xmlns:p14="http://schemas.microsoft.com/office/powerpoint/2010/main" val="1630153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BDD60C5-494F-FD45-9FB9-7A1FEA5117B6}" type="datetimeFigureOut">
              <a:rPr lang="en-US"/>
              <a:pPr/>
              <a:t>11/6/2015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F1C6B29-E04B-4246-B9E1-B3579A605D21}" type="slidenum">
              <a:rPr lang="en-US"/>
              <a:pPr/>
              <a:t>‹#›</a:t>
            </a:fld>
            <a:endParaRPr lang="en-US"/>
          </a:p>
        </p:txBody>
      </p:sp>
    </p:spTree>
    <p:extLst>
      <p:ext uri="{BB962C8B-B14F-4D97-AF65-F5344CB8AC3E}">
        <p14:creationId xmlns:p14="http://schemas.microsoft.com/office/powerpoint/2010/main" val="775956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5123085-59B8-0842-90C5-849A15F668A9}" type="datetimeFigureOut">
              <a:rPr lang="en-US"/>
              <a:pPr/>
              <a:t>11/6/2015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1977CED-74AC-F74C-8031-B5C698E4D2AB}" type="slidenum">
              <a:rPr lang="en-US"/>
              <a:pPr/>
              <a:t>‹#›</a:t>
            </a:fld>
            <a:endParaRPr lang="en-US"/>
          </a:p>
        </p:txBody>
      </p:sp>
    </p:spTree>
    <p:extLst>
      <p:ext uri="{BB962C8B-B14F-4D97-AF65-F5344CB8AC3E}">
        <p14:creationId xmlns:p14="http://schemas.microsoft.com/office/powerpoint/2010/main" val="3363528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60840A8-FF33-E340-9B72-069C7CC6A231}" type="datetimeFigureOut">
              <a:rPr lang="en-US"/>
              <a:pPr/>
              <a:t>11/6/2015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F7436EE-D91D-A14C-83A4-561DAB617040}" type="slidenum">
              <a:rPr lang="en-US"/>
              <a:pPr/>
              <a:t>‹#›</a:t>
            </a:fld>
            <a:endParaRPr lang="en-US"/>
          </a:p>
        </p:txBody>
      </p:sp>
    </p:spTree>
    <p:extLst>
      <p:ext uri="{BB962C8B-B14F-4D97-AF65-F5344CB8AC3E}">
        <p14:creationId xmlns:p14="http://schemas.microsoft.com/office/powerpoint/2010/main" val="960017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481138"/>
            <a:ext cx="4038600" cy="4525962"/>
          </a:xfrm>
        </p:spPr>
        <p:txBody>
          <a:bodyPr rtlCol="0">
            <a:normAutofit/>
          </a:bodyPr>
          <a:lstStyle/>
          <a:p>
            <a:pPr lvl="0"/>
            <a:endParaRPr lang="en-US" noProof="0"/>
          </a:p>
        </p:txBody>
      </p:sp>
      <p:sp>
        <p:nvSpPr>
          <p:cNvPr id="4" name="Text Placeholder 3"/>
          <p:cNvSpPr>
            <a:spLocks noGrp="1"/>
          </p:cNvSpPr>
          <p:nvPr>
            <p:ph type="body" sz="half" idx="2"/>
          </p:nvPr>
        </p:nvSpPr>
        <p:spPr>
          <a:xfrm>
            <a:off x="4648200" y="14811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34675E99-8627-5F47-AF9A-9B03B6EE7B60}" type="datetimeFigureOut">
              <a:rPr lang="en-US"/>
              <a:pPr/>
              <a:t>11/6/2015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17"/>
          <p:cNvSpPr>
            <a:spLocks noGrp="1"/>
          </p:cNvSpPr>
          <p:nvPr>
            <p:ph type="sldNum" sz="quarter" idx="12"/>
          </p:nvPr>
        </p:nvSpPr>
        <p:spPr/>
        <p:txBody>
          <a:bodyPr/>
          <a:lstStyle>
            <a:lvl1pPr>
              <a:defRPr/>
            </a:lvl1pPr>
          </a:lstStyle>
          <a:p>
            <a:fld id="{2A2B7FFB-998D-8E43-BDC8-51D44F289FED}" type="slidenum">
              <a:rPr lang="en-US"/>
              <a:pPr/>
              <a:t>‹#›</a:t>
            </a:fld>
            <a:endParaRPr lang="en-US"/>
          </a:p>
        </p:txBody>
      </p:sp>
    </p:spTree>
    <p:extLst>
      <p:ext uri="{BB962C8B-B14F-4D97-AF65-F5344CB8AC3E}">
        <p14:creationId xmlns:p14="http://schemas.microsoft.com/office/powerpoint/2010/main" val="965404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8087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106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7002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210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7292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18" indent="0">
              <a:buNone/>
              <a:defRPr sz="1200"/>
            </a:lvl2pPr>
            <a:lvl3pPr marL="914236" indent="0">
              <a:buNone/>
              <a:defRPr sz="1000"/>
            </a:lvl3pPr>
            <a:lvl4pPr marL="1371354" indent="0">
              <a:buNone/>
              <a:defRPr sz="900"/>
            </a:lvl4pPr>
            <a:lvl5pPr marL="1828472" indent="0">
              <a:buNone/>
              <a:defRPr sz="900"/>
            </a:lvl5pPr>
            <a:lvl6pPr marL="2285590" indent="0">
              <a:buNone/>
              <a:defRPr sz="900"/>
            </a:lvl6pPr>
            <a:lvl7pPr marL="2742708" indent="0">
              <a:buNone/>
              <a:defRPr sz="900"/>
            </a:lvl7pPr>
            <a:lvl8pPr marL="3199827" indent="0">
              <a:buNone/>
              <a:defRPr sz="900"/>
            </a:lvl8pPr>
            <a:lvl9pPr marL="36569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82D10-8CC4-9444-8467-A25E22F94A45}"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2225"/>
            <a:ext cx="9174163"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5"/>
          <p:cNvSpPr txBox="1">
            <a:spLocks noChangeArrowheads="1"/>
          </p:cNvSpPr>
          <p:nvPr userDrawn="1"/>
        </p:nvSpPr>
        <p:spPr bwMode="auto">
          <a:xfrm>
            <a:off x="7921625" y="644525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1800" smtClean="0">
                <a:solidFill>
                  <a:srgbClr val="000000"/>
                </a:solidFill>
                <a:cs typeface="Arial" charset="0"/>
              </a:rPr>
              <a:t>NCAR</a:t>
            </a:r>
          </a:p>
        </p:txBody>
      </p:sp>
      <p:sp>
        <p:nvSpPr>
          <p:cNvPr id="3" name="Title 2"/>
          <p:cNvSpPr>
            <a:spLocks noGrp="1" noChangeArrowheads="1"/>
          </p:cNvSpPr>
          <p:nvPr>
            <p:ph type="title"/>
          </p:nvPr>
        </p:nvSpPr>
        <p:spPr bwMode="auto">
          <a:xfrm>
            <a:off x="693326" y="-2257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3723825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3763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4183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374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1686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6"/>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760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2754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sz="1800">
                <a:solidFill>
                  <a:srgbClr val="000000"/>
                </a:solidFill>
                <a:latin typeface="Arial" pitchFamily="34" charset="0"/>
                <a:ea typeface="+mn-ea"/>
                <a:cs typeface="Arial" pitchFamily="34" charset="0"/>
              </a:defRPr>
            </a:lvl1pPr>
          </a:lstStyle>
          <a:p>
            <a:pPr defTabSz="914400" fontAlgn="base">
              <a:spcBef>
                <a:spcPct val="0"/>
              </a:spcBef>
              <a:spcAft>
                <a:spcPct val="0"/>
              </a:spcAft>
              <a:defRPr/>
            </a:pPr>
            <a:endParaRPr lang="en-US"/>
          </a:p>
        </p:txBody>
      </p:sp>
      <p:sp>
        <p:nvSpPr>
          <p:cNvPr id="3" name="Footer Placeholder 2"/>
          <p:cNvSpPr>
            <a:spLocks noGrp="1" noChangeArrowheads="1"/>
          </p:cNvSpPr>
          <p:nvPr>
            <p:ph type="ftr" sz="quarter" idx="11"/>
          </p:nvPr>
        </p:nvSpPr>
        <p:spPr>
          <a:xfrm>
            <a:off x="3124200" y="6245225"/>
            <a:ext cx="2895600" cy="476250"/>
          </a:xfrm>
          <a:prstGeom prst="rect">
            <a:avLst/>
          </a:prstGeom>
        </p:spPr>
        <p:txBody>
          <a:bodyPr/>
          <a:lstStyle>
            <a:lvl1pPr eaLnBrk="1" hangingPunct="1">
              <a:defRPr sz="1800">
                <a:solidFill>
                  <a:srgbClr val="000000"/>
                </a:solidFill>
                <a:latin typeface="Arial" pitchFamily="34" charset="0"/>
                <a:ea typeface="+mn-ea"/>
                <a:cs typeface="Arial" pitchFamily="34" charset="0"/>
              </a:defRPr>
            </a:lvl1pPr>
          </a:lstStyle>
          <a:p>
            <a:pPr defTabSz="914400" fontAlgn="base">
              <a:spcBef>
                <a:spcPct val="0"/>
              </a:spcBef>
              <a:spcAft>
                <a:spcPct val="0"/>
              </a:spcAft>
              <a:defRPr/>
            </a:pPr>
            <a:endParaRPr lang="en-US"/>
          </a:p>
        </p:txBody>
      </p:sp>
      <p:sp>
        <p:nvSpPr>
          <p:cNvPr id="4" name="Slide Number Placeholder 3"/>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Arial" charset="0"/>
                <a:cs typeface="Arial" charset="0"/>
              </a:defRPr>
            </a:lvl1pPr>
          </a:lstStyle>
          <a:p>
            <a:pPr defTabSz="914400" fontAlgn="base">
              <a:spcBef>
                <a:spcPct val="0"/>
              </a:spcBef>
              <a:spcAft>
                <a:spcPct val="0"/>
              </a:spcAft>
              <a:defRPr/>
            </a:pPr>
            <a:fld id="{FA6F8503-2539-604D-B686-43CAC2A414D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175148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E7C6B10-EBC2-4584-A3D7-C4C21322D470}" type="datetimeFigureOut">
              <a:rPr lang="en-US" smtClean="0"/>
              <a:pPr/>
              <a:t>11/6/2015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FEAD6E-D527-46E2-ABFC-B7B5B7CD0906}" type="slidenum">
              <a:rPr lang="en-US" smtClean="0"/>
              <a:pPr/>
              <a:t>‹#›</a:t>
            </a:fld>
            <a:endParaRPr lang="en-US"/>
          </a:p>
        </p:txBody>
      </p:sp>
    </p:spTree>
    <p:extLst>
      <p:ext uri="{BB962C8B-B14F-4D97-AF65-F5344CB8AC3E}">
        <p14:creationId xmlns:p14="http://schemas.microsoft.com/office/powerpoint/2010/main" val="258850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8E74AA-0207-8541-A7D7-D28B4E63D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6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18" indent="0">
              <a:buNone/>
              <a:defRPr sz="2800"/>
            </a:lvl2pPr>
            <a:lvl3pPr marL="914236" indent="0">
              <a:buNone/>
              <a:defRPr sz="2400"/>
            </a:lvl3pPr>
            <a:lvl4pPr marL="1371354" indent="0">
              <a:buNone/>
              <a:defRPr sz="2000"/>
            </a:lvl4pPr>
            <a:lvl5pPr marL="1828472" indent="0">
              <a:buNone/>
              <a:defRPr sz="2000"/>
            </a:lvl5pPr>
            <a:lvl6pPr marL="2285590" indent="0">
              <a:buNone/>
              <a:defRPr sz="2000"/>
            </a:lvl6pPr>
            <a:lvl7pPr marL="2742708" indent="0">
              <a:buNone/>
              <a:defRPr sz="2000"/>
            </a:lvl7pPr>
            <a:lvl8pPr marL="3199827" indent="0">
              <a:buNone/>
              <a:defRPr sz="2000"/>
            </a:lvl8pPr>
            <a:lvl9pPr marL="3656944"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118" indent="0">
              <a:buNone/>
              <a:defRPr sz="1200"/>
            </a:lvl2pPr>
            <a:lvl3pPr marL="914236" indent="0">
              <a:buNone/>
              <a:defRPr sz="1000"/>
            </a:lvl3pPr>
            <a:lvl4pPr marL="1371354" indent="0">
              <a:buNone/>
              <a:defRPr sz="900"/>
            </a:lvl4pPr>
            <a:lvl5pPr marL="1828472" indent="0">
              <a:buNone/>
              <a:defRPr sz="900"/>
            </a:lvl5pPr>
            <a:lvl6pPr marL="2285590" indent="0">
              <a:buNone/>
              <a:defRPr sz="900"/>
            </a:lvl6pPr>
            <a:lvl7pPr marL="2742708" indent="0">
              <a:buNone/>
              <a:defRPr sz="900"/>
            </a:lvl7pPr>
            <a:lvl8pPr marL="3199827" indent="0">
              <a:buNone/>
              <a:defRPr sz="900"/>
            </a:lvl8pPr>
            <a:lvl9pPr marL="36569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82D10-8CC4-9444-8467-A25E22F94A45}"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C577B-BCEF-3245-979D-22526E5E79C8}"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7C10F6-7C41-DE41-85CC-9359658943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71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CC7B3-32C8-E74B-9662-BC62532AC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90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B1749E-FD94-EE48-97EF-46129A3A0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6063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EC60E9-8E00-0447-8489-5595273B16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744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950C16-937D-9345-8272-46826EF00B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9380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935586-3596-5A4B-892F-B57B99D5A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004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D4BF1-3041-254D-A30A-0EE127D6B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377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167F6-AB26-C34A-8AC1-FB076A5C6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1153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A55D6-4B18-B446-BA7F-A2EE514BF3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025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A539C-B534-5341-9F0B-6C8F28BD3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59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image" Target="../media/image8.png"/><Relationship Id="rId2" Type="http://schemas.openxmlformats.org/officeDocument/2006/relationships/slideLayout" Target="../slideLayouts/slideLayout104.xml"/><Relationship Id="rId16" Type="http://schemas.openxmlformats.org/officeDocument/2006/relationships/image" Target="../media/image7.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6.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8.png"/><Relationship Id="rId2" Type="http://schemas.openxmlformats.org/officeDocument/2006/relationships/slideLayout" Target="../slideLayouts/slideLayout117.xml"/><Relationship Id="rId16" Type="http://schemas.openxmlformats.org/officeDocument/2006/relationships/image" Target="../media/image7.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6.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5" Type="http://schemas.openxmlformats.org/officeDocument/2006/relationships/theme" Target="../theme/theme13.xml"/><Relationship Id="rId4"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9.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9.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5.w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4.w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6.xml"/><Relationship Id="rId3" Type="http://schemas.openxmlformats.org/officeDocument/2006/relationships/slideLayout" Target="../slideLayouts/slideLayout48.xml"/><Relationship Id="rId21" Type="http://schemas.openxmlformats.org/officeDocument/2006/relationships/image" Target="../media/image5.wmf"/><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4.w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3.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8.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3" tIns="45712" rIns="91423"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23" tIns="45712" rIns="91423"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88"/>
            <a:ext cx="2133600" cy="365125"/>
          </a:xfrm>
          <a:prstGeom prst="rect">
            <a:avLst/>
          </a:prstGeom>
        </p:spPr>
        <p:txBody>
          <a:bodyPr vert="horz" lIns="91423" tIns="45712" rIns="91423" bIns="45712" rtlCol="0" anchor="ctr"/>
          <a:lstStyle>
            <a:lvl1pPr algn="l">
              <a:defRPr sz="1200">
                <a:solidFill>
                  <a:schemeClr val="tx1">
                    <a:tint val="75000"/>
                  </a:schemeClr>
                </a:solidFill>
              </a:defRPr>
            </a:lvl1pPr>
          </a:lstStyle>
          <a:p>
            <a:fld id="{EF782D10-8CC4-9444-8467-A25E22F94A45}" type="datetimeFigureOut">
              <a:rPr lang="en-US" smtClean="0"/>
              <a:pPr/>
              <a:t>11/6/2015</a:t>
            </a:fld>
            <a:endParaRPr lang="en-US"/>
          </a:p>
        </p:txBody>
      </p:sp>
      <p:sp>
        <p:nvSpPr>
          <p:cNvPr id="5" name="Footer Placeholder 4"/>
          <p:cNvSpPr>
            <a:spLocks noGrp="1"/>
          </p:cNvSpPr>
          <p:nvPr>
            <p:ph type="ftr" sz="quarter" idx="3"/>
          </p:nvPr>
        </p:nvSpPr>
        <p:spPr>
          <a:xfrm>
            <a:off x="3124202" y="6356388"/>
            <a:ext cx="2895600" cy="365125"/>
          </a:xfrm>
          <a:prstGeom prst="rect">
            <a:avLst/>
          </a:prstGeom>
        </p:spPr>
        <p:txBody>
          <a:bodyPr vert="horz" lIns="91423" tIns="45712" rIns="91423"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23" tIns="45712" rIns="91423" bIns="45712" rtlCol="0" anchor="ctr"/>
          <a:lstStyle>
            <a:lvl1pPr algn="r">
              <a:defRPr sz="1200">
                <a:solidFill>
                  <a:schemeClr val="tx1">
                    <a:tint val="75000"/>
                  </a:schemeClr>
                </a:solidFill>
              </a:defRPr>
            </a:lvl1pPr>
          </a:lstStyle>
          <a:p>
            <a:fld id="{8F1C577B-BCEF-3245-979D-22526E5E79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18" rtl="0" eaLnBrk="1" latinLnBrk="0" hangingPunct="1">
        <a:spcBef>
          <a:spcPct val="0"/>
        </a:spcBef>
        <a:buNone/>
        <a:defRPr sz="4400" kern="1200">
          <a:solidFill>
            <a:schemeClr val="tx1"/>
          </a:solidFill>
          <a:latin typeface="+mj-lt"/>
          <a:ea typeface="+mj-ea"/>
          <a:cs typeface="+mj-cs"/>
        </a:defRPr>
      </a:lvl1pPr>
    </p:titleStyle>
    <p:bodyStyle>
      <a:lvl1pPr marL="342838" indent="-342838" algn="l" defTabSz="457118" rtl="0" eaLnBrk="1" latinLnBrk="0" hangingPunct="1">
        <a:spcBef>
          <a:spcPct val="20000"/>
        </a:spcBef>
        <a:buFont typeface="Arial"/>
        <a:buChar char="•"/>
        <a:defRPr sz="3200" kern="1200">
          <a:solidFill>
            <a:schemeClr val="tx1"/>
          </a:solidFill>
          <a:latin typeface="+mn-lt"/>
          <a:ea typeface="+mn-ea"/>
          <a:cs typeface="+mn-cs"/>
        </a:defRPr>
      </a:lvl1pPr>
      <a:lvl2pPr marL="742817" indent="-285698" algn="l" defTabSz="457118" rtl="0" eaLnBrk="1" latinLnBrk="0" hangingPunct="1">
        <a:spcBef>
          <a:spcPct val="20000"/>
        </a:spcBef>
        <a:buFont typeface="Arial"/>
        <a:buChar char="–"/>
        <a:defRPr sz="2800" kern="1200">
          <a:solidFill>
            <a:schemeClr val="tx1"/>
          </a:solidFill>
          <a:latin typeface="+mn-lt"/>
          <a:ea typeface="+mn-ea"/>
          <a:cs typeface="+mn-cs"/>
        </a:defRPr>
      </a:lvl2pPr>
      <a:lvl3pPr marL="1142796" indent="-228559" algn="l" defTabSz="457118" rtl="0" eaLnBrk="1" latinLnBrk="0" hangingPunct="1">
        <a:spcBef>
          <a:spcPct val="20000"/>
        </a:spcBef>
        <a:buFont typeface="Arial"/>
        <a:buChar char="•"/>
        <a:defRPr sz="2400" kern="1200">
          <a:solidFill>
            <a:schemeClr val="tx1"/>
          </a:solidFill>
          <a:latin typeface="+mn-lt"/>
          <a:ea typeface="+mn-ea"/>
          <a:cs typeface="+mn-cs"/>
        </a:defRPr>
      </a:lvl3pPr>
      <a:lvl4pPr marL="1599912" indent="-228559" algn="l" defTabSz="457118" rtl="0" eaLnBrk="1" latinLnBrk="0" hangingPunct="1">
        <a:spcBef>
          <a:spcPct val="20000"/>
        </a:spcBef>
        <a:buFont typeface="Arial"/>
        <a:buChar char="–"/>
        <a:defRPr sz="2000" kern="1200">
          <a:solidFill>
            <a:schemeClr val="tx1"/>
          </a:solidFill>
          <a:latin typeface="+mn-lt"/>
          <a:ea typeface="+mn-ea"/>
          <a:cs typeface="+mn-cs"/>
        </a:defRPr>
      </a:lvl4pPr>
      <a:lvl5pPr marL="2057032" indent="-228559" algn="l" defTabSz="457118" rtl="0" eaLnBrk="1" latinLnBrk="0" hangingPunct="1">
        <a:spcBef>
          <a:spcPct val="20000"/>
        </a:spcBef>
        <a:buFont typeface="Arial"/>
        <a:buChar char="»"/>
        <a:defRPr sz="2000" kern="1200">
          <a:solidFill>
            <a:schemeClr val="tx1"/>
          </a:solidFill>
          <a:latin typeface="+mn-lt"/>
          <a:ea typeface="+mn-ea"/>
          <a:cs typeface="+mn-cs"/>
        </a:defRPr>
      </a:lvl5pPr>
      <a:lvl6pPr marL="2514150" indent="-228559" algn="l" defTabSz="457118" rtl="0" eaLnBrk="1" latinLnBrk="0" hangingPunct="1">
        <a:spcBef>
          <a:spcPct val="20000"/>
        </a:spcBef>
        <a:buFont typeface="Arial"/>
        <a:buChar char="•"/>
        <a:defRPr sz="2000" kern="1200">
          <a:solidFill>
            <a:schemeClr val="tx1"/>
          </a:solidFill>
          <a:latin typeface="+mn-lt"/>
          <a:ea typeface="+mn-ea"/>
          <a:cs typeface="+mn-cs"/>
        </a:defRPr>
      </a:lvl6pPr>
      <a:lvl7pPr marL="2971268" indent="-228559" algn="l" defTabSz="457118" rtl="0" eaLnBrk="1" latinLnBrk="0" hangingPunct="1">
        <a:spcBef>
          <a:spcPct val="20000"/>
        </a:spcBef>
        <a:buFont typeface="Arial"/>
        <a:buChar char="•"/>
        <a:defRPr sz="2000" kern="1200">
          <a:solidFill>
            <a:schemeClr val="tx1"/>
          </a:solidFill>
          <a:latin typeface="+mn-lt"/>
          <a:ea typeface="+mn-ea"/>
          <a:cs typeface="+mn-cs"/>
        </a:defRPr>
      </a:lvl7pPr>
      <a:lvl8pPr marL="3428386" indent="-228559" algn="l" defTabSz="457118" rtl="0" eaLnBrk="1" latinLnBrk="0" hangingPunct="1">
        <a:spcBef>
          <a:spcPct val="20000"/>
        </a:spcBef>
        <a:buFont typeface="Arial"/>
        <a:buChar char="•"/>
        <a:defRPr sz="2000" kern="1200">
          <a:solidFill>
            <a:schemeClr val="tx1"/>
          </a:solidFill>
          <a:latin typeface="+mn-lt"/>
          <a:ea typeface="+mn-ea"/>
          <a:cs typeface="+mn-cs"/>
        </a:defRPr>
      </a:lvl8pPr>
      <a:lvl9pPr marL="3885503" indent="-228559" algn="l" defTabSz="4571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36" algn="l" defTabSz="457118" rtl="0" eaLnBrk="1" latinLnBrk="0" hangingPunct="1">
        <a:defRPr sz="1800" kern="1200">
          <a:solidFill>
            <a:schemeClr val="tx1"/>
          </a:solidFill>
          <a:latin typeface="+mn-lt"/>
          <a:ea typeface="+mn-ea"/>
          <a:cs typeface="+mn-cs"/>
        </a:defRPr>
      </a:lvl3pPr>
      <a:lvl4pPr marL="1371354" algn="l" defTabSz="457118" rtl="0" eaLnBrk="1" latinLnBrk="0" hangingPunct="1">
        <a:defRPr sz="1800" kern="1200">
          <a:solidFill>
            <a:schemeClr val="tx1"/>
          </a:solidFill>
          <a:latin typeface="+mn-lt"/>
          <a:ea typeface="+mn-ea"/>
          <a:cs typeface="+mn-cs"/>
        </a:defRPr>
      </a:lvl4pPr>
      <a:lvl5pPr marL="1828472" algn="l" defTabSz="457118" rtl="0" eaLnBrk="1" latinLnBrk="0" hangingPunct="1">
        <a:defRPr sz="1800" kern="1200">
          <a:solidFill>
            <a:schemeClr val="tx1"/>
          </a:solidFill>
          <a:latin typeface="+mn-lt"/>
          <a:ea typeface="+mn-ea"/>
          <a:cs typeface="+mn-cs"/>
        </a:defRPr>
      </a:lvl5pPr>
      <a:lvl6pPr marL="2285590" algn="l" defTabSz="457118" rtl="0" eaLnBrk="1" latinLnBrk="0" hangingPunct="1">
        <a:defRPr sz="1800" kern="1200">
          <a:solidFill>
            <a:schemeClr val="tx1"/>
          </a:solidFill>
          <a:latin typeface="+mn-lt"/>
          <a:ea typeface="+mn-ea"/>
          <a:cs typeface="+mn-cs"/>
        </a:defRPr>
      </a:lvl6pPr>
      <a:lvl7pPr marL="2742708" algn="l" defTabSz="457118" rtl="0" eaLnBrk="1" latinLnBrk="0" hangingPunct="1">
        <a:defRPr sz="1800" kern="1200">
          <a:solidFill>
            <a:schemeClr val="tx1"/>
          </a:solidFill>
          <a:latin typeface="+mn-lt"/>
          <a:ea typeface="+mn-ea"/>
          <a:cs typeface="+mn-cs"/>
        </a:defRPr>
      </a:lvl7pPr>
      <a:lvl8pPr marL="3199827" algn="l" defTabSz="457118" rtl="0" eaLnBrk="1" latinLnBrk="0" hangingPunct="1">
        <a:defRPr sz="1800" kern="1200">
          <a:solidFill>
            <a:schemeClr val="tx1"/>
          </a:solidFill>
          <a:latin typeface="+mn-lt"/>
          <a:ea typeface="+mn-ea"/>
          <a:cs typeface="+mn-cs"/>
        </a:defRPr>
      </a:lvl8pPr>
      <a:lvl9pPr marL="3656944" algn="l" defTabSz="45711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ackground_no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9144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914400" y="18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Lst>
  <p:txStyles>
    <p:titleStyle>
      <a:lvl1pPr algn="l" rtl="0" eaLnBrk="0" fontAlgn="base" hangingPunct="0">
        <a:spcBef>
          <a:spcPct val="0"/>
        </a:spcBef>
        <a:spcAft>
          <a:spcPct val="0"/>
        </a:spcAft>
        <a:defRPr sz="3200">
          <a:solidFill>
            <a:srgbClr val="330099"/>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5pPr>
      <a:lvl6pPr marL="457200" algn="l" rtl="0" fontAlgn="base">
        <a:spcBef>
          <a:spcPct val="0"/>
        </a:spcBef>
        <a:spcAft>
          <a:spcPct val="0"/>
        </a:spcAft>
        <a:defRPr sz="3200">
          <a:solidFill>
            <a:srgbClr val="330099"/>
          </a:solidFill>
          <a:latin typeface="Arial Black" pitchFamily="34" charset="0"/>
        </a:defRPr>
      </a:lvl6pPr>
      <a:lvl7pPr marL="914400" algn="l" rtl="0" fontAlgn="base">
        <a:spcBef>
          <a:spcPct val="0"/>
        </a:spcBef>
        <a:spcAft>
          <a:spcPct val="0"/>
        </a:spcAft>
        <a:defRPr sz="3200">
          <a:solidFill>
            <a:srgbClr val="330099"/>
          </a:solidFill>
          <a:latin typeface="Arial Black" pitchFamily="34" charset="0"/>
        </a:defRPr>
      </a:lvl7pPr>
      <a:lvl8pPr marL="1371600" algn="l" rtl="0" fontAlgn="base">
        <a:spcBef>
          <a:spcPct val="0"/>
        </a:spcBef>
        <a:spcAft>
          <a:spcPct val="0"/>
        </a:spcAft>
        <a:defRPr sz="3200">
          <a:solidFill>
            <a:srgbClr val="330099"/>
          </a:solidFill>
          <a:latin typeface="Arial Black" pitchFamily="34" charset="0"/>
        </a:defRPr>
      </a:lvl8pPr>
      <a:lvl9pPr marL="1828800" algn="l" rtl="0" fontAlgn="base">
        <a:spcBef>
          <a:spcPct val="0"/>
        </a:spcBef>
        <a:spcAft>
          <a:spcPct val="0"/>
        </a:spcAft>
        <a:defRPr sz="3200">
          <a:solidFill>
            <a:srgbClr val="330099"/>
          </a:solidFill>
          <a:latin typeface="Arial Black" pitchFamily="34" charset="0"/>
        </a:defRPr>
      </a:lvl9pPr>
    </p:titleStyle>
    <p:bodyStyle>
      <a:lvl1pPr marL="342900" indent="-342900" algn="l" rtl="0" eaLnBrk="0" fontAlgn="base" hangingPunct="0">
        <a:spcBef>
          <a:spcPct val="20000"/>
        </a:spcBef>
        <a:spcAft>
          <a:spcPct val="0"/>
        </a:spcAft>
        <a:buChar char="•"/>
        <a:defRPr sz="2400" b="1">
          <a:solidFill>
            <a:srgbClr val="33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330099"/>
          </a:solidFill>
          <a:latin typeface="Helvetica" pitchFamily="34" charset="0"/>
          <a:ea typeface="ＭＳ Ｐゴシック" charset="-128"/>
        </a:defRPr>
      </a:lvl2pPr>
      <a:lvl3pPr marL="1143000" indent="-228600" algn="l" rtl="0" eaLnBrk="0" fontAlgn="base" hangingPunct="0">
        <a:spcBef>
          <a:spcPct val="20000"/>
        </a:spcBef>
        <a:spcAft>
          <a:spcPct val="0"/>
        </a:spcAft>
        <a:buChar char="•"/>
        <a:defRPr>
          <a:solidFill>
            <a:srgbClr val="330099"/>
          </a:solidFill>
          <a:latin typeface="Times New Roman" pitchFamily="18" charset="0"/>
          <a:ea typeface="ＭＳ Ｐゴシック" charset="-128"/>
        </a:defRPr>
      </a:lvl3pPr>
      <a:lvl4pPr marL="16002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4pPr>
      <a:lvl5pPr marL="20574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5pPr>
      <a:lvl6pPr marL="2514600" indent="-228600" algn="l" rtl="0" fontAlgn="base">
        <a:spcBef>
          <a:spcPct val="20000"/>
        </a:spcBef>
        <a:spcAft>
          <a:spcPct val="0"/>
        </a:spcAft>
        <a:buChar char="»"/>
        <a:defRPr sz="1600">
          <a:solidFill>
            <a:srgbClr val="330099"/>
          </a:solidFill>
          <a:latin typeface="Helvetica" pitchFamily="34" charset="0"/>
        </a:defRPr>
      </a:lvl6pPr>
      <a:lvl7pPr marL="2971800" indent="-228600" algn="l" rtl="0" fontAlgn="base">
        <a:spcBef>
          <a:spcPct val="20000"/>
        </a:spcBef>
        <a:spcAft>
          <a:spcPct val="0"/>
        </a:spcAft>
        <a:buChar char="»"/>
        <a:defRPr sz="1600">
          <a:solidFill>
            <a:srgbClr val="330099"/>
          </a:solidFill>
          <a:latin typeface="Helvetica" pitchFamily="34" charset="0"/>
        </a:defRPr>
      </a:lvl7pPr>
      <a:lvl8pPr marL="3429000" indent="-228600" algn="l" rtl="0" fontAlgn="base">
        <a:spcBef>
          <a:spcPct val="20000"/>
        </a:spcBef>
        <a:spcAft>
          <a:spcPct val="0"/>
        </a:spcAft>
        <a:buChar char="»"/>
        <a:defRPr sz="1600">
          <a:solidFill>
            <a:srgbClr val="330099"/>
          </a:solidFill>
          <a:latin typeface="Helvetica" pitchFamily="34" charset="0"/>
        </a:defRPr>
      </a:lvl8pPr>
      <a:lvl9pPr marL="3886200" indent="-228600" algn="l" rtl="0" fontAlgn="base">
        <a:spcBef>
          <a:spcPct val="20000"/>
        </a:spcBef>
        <a:spcAft>
          <a:spcPct val="0"/>
        </a:spcAft>
        <a:buChar char="»"/>
        <a:defRPr sz="16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6"/>
            <a:ext cx="9144000" cy="6856413"/>
            <a:chOff x="0" y="0"/>
            <a:chExt cx="5760" cy="4319"/>
          </a:xfrm>
        </p:grpSpPr>
        <p:sp>
          <p:nvSpPr>
            <p:cNvPr id="819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819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grpSp>
      <p:sp>
        <p:nvSpPr>
          <p:cNvPr id="819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63" name="Rectangle 43"/>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09"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19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09"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19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1448EA1F-A68F-6941-B586-00D79DE5EA3F}"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6"/>
            <a:ext cx="9144000" cy="6856413"/>
            <a:chOff x="0" y="0"/>
            <a:chExt cx="5760" cy="4319"/>
          </a:xfrm>
        </p:grpSpPr>
        <p:sp>
          <p:nvSpPr>
            <p:cNvPr id="819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819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819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sp>
            <p:nvSpPr>
              <p:cNvPr id="819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09" charset="0"/>
                  <a:ea typeface="ＭＳ Ｐゴシック" charset="0"/>
                  <a:cs typeface="ＭＳ Ｐゴシック" charset="0"/>
                </a:endParaRPr>
              </a:p>
            </p:txBody>
          </p:sp>
        </p:grpSp>
      </p:grpSp>
      <p:sp>
        <p:nvSpPr>
          <p:cNvPr id="819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63" name="Rectangle 43"/>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09"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19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09"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19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EAD85D3-805A-0A46-8A01-484353D5941D}"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folHlink"/>
        </a:buClr>
        <a:buSzPct val="90000"/>
        <a:buFont typeface="Wingdings" pitchFamily="-109" charset="2"/>
        <a:buBlip>
          <a:blip r:embed="rId17"/>
        </a:buBlip>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07" charset="0"/>
                <a:ea typeface="+mn-ea"/>
                <a:cs typeface="+mn-cs"/>
              </a:defRPr>
            </a:lvl1pPr>
          </a:lstStyle>
          <a:p>
            <a:pPr defTabSz="914400" eaLnBrk="0" fontAlgn="base" hangingPunct="0">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107" charset="0"/>
                <a:ea typeface="+mn-ea"/>
                <a:cs typeface="+mn-cs"/>
              </a:defRPr>
            </a:lvl1pPr>
          </a:lstStyle>
          <a:p>
            <a:pPr defTabSz="914400"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defTabSz="914400" eaLnBrk="0" fontAlgn="base" hangingPunct="0">
              <a:spcBef>
                <a:spcPct val="0"/>
              </a:spcBef>
              <a:spcAft>
                <a:spcPct val="0"/>
              </a:spcAft>
              <a:defRPr/>
            </a:pPr>
            <a:fld id="{5FA5C8E4-BDD2-9C4E-ACD5-947BD6669A9A}"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646" r:id="rId4"/>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07"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07"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07"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07"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pitchFamily="-107" charset="0"/>
        </a:defRPr>
      </a:lvl6pPr>
      <a:lvl7pPr marL="914400" algn="ctr" rtl="0" eaLnBrk="0" fontAlgn="base" hangingPunct="0">
        <a:spcBef>
          <a:spcPct val="0"/>
        </a:spcBef>
        <a:spcAft>
          <a:spcPct val="0"/>
        </a:spcAft>
        <a:defRPr sz="4400">
          <a:solidFill>
            <a:schemeClr val="tx2"/>
          </a:solidFill>
          <a:latin typeface="Times" pitchFamily="-107" charset="0"/>
        </a:defRPr>
      </a:lvl7pPr>
      <a:lvl8pPr marL="1371600" algn="ctr" rtl="0" eaLnBrk="0" fontAlgn="base" hangingPunct="0">
        <a:spcBef>
          <a:spcPct val="0"/>
        </a:spcBef>
        <a:spcAft>
          <a:spcPct val="0"/>
        </a:spcAft>
        <a:defRPr sz="4400">
          <a:solidFill>
            <a:schemeClr val="tx2"/>
          </a:solidFill>
          <a:latin typeface="Times" pitchFamily="-107" charset="0"/>
        </a:defRPr>
      </a:lvl8pPr>
      <a:lvl9pPr marL="1828800" algn="ctr" rtl="0" eaLnBrk="0" fontAlgn="base" hangingPunct="0">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itchFamily="18" charset="0"/>
                <a:ea typeface="+mn-ea"/>
                <a:cs typeface="+mn-cs"/>
              </a:defRPr>
            </a:lvl1pPr>
          </a:lstStyle>
          <a:p>
            <a:pPr defTabSz="914400" fontAlgn="base">
              <a:spcBef>
                <a:spcPct val="0"/>
              </a:spcBef>
              <a:spcAft>
                <a:spcPct val="0"/>
              </a:spcAft>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itchFamily="18" charset="0"/>
                <a:ea typeface="+mn-ea"/>
                <a:cs typeface="+mn-cs"/>
              </a:defRPr>
            </a:lvl1pPr>
          </a:lstStyle>
          <a:p>
            <a:pPr defTabSz="914400" fontAlgn="base">
              <a:spcBef>
                <a:spcPct val="0"/>
              </a:spcBef>
              <a:spcAft>
                <a:spcPct val="0"/>
              </a:spcAft>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charset="0"/>
              </a:defRPr>
            </a:lvl1pPr>
          </a:lstStyle>
          <a:p>
            <a:pPr defTabSz="914400" fontAlgn="base">
              <a:spcBef>
                <a:spcPct val="0"/>
              </a:spcBef>
              <a:spcAft>
                <a:spcPct val="0"/>
              </a:spcAft>
              <a:defRPr/>
            </a:pPr>
            <a:fld id="{27A103E8-31C1-1245-A0DC-885B14EB191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1"/>
          </a:solidFill>
          <a:latin typeface="Calibri" pitchFamily="-109" charset="0"/>
        </a:defRPr>
      </a:lvl6pPr>
      <a:lvl7pPr marL="914400" algn="ctr" rtl="0" eaLnBrk="0" fontAlgn="base" hangingPunct="0">
        <a:spcBef>
          <a:spcPct val="0"/>
        </a:spcBef>
        <a:spcAft>
          <a:spcPct val="0"/>
        </a:spcAft>
        <a:defRPr sz="4400">
          <a:solidFill>
            <a:schemeClr val="tx1"/>
          </a:solidFill>
          <a:latin typeface="Calibri" pitchFamily="-109" charset="0"/>
        </a:defRPr>
      </a:lvl7pPr>
      <a:lvl8pPr marL="1371600" algn="ctr" rtl="0" eaLnBrk="0" fontAlgn="base" hangingPunct="0">
        <a:spcBef>
          <a:spcPct val="0"/>
        </a:spcBef>
        <a:spcAft>
          <a:spcPct val="0"/>
        </a:spcAft>
        <a:defRPr sz="4400">
          <a:solidFill>
            <a:schemeClr val="tx1"/>
          </a:solidFill>
          <a:latin typeface="Calibri" pitchFamily="-109" charset="0"/>
        </a:defRPr>
      </a:lvl8pPr>
      <a:lvl9pPr marL="1828800" algn="ctr" rtl="0" eaLnBrk="0" fontAlgn="base" hangingPunct="0">
        <a:spcBef>
          <a:spcPct val="0"/>
        </a:spcBef>
        <a:spcAft>
          <a:spcPct val="0"/>
        </a:spcAft>
        <a:defRPr sz="4400">
          <a:solidFill>
            <a:schemeClr val="tx1"/>
          </a:solidFill>
          <a:latin typeface="Calibri" pitchFamily="-109"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Font typeface="Arial" pitchFamily="-109" charset="0"/>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Font typeface="Arial" pitchFamily="-109" charset="0"/>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Font typeface="Arial" pitchFamily="-109" charset="0"/>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Font typeface="Arial" pitchFamily="-109" charset="0"/>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7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C21404-11BE-4E2D-8245-2C0501961275}" type="datetimeFigureOut">
              <a:rPr lang="en-US" smtClean="0">
                <a:solidFill>
                  <a:prstClr val="black">
                    <a:tint val="75000"/>
                  </a:prstClr>
                </a:solidFill>
                <a:latin typeface="Calibri"/>
              </a:rPr>
              <a:pPr defTabSz="914400"/>
              <a:t>11/6/2015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7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704795E-FA2B-4775-9A78-60B797B789F6}"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93221607"/>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C21404-11BE-4E2D-8245-2C0501961275}" type="datetimeFigureOut">
              <a:rPr lang="en-US" smtClean="0">
                <a:solidFill>
                  <a:prstClr val="black">
                    <a:tint val="75000"/>
                  </a:prstClr>
                </a:solidFill>
                <a:latin typeface="Calibri"/>
              </a:rPr>
              <a:pPr defTabSz="914400"/>
              <a:t>11/6/2015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704795E-FA2B-4775-9A78-60B797B789F6}"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93221607"/>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C21404-11BE-4E2D-8245-2C0501961275}" type="datetimeFigureOut">
              <a:rPr lang="en-US" smtClean="0">
                <a:solidFill>
                  <a:prstClr val="black">
                    <a:tint val="75000"/>
                  </a:prstClr>
                </a:solidFill>
                <a:latin typeface="Calibri"/>
              </a:rPr>
              <a:pPr defTabSz="914400"/>
              <a:t>11/6/2015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704795E-FA2B-4775-9A78-60B797B789F6}"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93221607"/>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latin typeface="Times New Roman" charset="0"/>
              </a:defRPr>
            </a:lvl1pPr>
          </a:lstStyle>
          <a:p>
            <a:pPr defTabSz="914400" fontAlgn="base">
              <a:spcBef>
                <a:spcPct val="0"/>
              </a:spcBef>
              <a:spcAft>
                <a:spcPct val="0"/>
              </a:spcAft>
              <a:defRPr/>
            </a:pPr>
            <a:endParaRPr lang="en-US">
              <a:solidFill>
                <a:srgbClr val="00264C"/>
              </a:solidFill>
              <a:ea typeface="ＭＳ Ｐゴシック" charset="0"/>
              <a:cs typeface="ＭＳ Ｐゴシック" charset="0"/>
            </a:endParaRPr>
          </a:p>
        </p:txBody>
      </p:sp>
      <p:sp>
        <p:nvSpPr>
          <p:cNvPr id="19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latin typeface="Times New Roman" charset="0"/>
              </a:defRPr>
            </a:lvl1pPr>
          </a:lstStyle>
          <a:p>
            <a:pPr defTabSz="914400" fontAlgn="base">
              <a:spcBef>
                <a:spcPct val="0"/>
              </a:spcBef>
              <a:spcAft>
                <a:spcPct val="0"/>
              </a:spcAft>
              <a:defRPr/>
            </a:pPr>
            <a:endParaRPr lang="en-US">
              <a:solidFill>
                <a:srgbClr val="00264C"/>
              </a:solidFill>
              <a:ea typeface="ＭＳ Ｐゴシック" charset="0"/>
              <a:cs typeface="ＭＳ Ｐゴシック" charset="0"/>
            </a:endParaRP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264C"/>
              </a:solidFill>
              <a:latin typeface="Times New Roman" charset="0"/>
              <a:ea typeface="ＭＳ Ｐゴシック" charset="0"/>
              <a:cs typeface="ＭＳ Ｐゴシック" charset="0"/>
            </a:endParaRPr>
          </a:p>
        </p:txBody>
      </p:sp>
      <p:sp>
        <p:nvSpPr>
          <p:cNvPr id="1946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C41E8824-DED4-EF41-8365-8D4CE140C0F5}" type="slidenum">
              <a:rPr lang="en-US">
                <a:solidFill>
                  <a:srgbClr val="FFFFE9"/>
                </a:solidFill>
                <a:ea typeface="ＭＳ Ｐゴシック" charset="0"/>
                <a:cs typeface="ＭＳ Ｐゴシック" charset="0"/>
              </a:rPr>
              <a:pPr defTabSz="914400" fontAlgn="base">
                <a:spcBef>
                  <a:spcPct val="0"/>
                </a:spcBef>
                <a:spcAft>
                  <a:spcPct val="0"/>
                </a:spcAft>
                <a:defRPr/>
              </a:pPr>
              <a:t>‹#›</a:t>
            </a:fld>
            <a:endParaRPr lang="en-US">
              <a:solidFill>
                <a:srgbClr val="FFFFE9"/>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70000"/>
        <a:buFont typeface="Wingdings" charset="0"/>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70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70000"/>
        <a:buFont typeface="Wingdings" charset="0"/>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2775" y="582613"/>
            <a:ext cx="7918450" cy="788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989013" y="2044700"/>
            <a:ext cx="7165975" cy="408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275388"/>
            <a:ext cx="160020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2"/>
                </a:solidFill>
                <a:latin typeface="+mn-lt"/>
                <a:ea typeface="+mn-ea"/>
                <a:cs typeface="+mn-cs"/>
              </a:defRPr>
            </a:lvl1pPr>
          </a:lstStyle>
          <a:p>
            <a:pPr defTabSz="457200">
              <a:defRPr/>
            </a:pPr>
            <a:fld id="{89FC2E72-EC7F-48FE-9099-EF0AC16DEA9E}" type="datetime1">
              <a:rPr lang="en-US">
                <a:solidFill>
                  <a:srgbClr val="8D9AB3"/>
                </a:solidFill>
                <a:latin typeface="Century Gothic"/>
              </a:rPr>
              <a:pPr defTabSz="457200">
                <a:defRPr/>
              </a:pPr>
              <a:t>11/6/2015</a:t>
            </a:fld>
            <a:endParaRPr lang="en-US">
              <a:solidFill>
                <a:srgbClr val="8D9AB3"/>
              </a:solidFill>
              <a:latin typeface="Century Gothic"/>
            </a:endParaRPr>
          </a:p>
        </p:txBody>
      </p:sp>
      <p:sp>
        <p:nvSpPr>
          <p:cNvPr id="5" name="Footer Placeholder 4"/>
          <p:cNvSpPr>
            <a:spLocks noGrp="1"/>
          </p:cNvSpPr>
          <p:nvPr>
            <p:ph type="ftr" sz="quarter" idx="3"/>
          </p:nvPr>
        </p:nvSpPr>
        <p:spPr>
          <a:xfrm>
            <a:off x="2205038" y="6275388"/>
            <a:ext cx="5643562" cy="365125"/>
          </a:xfrm>
          <a:prstGeom prst="rect">
            <a:avLst/>
          </a:prstGeom>
        </p:spPr>
        <p:txBody>
          <a:bodyPr vert="horz" lIns="91440" tIns="45720" rIns="91440" bIns="45720" rtlCol="0" anchor="ctr"/>
          <a:lstStyle>
            <a:lvl1pPr algn="l" fontAlgn="auto">
              <a:spcBef>
                <a:spcPts val="0"/>
              </a:spcBef>
              <a:spcAft>
                <a:spcPts val="0"/>
              </a:spcAft>
              <a:defRPr sz="1100">
                <a:solidFill>
                  <a:schemeClr val="tx2"/>
                </a:solidFill>
                <a:latin typeface="+mn-lt"/>
                <a:ea typeface="+mn-ea"/>
                <a:cs typeface="+mn-cs"/>
              </a:defRPr>
            </a:lvl1pPr>
          </a:lstStyle>
          <a:p>
            <a:pPr defTabSz="457200">
              <a:defRPr/>
            </a:pPr>
            <a:endParaRPr lang="en-US">
              <a:solidFill>
                <a:srgbClr val="8D9AB3"/>
              </a:solidFill>
              <a:latin typeface="Century Gothic"/>
            </a:endParaRPr>
          </a:p>
        </p:txBody>
      </p:sp>
      <p:sp>
        <p:nvSpPr>
          <p:cNvPr id="6" name="Slide Number Placeholder 5"/>
          <p:cNvSpPr>
            <a:spLocks noGrp="1"/>
          </p:cNvSpPr>
          <p:nvPr>
            <p:ph type="sldNum" sz="quarter" idx="4"/>
          </p:nvPr>
        </p:nvSpPr>
        <p:spPr>
          <a:xfrm>
            <a:off x="8077200" y="6275388"/>
            <a:ext cx="609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2"/>
                </a:solidFill>
                <a:latin typeface="+mn-lt"/>
                <a:ea typeface="+mn-ea"/>
                <a:cs typeface="+mn-cs"/>
              </a:defRPr>
            </a:lvl1pPr>
          </a:lstStyle>
          <a:p>
            <a:pPr defTabSz="457200">
              <a:defRPr/>
            </a:pPr>
            <a:fld id="{DE6E157D-4B5F-43B0-9CC6-67D5712A0A95}" type="slidenum">
              <a:rPr lang="en-US">
                <a:solidFill>
                  <a:srgbClr val="8D9AB3"/>
                </a:solidFill>
                <a:latin typeface="Century Gothic"/>
              </a:rPr>
              <a:pPr defTabSz="457200">
                <a:defRPr/>
              </a:pPr>
              <a:t>‹#›</a:t>
            </a:fld>
            <a:endParaRPr lang="en-US">
              <a:solidFill>
                <a:srgbClr val="8D9AB3"/>
              </a:solidFill>
              <a:latin typeface="Century Gothic"/>
            </a:endParaRPr>
          </a:p>
        </p:txBody>
      </p:sp>
    </p:spTree>
  </p:cSld>
  <p:clrMap bg1="dk1" tx1="lt1" bg2="dk2" tx2="lt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43" r:id="rId12"/>
    <p:sldLayoutId id="2147484644" r:id="rId13"/>
    <p:sldLayoutId id="2147484645" r:id="rId14"/>
  </p:sldLayoutIdLst>
  <p:txStyles>
    <p:titleStyle>
      <a:lvl1pPr algn="ctr" rtl="0" eaLnBrk="0" fontAlgn="base" hangingPunct="0">
        <a:spcBef>
          <a:spcPct val="0"/>
        </a:spcBef>
        <a:spcAft>
          <a:spcPct val="0"/>
        </a:spcAft>
        <a:defRPr sz="4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bg2"/>
        </a:buClr>
        <a:buSzPct val="90000"/>
        <a:buFont typeface="Wingdings 2" pitchFamily="18" charset="2"/>
        <a:buChar char="Ü"/>
        <a:defRPr sz="2200" kern="1200">
          <a:solidFill>
            <a:schemeClr val="tx1"/>
          </a:solidFill>
          <a:latin typeface="+mn-lt"/>
          <a:ea typeface="ＭＳ Ｐゴシック" charset="-128"/>
          <a:cs typeface="ＭＳ Ｐゴシック" charset="-128"/>
        </a:defRPr>
      </a:lvl1pPr>
      <a:lvl2pPr marL="685800" indent="-336550" algn="l" rtl="0" eaLnBrk="0" fontAlgn="base" hangingPunct="0">
        <a:spcBef>
          <a:spcPct val="20000"/>
        </a:spcBef>
        <a:spcAft>
          <a:spcPct val="0"/>
        </a:spcAft>
        <a:buClr>
          <a:srgbClr val="949FBF"/>
        </a:buClr>
        <a:buSzPct val="90000"/>
        <a:buFont typeface="Wingdings 2" pitchFamily="18" charset="2"/>
        <a:buChar char="Ü"/>
        <a:defRPr sz="2000" kern="1200">
          <a:solidFill>
            <a:schemeClr val="tx1"/>
          </a:solidFill>
          <a:latin typeface="+mn-lt"/>
          <a:ea typeface="ＭＳ Ｐゴシック" charset="-128"/>
          <a:cs typeface="ＭＳ Ｐゴシック"/>
        </a:defRPr>
      </a:lvl2pPr>
      <a:lvl3pPr marL="1035050" indent="-349250" algn="l" rtl="0" eaLnBrk="0" fontAlgn="base" hangingPunct="0">
        <a:spcBef>
          <a:spcPct val="20000"/>
        </a:spcBef>
        <a:spcAft>
          <a:spcPct val="0"/>
        </a:spcAft>
        <a:buClr>
          <a:schemeClr val="bg2"/>
        </a:buClr>
        <a:buSzPct val="90000"/>
        <a:buFont typeface="Wingdings 2" pitchFamily="18" charset="2"/>
        <a:buChar char="Ü"/>
        <a:defRPr sz="2400" kern="1200">
          <a:solidFill>
            <a:schemeClr val="tx1"/>
          </a:solidFill>
          <a:latin typeface="+mn-lt"/>
          <a:ea typeface="ＭＳ Ｐゴシック" charset="-128"/>
          <a:cs typeface="ＭＳ Ｐゴシック"/>
        </a:defRPr>
      </a:lvl3pPr>
      <a:lvl4pPr marL="1371600" indent="-336550" algn="l" rtl="0" eaLnBrk="0" fontAlgn="base" hangingPunct="0">
        <a:spcBef>
          <a:spcPct val="20000"/>
        </a:spcBef>
        <a:spcAft>
          <a:spcPct val="0"/>
        </a:spcAft>
        <a:buClr>
          <a:srgbClr val="949FBF"/>
        </a:buClr>
        <a:buSzPct val="90000"/>
        <a:buFont typeface="Wingdings 2" pitchFamily="18" charset="2"/>
        <a:buChar char="Ü"/>
        <a:defRPr sz="2000" kern="1200">
          <a:solidFill>
            <a:schemeClr val="tx1"/>
          </a:solidFill>
          <a:latin typeface="+mn-lt"/>
          <a:ea typeface="ＭＳ Ｐゴシック" charset="-128"/>
          <a:cs typeface="ＭＳ Ｐゴシック"/>
        </a:defRPr>
      </a:lvl4pPr>
      <a:lvl5pPr marL="1720850" indent="-349250" algn="l" rtl="0" eaLnBrk="0" fontAlgn="base" hangingPunct="0">
        <a:spcBef>
          <a:spcPct val="20000"/>
        </a:spcBef>
        <a:spcAft>
          <a:spcPct val="0"/>
        </a:spcAft>
        <a:buClr>
          <a:schemeClr val="bg2"/>
        </a:buClr>
        <a:buSzPct val="90000"/>
        <a:buFont typeface="Wingdings 2" pitchFamily="18" charset="2"/>
        <a:buChar char="Ü"/>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ackground_no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9144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914400" y="18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Lst>
  <p:txStyles>
    <p:titleStyle>
      <a:lvl1pPr algn="l" rtl="0" eaLnBrk="0" fontAlgn="base" hangingPunct="0">
        <a:spcBef>
          <a:spcPct val="0"/>
        </a:spcBef>
        <a:spcAft>
          <a:spcPct val="0"/>
        </a:spcAft>
        <a:defRPr sz="3200">
          <a:solidFill>
            <a:srgbClr val="330099"/>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5pPr>
      <a:lvl6pPr marL="457200" algn="l" rtl="0" fontAlgn="base">
        <a:spcBef>
          <a:spcPct val="0"/>
        </a:spcBef>
        <a:spcAft>
          <a:spcPct val="0"/>
        </a:spcAft>
        <a:defRPr sz="3200">
          <a:solidFill>
            <a:srgbClr val="330099"/>
          </a:solidFill>
          <a:latin typeface="Arial Black" pitchFamily="34" charset="0"/>
        </a:defRPr>
      </a:lvl6pPr>
      <a:lvl7pPr marL="914400" algn="l" rtl="0" fontAlgn="base">
        <a:spcBef>
          <a:spcPct val="0"/>
        </a:spcBef>
        <a:spcAft>
          <a:spcPct val="0"/>
        </a:spcAft>
        <a:defRPr sz="3200">
          <a:solidFill>
            <a:srgbClr val="330099"/>
          </a:solidFill>
          <a:latin typeface="Arial Black" pitchFamily="34" charset="0"/>
        </a:defRPr>
      </a:lvl7pPr>
      <a:lvl8pPr marL="1371600" algn="l" rtl="0" fontAlgn="base">
        <a:spcBef>
          <a:spcPct val="0"/>
        </a:spcBef>
        <a:spcAft>
          <a:spcPct val="0"/>
        </a:spcAft>
        <a:defRPr sz="3200">
          <a:solidFill>
            <a:srgbClr val="330099"/>
          </a:solidFill>
          <a:latin typeface="Arial Black" pitchFamily="34" charset="0"/>
        </a:defRPr>
      </a:lvl8pPr>
      <a:lvl9pPr marL="1828800" algn="l" rtl="0" fontAlgn="base">
        <a:spcBef>
          <a:spcPct val="0"/>
        </a:spcBef>
        <a:spcAft>
          <a:spcPct val="0"/>
        </a:spcAft>
        <a:defRPr sz="3200">
          <a:solidFill>
            <a:srgbClr val="330099"/>
          </a:solidFill>
          <a:latin typeface="Arial Black" pitchFamily="34" charset="0"/>
        </a:defRPr>
      </a:lvl9pPr>
    </p:titleStyle>
    <p:bodyStyle>
      <a:lvl1pPr marL="342900" indent="-342900" algn="l" rtl="0" eaLnBrk="0" fontAlgn="base" hangingPunct="0">
        <a:spcBef>
          <a:spcPct val="20000"/>
        </a:spcBef>
        <a:spcAft>
          <a:spcPct val="0"/>
        </a:spcAft>
        <a:buChar char="•"/>
        <a:defRPr sz="2400" b="1">
          <a:solidFill>
            <a:srgbClr val="33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330099"/>
          </a:solidFill>
          <a:latin typeface="Helvetica" pitchFamily="34" charset="0"/>
          <a:ea typeface="ＭＳ Ｐゴシック" charset="-128"/>
        </a:defRPr>
      </a:lvl2pPr>
      <a:lvl3pPr marL="1143000" indent="-228600" algn="l" rtl="0" eaLnBrk="0" fontAlgn="base" hangingPunct="0">
        <a:spcBef>
          <a:spcPct val="20000"/>
        </a:spcBef>
        <a:spcAft>
          <a:spcPct val="0"/>
        </a:spcAft>
        <a:buChar char="•"/>
        <a:defRPr>
          <a:solidFill>
            <a:srgbClr val="330099"/>
          </a:solidFill>
          <a:latin typeface="Times New Roman" pitchFamily="18" charset="0"/>
          <a:ea typeface="ＭＳ Ｐゴシック" charset="-128"/>
        </a:defRPr>
      </a:lvl3pPr>
      <a:lvl4pPr marL="16002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4pPr>
      <a:lvl5pPr marL="20574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5pPr>
      <a:lvl6pPr marL="2514600" indent="-228600" algn="l" rtl="0" fontAlgn="base">
        <a:spcBef>
          <a:spcPct val="20000"/>
        </a:spcBef>
        <a:spcAft>
          <a:spcPct val="0"/>
        </a:spcAft>
        <a:buChar char="»"/>
        <a:defRPr sz="1600">
          <a:solidFill>
            <a:srgbClr val="330099"/>
          </a:solidFill>
          <a:latin typeface="Helvetica" pitchFamily="34" charset="0"/>
        </a:defRPr>
      </a:lvl6pPr>
      <a:lvl7pPr marL="2971800" indent="-228600" algn="l" rtl="0" fontAlgn="base">
        <a:spcBef>
          <a:spcPct val="20000"/>
        </a:spcBef>
        <a:spcAft>
          <a:spcPct val="0"/>
        </a:spcAft>
        <a:buChar char="»"/>
        <a:defRPr sz="1600">
          <a:solidFill>
            <a:srgbClr val="330099"/>
          </a:solidFill>
          <a:latin typeface="Helvetica" pitchFamily="34" charset="0"/>
        </a:defRPr>
      </a:lvl7pPr>
      <a:lvl8pPr marL="3429000" indent="-228600" algn="l" rtl="0" fontAlgn="base">
        <a:spcBef>
          <a:spcPct val="20000"/>
        </a:spcBef>
        <a:spcAft>
          <a:spcPct val="0"/>
        </a:spcAft>
        <a:buChar char="»"/>
        <a:defRPr sz="1600">
          <a:solidFill>
            <a:srgbClr val="330099"/>
          </a:solidFill>
          <a:latin typeface="Helvetica" pitchFamily="34" charset="0"/>
        </a:defRPr>
      </a:lvl8pPr>
      <a:lvl9pPr marL="3886200" indent="-228600" algn="l" rtl="0" fontAlgn="base">
        <a:spcBef>
          <a:spcPct val="20000"/>
        </a:spcBef>
        <a:spcAft>
          <a:spcPct val="0"/>
        </a:spcAft>
        <a:buChar char="»"/>
        <a:defRPr sz="16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background_no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type="title"/>
          </p:nvPr>
        </p:nvSpPr>
        <p:spPr bwMode="auto">
          <a:xfrm>
            <a:off x="9144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0" name="Rectangle 4"/>
          <p:cNvSpPr>
            <a:spLocks noGrp="1" noChangeArrowheads="1"/>
          </p:cNvSpPr>
          <p:nvPr>
            <p:ph type="body" idx="1"/>
          </p:nvPr>
        </p:nvSpPr>
        <p:spPr bwMode="auto">
          <a:xfrm>
            <a:off x="914400" y="18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Lst>
  <p:txStyles>
    <p:titleStyle>
      <a:lvl1pPr algn="l" rtl="0" eaLnBrk="0" fontAlgn="base" hangingPunct="0">
        <a:spcBef>
          <a:spcPct val="0"/>
        </a:spcBef>
        <a:spcAft>
          <a:spcPct val="0"/>
        </a:spcAft>
        <a:defRPr sz="3200">
          <a:solidFill>
            <a:srgbClr val="330099"/>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5pPr>
      <a:lvl6pPr marL="457200" algn="l" rtl="0" fontAlgn="base">
        <a:spcBef>
          <a:spcPct val="0"/>
        </a:spcBef>
        <a:spcAft>
          <a:spcPct val="0"/>
        </a:spcAft>
        <a:defRPr sz="3200">
          <a:solidFill>
            <a:srgbClr val="330099"/>
          </a:solidFill>
          <a:latin typeface="Arial Black" pitchFamily="34" charset="0"/>
        </a:defRPr>
      </a:lvl6pPr>
      <a:lvl7pPr marL="914400" algn="l" rtl="0" fontAlgn="base">
        <a:spcBef>
          <a:spcPct val="0"/>
        </a:spcBef>
        <a:spcAft>
          <a:spcPct val="0"/>
        </a:spcAft>
        <a:defRPr sz="3200">
          <a:solidFill>
            <a:srgbClr val="330099"/>
          </a:solidFill>
          <a:latin typeface="Arial Black" pitchFamily="34" charset="0"/>
        </a:defRPr>
      </a:lvl7pPr>
      <a:lvl8pPr marL="1371600" algn="l" rtl="0" fontAlgn="base">
        <a:spcBef>
          <a:spcPct val="0"/>
        </a:spcBef>
        <a:spcAft>
          <a:spcPct val="0"/>
        </a:spcAft>
        <a:defRPr sz="3200">
          <a:solidFill>
            <a:srgbClr val="330099"/>
          </a:solidFill>
          <a:latin typeface="Arial Black" pitchFamily="34" charset="0"/>
        </a:defRPr>
      </a:lvl8pPr>
      <a:lvl9pPr marL="1828800" algn="l" rtl="0" fontAlgn="base">
        <a:spcBef>
          <a:spcPct val="0"/>
        </a:spcBef>
        <a:spcAft>
          <a:spcPct val="0"/>
        </a:spcAft>
        <a:defRPr sz="3200">
          <a:solidFill>
            <a:srgbClr val="330099"/>
          </a:solidFill>
          <a:latin typeface="Arial Black" pitchFamily="34" charset="0"/>
        </a:defRPr>
      </a:lvl9pPr>
    </p:titleStyle>
    <p:bodyStyle>
      <a:lvl1pPr marL="342900" indent="-342900" algn="l" rtl="0" eaLnBrk="0" fontAlgn="base" hangingPunct="0">
        <a:spcBef>
          <a:spcPct val="20000"/>
        </a:spcBef>
        <a:spcAft>
          <a:spcPct val="0"/>
        </a:spcAft>
        <a:buChar char="•"/>
        <a:defRPr sz="2400" b="1">
          <a:solidFill>
            <a:srgbClr val="33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330099"/>
          </a:solidFill>
          <a:latin typeface="Helvetica" pitchFamily="34" charset="0"/>
          <a:ea typeface="ＭＳ Ｐゴシック" charset="-128"/>
        </a:defRPr>
      </a:lvl2pPr>
      <a:lvl3pPr marL="1143000" indent="-228600" algn="l" rtl="0" eaLnBrk="0" fontAlgn="base" hangingPunct="0">
        <a:spcBef>
          <a:spcPct val="20000"/>
        </a:spcBef>
        <a:spcAft>
          <a:spcPct val="0"/>
        </a:spcAft>
        <a:buChar char="•"/>
        <a:defRPr>
          <a:solidFill>
            <a:srgbClr val="330099"/>
          </a:solidFill>
          <a:latin typeface="Times New Roman" pitchFamily="18" charset="0"/>
          <a:ea typeface="ＭＳ Ｐゴシック" charset="-128"/>
        </a:defRPr>
      </a:lvl3pPr>
      <a:lvl4pPr marL="16002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4pPr>
      <a:lvl5pPr marL="2057400" indent="-228600" algn="l" rtl="0" eaLnBrk="0" fontAlgn="base" hangingPunct="0">
        <a:spcBef>
          <a:spcPct val="20000"/>
        </a:spcBef>
        <a:spcAft>
          <a:spcPct val="0"/>
        </a:spcAft>
        <a:buChar char="»"/>
        <a:defRPr sz="1600">
          <a:solidFill>
            <a:srgbClr val="330099"/>
          </a:solidFill>
          <a:latin typeface="Helvetica" pitchFamily="34" charset="0"/>
          <a:ea typeface="ＭＳ Ｐゴシック" charset="-128"/>
        </a:defRPr>
      </a:lvl5pPr>
      <a:lvl6pPr marL="2514600" indent="-228600" algn="l" rtl="0" fontAlgn="base">
        <a:spcBef>
          <a:spcPct val="20000"/>
        </a:spcBef>
        <a:spcAft>
          <a:spcPct val="0"/>
        </a:spcAft>
        <a:buChar char="»"/>
        <a:defRPr sz="1600">
          <a:solidFill>
            <a:srgbClr val="330099"/>
          </a:solidFill>
          <a:latin typeface="Helvetica" pitchFamily="34" charset="0"/>
        </a:defRPr>
      </a:lvl6pPr>
      <a:lvl7pPr marL="2971800" indent="-228600" algn="l" rtl="0" fontAlgn="base">
        <a:spcBef>
          <a:spcPct val="20000"/>
        </a:spcBef>
        <a:spcAft>
          <a:spcPct val="0"/>
        </a:spcAft>
        <a:buChar char="»"/>
        <a:defRPr sz="1600">
          <a:solidFill>
            <a:srgbClr val="330099"/>
          </a:solidFill>
          <a:latin typeface="Helvetica" pitchFamily="34" charset="0"/>
        </a:defRPr>
      </a:lvl7pPr>
      <a:lvl8pPr marL="3429000" indent="-228600" algn="l" rtl="0" fontAlgn="base">
        <a:spcBef>
          <a:spcPct val="20000"/>
        </a:spcBef>
        <a:spcAft>
          <a:spcPct val="0"/>
        </a:spcAft>
        <a:buChar char="»"/>
        <a:defRPr sz="1600">
          <a:solidFill>
            <a:srgbClr val="330099"/>
          </a:solidFill>
          <a:latin typeface="Helvetica" pitchFamily="34" charset="0"/>
        </a:defRPr>
      </a:lvl8pPr>
      <a:lvl9pPr marL="3886200" indent="-228600" algn="l" rtl="0" fontAlgn="base">
        <a:spcBef>
          <a:spcPct val="20000"/>
        </a:spcBef>
        <a:spcAft>
          <a:spcPct val="0"/>
        </a:spcAft>
        <a:buChar char="»"/>
        <a:defRPr sz="16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36" y="-68263"/>
            <a:ext cx="917416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Box 4"/>
          <p:cNvSpPr txBox="1">
            <a:spLocks noChangeArrowheads="1"/>
          </p:cNvSpPr>
          <p:nvPr userDrawn="1"/>
        </p:nvSpPr>
        <p:spPr bwMode="auto">
          <a:xfrm>
            <a:off x="7913688" y="64008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1800" smtClean="0">
                <a:solidFill>
                  <a:srgbClr val="000000"/>
                </a:solidFill>
                <a:cs typeface="Arial" charset="0"/>
              </a:rPr>
              <a:t>NCAR</a:t>
            </a: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447800" y="76200"/>
            <a:ext cx="76962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anchor="ctr"/>
          <a:lstStyle/>
          <a:p>
            <a:pPr algn="ctr" defTabSz="914400" fontAlgn="base">
              <a:lnSpc>
                <a:spcPct val="110000"/>
              </a:lnSpc>
              <a:spcBef>
                <a:spcPct val="0"/>
              </a:spcBef>
              <a:spcAft>
                <a:spcPct val="0"/>
              </a:spcAft>
              <a:defRPr/>
            </a:pPr>
            <a:endParaRPr lang="en-US" sz="3200" b="1" i="1">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2053" name="Rectangle 5"/>
          <p:cNvSpPr>
            <a:spLocks noChangeArrowheads="1"/>
          </p:cNvSpPr>
          <p:nvPr/>
        </p:nvSpPr>
        <p:spPr bwMode="auto">
          <a:xfrm>
            <a:off x="685800" y="6491288"/>
            <a:ext cx="8318500" cy="36671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b="1" i="1" smtClean="0">
              <a:solidFill>
                <a:srgbClr val="BBE0E3"/>
              </a:solidFill>
              <a:latin typeface="Times" charset="0"/>
              <a:ea typeface="ＭＳ Ｐゴシック" charset="0"/>
            </a:endParaRPr>
          </a:p>
        </p:txBody>
      </p:sp>
      <p:pic>
        <p:nvPicPr>
          <p:cNvPr id="2054" name="Picture 6" descr="NOA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625" y="360399"/>
            <a:ext cx="630238" cy="63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5" name="Picture 7" descr="DO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3425" y="360399"/>
            <a:ext cx="630238" cy="63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lnSpc>
                <a:spcPct val="100000"/>
              </a:lnSpc>
              <a:defRPr sz="1000" b="0" i="0"/>
            </a:lvl1pPr>
          </a:lstStyle>
          <a:p>
            <a:pPr defTabSz="914400" fontAlgn="base">
              <a:spcBef>
                <a:spcPct val="0"/>
              </a:spcBef>
              <a:spcAft>
                <a:spcPct val="0"/>
              </a:spcAft>
            </a:pPr>
            <a:fld id="{B2546875-FBDD-5C41-A6C2-68E21E2E4D3B}" type="slidenum">
              <a:rPr lang="en-US" smtClean="0">
                <a:solidFill>
                  <a:srgbClr val="FFFFFF"/>
                </a:solidFill>
                <a:latin typeface="Arial" charset="0"/>
                <a:ea typeface="ＭＳ Ｐゴシック" charset="0"/>
              </a:rPr>
              <a:pPr defTabSz="914400" fontAlgn="base">
                <a:spcBef>
                  <a:spcPct val="0"/>
                </a:spcBef>
                <a:spcAft>
                  <a:spcPct val="0"/>
                </a:spcAft>
              </a:pPr>
              <a:t>‹#›</a:t>
            </a:fld>
            <a:endParaRPr lang="en-US" smtClean="0">
              <a:solidFill>
                <a:srgbClr val="FFFFFF"/>
              </a:solidFill>
              <a:latin typeface="Arial" charset="0"/>
              <a:ea typeface="ＭＳ Ｐゴシック" charset="0"/>
            </a:endParaRPr>
          </a:p>
        </p:txBody>
      </p:sp>
      <p:sp>
        <p:nvSpPr>
          <p:cNvPr id="2" name="Rectangle 11"/>
          <p:cNvSpPr>
            <a:spLocks noChangeArrowheads="1"/>
          </p:cNvSpPr>
          <p:nvPr/>
        </p:nvSpPr>
        <p:spPr bwMode="auto">
          <a:xfrm>
            <a:off x="0" y="6534150"/>
            <a:ext cx="91440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ja-JP" altLang="en-US" sz="1400" b="1" i="1" smtClean="0">
                <a:solidFill>
                  <a:srgbClr val="FFFFFF"/>
                </a:solidFill>
                <a:latin typeface="Times New Roman" charset="0"/>
                <a:ea typeface="ＭＳ Ｐゴシック" charset="0"/>
              </a:rPr>
              <a:t>“</a:t>
            </a:r>
            <a:r>
              <a:rPr lang="en-US" sz="1400" b="1" i="1" smtClean="0">
                <a:solidFill>
                  <a:srgbClr val="FFFFFF"/>
                </a:solidFill>
                <a:latin typeface="Times New Roman" charset="0"/>
                <a:ea typeface="ＭＳ Ｐゴシック" charset="0"/>
              </a:rPr>
              <a:t>America</a:t>
            </a:r>
            <a:r>
              <a:rPr lang="ja-JP" altLang="en-US" sz="1400" b="1" i="1" smtClean="0">
                <a:solidFill>
                  <a:srgbClr val="FFFFFF"/>
                </a:solidFill>
                <a:latin typeface="Times New Roman" charset="0"/>
                <a:ea typeface="ＭＳ Ｐゴシック" charset="0"/>
              </a:rPr>
              <a:t>’</a:t>
            </a:r>
            <a:r>
              <a:rPr lang="en-US" sz="1400" b="1" i="1" smtClean="0">
                <a:solidFill>
                  <a:srgbClr val="FFFFFF"/>
                </a:solidFill>
                <a:latin typeface="Times New Roman" charset="0"/>
                <a:ea typeface="ＭＳ Ｐゴシック" charset="0"/>
              </a:rPr>
              <a:t>s NOAA National Weather Service: Protecting Lives, Livelihoods, and A Way of Life</a:t>
            </a:r>
            <a:r>
              <a:rPr lang="ja-JP" altLang="en-US" sz="1400" b="1" i="1" smtClean="0">
                <a:solidFill>
                  <a:srgbClr val="FFFFFF"/>
                </a:solidFill>
                <a:latin typeface="Times New Roman" charset="0"/>
                <a:ea typeface="ＭＳ Ｐゴシック" charset="0"/>
              </a:rPr>
              <a:t>”</a:t>
            </a:r>
            <a:endParaRPr lang="en-US" sz="1400" b="1" i="1" smtClean="0">
              <a:solidFill>
                <a:srgbClr val="FFFFFF"/>
              </a:solidFill>
              <a:latin typeface="Times New Roman"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mj-cs"/>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5pPr>
      <a:lvl6pPr marL="457200" algn="l" rtl="0" fontAlgn="base">
        <a:lnSpc>
          <a:spcPct val="110000"/>
        </a:lnSpc>
        <a:spcBef>
          <a:spcPct val="0"/>
        </a:spcBef>
        <a:spcAft>
          <a:spcPct val="0"/>
        </a:spcAft>
        <a:defRPr sz="3800" b="1">
          <a:solidFill>
            <a:srgbClr val="FFCC00"/>
          </a:solidFill>
          <a:latin typeface="Arial" charset="0"/>
        </a:defRPr>
      </a:lvl6pPr>
      <a:lvl7pPr marL="914400" algn="l" rtl="0" fontAlgn="base">
        <a:lnSpc>
          <a:spcPct val="110000"/>
        </a:lnSpc>
        <a:spcBef>
          <a:spcPct val="0"/>
        </a:spcBef>
        <a:spcAft>
          <a:spcPct val="0"/>
        </a:spcAft>
        <a:defRPr sz="3800" b="1">
          <a:solidFill>
            <a:srgbClr val="FFCC00"/>
          </a:solidFill>
          <a:latin typeface="Arial" charset="0"/>
        </a:defRPr>
      </a:lvl7pPr>
      <a:lvl8pPr marL="1371600" algn="l" rtl="0" fontAlgn="base">
        <a:lnSpc>
          <a:spcPct val="110000"/>
        </a:lnSpc>
        <a:spcBef>
          <a:spcPct val="0"/>
        </a:spcBef>
        <a:spcAft>
          <a:spcPct val="0"/>
        </a:spcAft>
        <a:defRPr sz="3800" b="1">
          <a:solidFill>
            <a:srgbClr val="FFCC00"/>
          </a:solidFill>
          <a:latin typeface="Arial" charset="0"/>
        </a:defRPr>
      </a:lvl8pPr>
      <a:lvl9pPr marL="1828800" algn="l" rtl="0" fontAlgn="base">
        <a:lnSpc>
          <a:spcPct val="110000"/>
        </a:lnSpc>
        <a:spcBef>
          <a:spcPct val="0"/>
        </a:spcBef>
        <a:spcAft>
          <a:spcPct val="0"/>
        </a:spcAft>
        <a:defRPr sz="3800" b="1">
          <a:solidFill>
            <a:srgbClr val="FFCC00"/>
          </a:solidFill>
          <a:latin typeface="Arial" charset="0"/>
        </a:defRPr>
      </a:lvl9pPr>
    </p:titleStyle>
    <p:bodyStyle>
      <a:lvl1pPr marL="342900" indent="-342900"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3000" indent="-228600"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7400" indent="-228600"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600" indent="-228600" algn="l" rtl="0" fontAlgn="base">
        <a:spcBef>
          <a:spcPct val="20000"/>
        </a:spcBef>
        <a:spcAft>
          <a:spcPct val="0"/>
        </a:spcAft>
        <a:buClr>
          <a:srgbClr val="CC0000"/>
        </a:buClr>
        <a:buChar char="»"/>
        <a:defRPr sz="2000">
          <a:solidFill>
            <a:schemeClr val="bg1"/>
          </a:solidFill>
          <a:latin typeface="+mn-lt"/>
        </a:defRPr>
      </a:lvl6pPr>
      <a:lvl7pPr marL="2971800" indent="-228600" algn="l" rtl="0" fontAlgn="base">
        <a:spcBef>
          <a:spcPct val="20000"/>
        </a:spcBef>
        <a:spcAft>
          <a:spcPct val="0"/>
        </a:spcAft>
        <a:buClr>
          <a:srgbClr val="CC0000"/>
        </a:buClr>
        <a:buChar char="»"/>
        <a:defRPr sz="2000">
          <a:solidFill>
            <a:schemeClr val="bg1"/>
          </a:solidFill>
          <a:latin typeface="+mn-lt"/>
        </a:defRPr>
      </a:lvl7pPr>
      <a:lvl8pPr marL="3429000" indent="-228600" algn="l" rtl="0" fontAlgn="base">
        <a:spcBef>
          <a:spcPct val="20000"/>
        </a:spcBef>
        <a:spcAft>
          <a:spcPct val="0"/>
        </a:spcAft>
        <a:buClr>
          <a:srgbClr val="CC0000"/>
        </a:buClr>
        <a:buChar char="»"/>
        <a:defRPr sz="2000">
          <a:solidFill>
            <a:schemeClr val="bg1"/>
          </a:solidFill>
          <a:latin typeface="+mn-lt"/>
        </a:defRPr>
      </a:lvl8pPr>
      <a:lvl9pPr marL="3886200" indent="-228600"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447800" y="76200"/>
            <a:ext cx="76962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anchor="ctr"/>
          <a:lstStyle/>
          <a:p>
            <a:pPr algn="ctr" defTabSz="914400" fontAlgn="base">
              <a:lnSpc>
                <a:spcPct val="110000"/>
              </a:lnSpc>
              <a:spcBef>
                <a:spcPct val="0"/>
              </a:spcBef>
              <a:spcAft>
                <a:spcPct val="0"/>
              </a:spcAft>
              <a:defRPr/>
            </a:pPr>
            <a:endParaRPr lang="en-US" sz="3200" b="1" i="1">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2053" name="Rectangle 5"/>
          <p:cNvSpPr>
            <a:spLocks noChangeArrowheads="1"/>
          </p:cNvSpPr>
          <p:nvPr/>
        </p:nvSpPr>
        <p:spPr bwMode="auto">
          <a:xfrm>
            <a:off x="685800" y="6491288"/>
            <a:ext cx="8318500" cy="36671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b="1" i="1" smtClean="0">
              <a:solidFill>
                <a:srgbClr val="BBE0E3"/>
              </a:solidFill>
              <a:latin typeface="Times" charset="0"/>
              <a:ea typeface="ＭＳ Ｐゴシック" charset="0"/>
            </a:endParaRPr>
          </a:p>
        </p:txBody>
      </p:sp>
      <p:pic>
        <p:nvPicPr>
          <p:cNvPr id="2054" name="Picture 6" descr="NOA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625" y="360399"/>
            <a:ext cx="630238" cy="63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5" name="Picture 7" descr="DOC"/>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3425" y="360399"/>
            <a:ext cx="630238" cy="63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lnSpc>
                <a:spcPct val="100000"/>
              </a:lnSpc>
              <a:defRPr sz="1000" b="0" i="0"/>
            </a:lvl1pPr>
          </a:lstStyle>
          <a:p>
            <a:pPr defTabSz="914400" fontAlgn="base">
              <a:spcBef>
                <a:spcPct val="0"/>
              </a:spcBef>
              <a:spcAft>
                <a:spcPct val="0"/>
              </a:spcAft>
            </a:pPr>
            <a:fld id="{BC94A49E-887F-2D4F-BA47-68BDCC9903C0}" type="slidenum">
              <a:rPr lang="en-US" smtClean="0">
                <a:solidFill>
                  <a:srgbClr val="FFFFFF"/>
                </a:solidFill>
                <a:latin typeface="Arial" charset="0"/>
                <a:ea typeface="ＭＳ Ｐゴシック" charset="0"/>
              </a:rPr>
              <a:pPr defTabSz="914400" fontAlgn="base">
                <a:spcBef>
                  <a:spcPct val="0"/>
                </a:spcBef>
                <a:spcAft>
                  <a:spcPct val="0"/>
                </a:spcAft>
              </a:pPr>
              <a:t>‹#›</a:t>
            </a:fld>
            <a:endParaRPr lang="en-US" smtClean="0">
              <a:solidFill>
                <a:srgbClr val="FFFFFF"/>
              </a:solidFill>
              <a:latin typeface="Arial" charset="0"/>
              <a:ea typeface="ＭＳ Ｐゴシック" charset="0"/>
            </a:endParaRPr>
          </a:p>
        </p:txBody>
      </p:sp>
      <p:sp>
        <p:nvSpPr>
          <p:cNvPr id="2" name="Rectangle 11"/>
          <p:cNvSpPr>
            <a:spLocks noChangeArrowheads="1"/>
          </p:cNvSpPr>
          <p:nvPr/>
        </p:nvSpPr>
        <p:spPr bwMode="auto">
          <a:xfrm>
            <a:off x="0" y="6534150"/>
            <a:ext cx="91440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ja-JP" altLang="en-US" sz="1400" b="1" i="1" smtClean="0">
                <a:solidFill>
                  <a:srgbClr val="FFFFFF"/>
                </a:solidFill>
                <a:latin typeface="Times New Roman" charset="0"/>
                <a:ea typeface="ＭＳ Ｐゴシック" charset="0"/>
              </a:rPr>
              <a:t>“</a:t>
            </a:r>
            <a:r>
              <a:rPr lang="en-US" sz="1400" b="1" i="1" smtClean="0">
                <a:solidFill>
                  <a:srgbClr val="FFFFFF"/>
                </a:solidFill>
                <a:latin typeface="Times New Roman" charset="0"/>
                <a:ea typeface="ＭＳ Ｐゴシック" charset="0"/>
              </a:rPr>
              <a:t>America</a:t>
            </a:r>
            <a:r>
              <a:rPr lang="ja-JP" altLang="en-US" sz="1400" b="1" i="1" smtClean="0">
                <a:solidFill>
                  <a:srgbClr val="FFFFFF"/>
                </a:solidFill>
                <a:latin typeface="Times New Roman" charset="0"/>
                <a:ea typeface="ＭＳ Ｐゴシック" charset="0"/>
              </a:rPr>
              <a:t>’</a:t>
            </a:r>
            <a:r>
              <a:rPr lang="en-US" sz="1400" b="1" i="1" smtClean="0">
                <a:solidFill>
                  <a:srgbClr val="FFFFFF"/>
                </a:solidFill>
                <a:latin typeface="Times New Roman" charset="0"/>
                <a:ea typeface="ＭＳ Ｐゴシック" charset="0"/>
              </a:rPr>
              <a:t>s NOAA National Weather Service: Protecting Lives, Livelihoods, and A Way of Life</a:t>
            </a:r>
            <a:r>
              <a:rPr lang="ja-JP" altLang="en-US" sz="1400" b="1" i="1" smtClean="0">
                <a:solidFill>
                  <a:srgbClr val="FFFFFF"/>
                </a:solidFill>
                <a:latin typeface="Times New Roman" charset="0"/>
                <a:ea typeface="ＭＳ Ｐゴシック" charset="0"/>
              </a:rPr>
              <a:t>”</a:t>
            </a:r>
            <a:endParaRPr lang="en-US" sz="1400" b="1" i="1" smtClean="0">
              <a:solidFill>
                <a:srgbClr val="FFFFFF"/>
              </a:solidFill>
              <a:latin typeface="Times New Roman"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mj-cs"/>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defRPr>
      </a:lvl5pPr>
      <a:lvl6pPr marL="457200" algn="l" rtl="0" fontAlgn="base">
        <a:lnSpc>
          <a:spcPct val="110000"/>
        </a:lnSpc>
        <a:spcBef>
          <a:spcPct val="0"/>
        </a:spcBef>
        <a:spcAft>
          <a:spcPct val="0"/>
        </a:spcAft>
        <a:defRPr sz="3800" b="1">
          <a:solidFill>
            <a:srgbClr val="FFCC00"/>
          </a:solidFill>
          <a:latin typeface="Arial" charset="0"/>
        </a:defRPr>
      </a:lvl6pPr>
      <a:lvl7pPr marL="914400" algn="l" rtl="0" fontAlgn="base">
        <a:lnSpc>
          <a:spcPct val="110000"/>
        </a:lnSpc>
        <a:spcBef>
          <a:spcPct val="0"/>
        </a:spcBef>
        <a:spcAft>
          <a:spcPct val="0"/>
        </a:spcAft>
        <a:defRPr sz="3800" b="1">
          <a:solidFill>
            <a:srgbClr val="FFCC00"/>
          </a:solidFill>
          <a:latin typeface="Arial" charset="0"/>
        </a:defRPr>
      </a:lvl7pPr>
      <a:lvl8pPr marL="1371600" algn="l" rtl="0" fontAlgn="base">
        <a:lnSpc>
          <a:spcPct val="110000"/>
        </a:lnSpc>
        <a:spcBef>
          <a:spcPct val="0"/>
        </a:spcBef>
        <a:spcAft>
          <a:spcPct val="0"/>
        </a:spcAft>
        <a:defRPr sz="3800" b="1">
          <a:solidFill>
            <a:srgbClr val="FFCC00"/>
          </a:solidFill>
          <a:latin typeface="Arial" charset="0"/>
        </a:defRPr>
      </a:lvl8pPr>
      <a:lvl9pPr marL="1828800" algn="l" rtl="0" fontAlgn="base">
        <a:lnSpc>
          <a:spcPct val="110000"/>
        </a:lnSpc>
        <a:spcBef>
          <a:spcPct val="0"/>
        </a:spcBef>
        <a:spcAft>
          <a:spcPct val="0"/>
        </a:spcAft>
        <a:defRPr sz="3800" b="1">
          <a:solidFill>
            <a:srgbClr val="FFCC00"/>
          </a:solidFill>
          <a:latin typeface="Arial" charset="0"/>
        </a:defRPr>
      </a:lvl9pPr>
    </p:titleStyle>
    <p:bodyStyle>
      <a:lvl1pPr marL="342900" indent="-342900"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3000" indent="-228600"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7400" indent="-228600"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600" indent="-228600" algn="l" rtl="0" fontAlgn="base">
        <a:spcBef>
          <a:spcPct val="20000"/>
        </a:spcBef>
        <a:spcAft>
          <a:spcPct val="0"/>
        </a:spcAft>
        <a:buClr>
          <a:srgbClr val="CC0000"/>
        </a:buClr>
        <a:buChar char="»"/>
        <a:defRPr sz="2000">
          <a:solidFill>
            <a:schemeClr val="bg1"/>
          </a:solidFill>
          <a:latin typeface="+mn-lt"/>
        </a:defRPr>
      </a:lvl6pPr>
      <a:lvl7pPr marL="2971800" indent="-228600" algn="l" rtl="0" fontAlgn="base">
        <a:spcBef>
          <a:spcPct val="20000"/>
        </a:spcBef>
        <a:spcAft>
          <a:spcPct val="0"/>
        </a:spcAft>
        <a:buClr>
          <a:srgbClr val="CC0000"/>
        </a:buClr>
        <a:buChar char="»"/>
        <a:defRPr sz="2000">
          <a:solidFill>
            <a:schemeClr val="bg1"/>
          </a:solidFill>
          <a:latin typeface="+mn-lt"/>
        </a:defRPr>
      </a:lvl7pPr>
      <a:lvl8pPr marL="3429000" indent="-228600" algn="l" rtl="0" fontAlgn="base">
        <a:spcBef>
          <a:spcPct val="20000"/>
        </a:spcBef>
        <a:spcAft>
          <a:spcPct val="0"/>
        </a:spcAft>
        <a:buClr>
          <a:srgbClr val="CC0000"/>
        </a:buClr>
        <a:buChar char="»"/>
        <a:defRPr sz="2000">
          <a:solidFill>
            <a:schemeClr val="bg1"/>
          </a:solidFill>
          <a:latin typeface="+mn-lt"/>
        </a:defRPr>
      </a:lvl8pPr>
      <a:lvl9pPr marL="3886200" indent="-228600"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fontAlgn="base">
              <a:spcBef>
                <a:spcPct val="0"/>
              </a:spcBef>
              <a:spcAft>
                <a:spcPct val="0"/>
              </a:spcAft>
            </a:pPr>
            <a:fld id="{BB22BBE5-994E-5F4C-A099-05E960ECAA4D}" type="datetimeFigureOut">
              <a:rPr lang="en-US" smtClean="0">
                <a:latin typeface="Calibri" charset="0"/>
                <a:ea typeface="ＭＳ Ｐゴシック" charset="0"/>
                <a:cs typeface="Arial" charset="0"/>
              </a:rPr>
              <a:pPr defTabSz="914400" fontAlgn="base">
                <a:spcBef>
                  <a:spcPct val="0"/>
                </a:spcBef>
                <a:spcAft>
                  <a:spcPct val="0"/>
                </a:spcAft>
              </a:pPr>
              <a:t>11/6/2015</a:t>
            </a:fld>
            <a:endParaRPr lang="en-US" smtClean="0">
              <a:latin typeface="Calibri" charset="0"/>
              <a:ea typeface="ＭＳ Ｐゴシック" charset="0"/>
              <a:cs typeface="Arial" charset="0"/>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fontAlgn="base">
              <a:spcBef>
                <a:spcPct val="0"/>
              </a:spcBef>
              <a:spcAft>
                <a:spcPct val="0"/>
              </a:spcAft>
            </a:pPr>
            <a:fld id="{16B8F978-3F70-A442-A962-8681C1AEBA82}" type="slidenum">
              <a:rPr lang="en-US" smtClean="0">
                <a:latin typeface="Calibri" charset="0"/>
                <a:ea typeface="ＭＳ Ｐゴシック" charset="0"/>
                <a:cs typeface="Arial" charset="0"/>
              </a:rPr>
              <a:pPr defTabSz="914400" fontAlgn="base">
                <a:spcBef>
                  <a:spcPct val="0"/>
                </a:spcBef>
                <a:spcAft>
                  <a:spcPct val="0"/>
                </a:spcAft>
              </a:pPr>
              <a:t>‹#›</a:t>
            </a:fld>
            <a:endParaRPr lang="en-US" smtClean="0">
              <a:latin typeface="Calibri" charset="0"/>
              <a:ea typeface="ＭＳ Ｐゴシック" charset="0"/>
              <a:cs typeface="Arial" charset="0"/>
            </a:endParaRPr>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7"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14"/>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36" y="-68263"/>
            <a:ext cx="917416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Box 4"/>
          <p:cNvSpPr txBox="1">
            <a:spLocks noChangeArrowheads="1"/>
          </p:cNvSpPr>
          <p:nvPr userDrawn="1"/>
        </p:nvSpPr>
        <p:spPr bwMode="auto">
          <a:xfrm>
            <a:off x="7913688" y="64008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1800" smtClean="0">
                <a:solidFill>
                  <a:srgbClr val="000000"/>
                </a:solidFill>
                <a:cs typeface="Arial" charset="0"/>
              </a:rPr>
              <a:t>NCAR</a:t>
            </a:r>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51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9"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9"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09B9D7F-C5D3-BA42-991C-5280AD559067}" type="slidenum">
              <a:rPr lang="en-US">
                <a:solidFill>
                  <a:srgbClr val="000000"/>
                </a:solidFill>
                <a:latin typeface="Time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pitchFamily="-109"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9.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emf"/><Relationship Id="rId2" Type="http://schemas.openxmlformats.org/officeDocument/2006/relationships/slideLayout" Target="../slideLayouts/slideLayout6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9.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0.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8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4.jpe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83.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8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62.pn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5.emf"/><Relationship Id="rId2" Type="http://schemas.openxmlformats.org/officeDocument/2006/relationships/slideLayout" Target="../slideLayouts/slideLayout122.xml"/><Relationship Id="rId1" Type="http://schemas.openxmlformats.org/officeDocument/2006/relationships/vmlDrawing" Target="../drawings/vmlDrawing2.vml"/><Relationship Id="rId6" Type="http://schemas.openxmlformats.org/officeDocument/2006/relationships/image" Target="../media/image64.emf"/><Relationship Id="rId5" Type="http://schemas.openxmlformats.org/officeDocument/2006/relationships/oleObject" Target="../embeddings/Microsoft_Word_97_-_2003_Document1.doc"/><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9.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6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09.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67.xml"/><Relationship Id="rId7" Type="http://schemas.openxmlformats.org/officeDocument/2006/relationships/image" Target="../media/image8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9.png"/><Relationship Id="rId5" Type="http://schemas.openxmlformats.org/officeDocument/2006/relationships/image" Target="../media/image69.png"/><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30.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88.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ncar_PPtempl8.jpg                                              000137B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 y="21722"/>
            <a:ext cx="9140825" cy="6854825"/>
          </a:xfrm>
          <a:prstGeom prst="rect">
            <a:avLst/>
          </a:prstGeom>
          <a:noFill/>
          <a:ln w="9525">
            <a:noFill/>
            <a:miter lim="800000"/>
            <a:headEnd/>
            <a:tailEnd/>
          </a:ln>
        </p:spPr>
      </p:pic>
      <p:sp>
        <p:nvSpPr>
          <p:cNvPr id="14339" name="Rectangle 2"/>
          <p:cNvSpPr>
            <a:spLocks noGrp="1" noChangeArrowheads="1"/>
          </p:cNvSpPr>
          <p:nvPr>
            <p:ph type="ctrTitle"/>
          </p:nvPr>
        </p:nvSpPr>
        <p:spPr>
          <a:xfrm>
            <a:off x="3" y="2514600"/>
            <a:ext cx="9140824" cy="1066800"/>
          </a:xfrm>
        </p:spPr>
        <p:txBody>
          <a:bodyPr>
            <a:noAutofit/>
          </a:bodyPr>
          <a:lstStyle/>
          <a:p>
            <a:r>
              <a:rPr lang="en-US" sz="2800" b="1" dirty="0">
                <a:solidFill>
                  <a:schemeClr val="bg1"/>
                </a:solidFill>
              </a:rPr>
              <a:t>Development of Flood Forecasting for the Ganges and the Brahmaputra Basins using satellite based precipitation, ensemble weather forecasts, and remotely-sensed river widths and </a:t>
            </a:r>
            <a:r>
              <a:rPr lang="en-US" sz="2800" b="1" dirty="0" smtClean="0">
                <a:solidFill>
                  <a:schemeClr val="bg1"/>
                </a:solidFill>
              </a:rPr>
              <a:t>height</a:t>
            </a:r>
            <a:endParaRPr lang="en-US" sz="2800" dirty="0" smtClean="0">
              <a:solidFill>
                <a:schemeClr val="bg1"/>
              </a:solidFill>
              <a:ea typeface="ＭＳ Ｐゴシック" pitchFamily="-109" charset="-128"/>
              <a:cs typeface="ＭＳ Ｐゴシック" pitchFamily="-109" charset="-128"/>
            </a:endParaRPr>
          </a:p>
        </p:txBody>
      </p:sp>
      <p:sp>
        <p:nvSpPr>
          <p:cNvPr id="2" name="Subtitle 1"/>
          <p:cNvSpPr>
            <a:spLocks noGrp="1"/>
          </p:cNvSpPr>
          <p:nvPr>
            <p:ph type="subTitle" idx="1"/>
          </p:nvPr>
        </p:nvSpPr>
        <p:spPr/>
        <p:txBody>
          <a:bodyPr>
            <a:noAutofit/>
          </a:bodyPr>
          <a:lstStyle/>
          <a:p>
            <a:r>
              <a:rPr lang="en-US" sz="2800" b="1" dirty="0" smtClean="0">
                <a:solidFill>
                  <a:schemeClr val="tx1"/>
                </a:solidFill>
              </a:rPr>
              <a:t>Tom Hopson, NCAR (among others)</a:t>
            </a:r>
          </a:p>
          <a:p>
            <a:r>
              <a:rPr lang="en-US" sz="2800" b="1" dirty="0" smtClean="0">
                <a:solidFill>
                  <a:schemeClr val="tx1"/>
                </a:solidFill>
              </a:rPr>
              <a:t>Charon </a:t>
            </a:r>
            <a:r>
              <a:rPr lang="en-US" sz="2800" b="1" dirty="0" err="1" smtClean="0">
                <a:solidFill>
                  <a:schemeClr val="tx1"/>
                </a:solidFill>
              </a:rPr>
              <a:t>Birkett</a:t>
            </a:r>
            <a:r>
              <a:rPr lang="en-US" sz="2800" b="1" dirty="0" smtClean="0">
                <a:solidFill>
                  <a:schemeClr val="tx1"/>
                </a:solidFill>
              </a:rPr>
              <a:t>, Univ. of Maryland</a:t>
            </a:r>
          </a:p>
          <a:p>
            <a:r>
              <a:rPr lang="en-US" sz="2800" b="1" dirty="0" smtClean="0">
                <a:solidFill>
                  <a:schemeClr val="tx1"/>
                </a:solidFill>
              </a:rPr>
              <a:t>Robert </a:t>
            </a:r>
            <a:r>
              <a:rPr lang="en-US" sz="2800" b="1" dirty="0" err="1" smtClean="0">
                <a:solidFill>
                  <a:schemeClr val="tx1"/>
                </a:solidFill>
              </a:rPr>
              <a:t>Brakenridge</a:t>
            </a:r>
            <a:r>
              <a:rPr lang="en-US" sz="2800" b="1" dirty="0" smtClean="0">
                <a:solidFill>
                  <a:schemeClr val="tx1"/>
                </a:solidFill>
              </a:rPr>
              <a:t>, Dartmouth Flood Observatory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914400" y="0"/>
            <a:ext cx="7772400" cy="1143000"/>
          </a:xfrm>
        </p:spPr>
        <p:txBody>
          <a:bodyPr/>
          <a:lstStyle/>
          <a:p>
            <a:endParaRPr lang="en-US" dirty="0">
              <a:latin typeface="Arial Black" charset="0"/>
              <a:ea typeface="ＭＳ Ｐゴシック" charset="0"/>
              <a:cs typeface="ＭＳ Ｐゴシック" charset="0"/>
            </a:endParaRPr>
          </a:p>
        </p:txBody>
      </p:sp>
      <p:pic>
        <p:nvPicPr>
          <p:cNvPr id="2" name="Picture 1" descr="GPM Constellation 4-2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18" y="0"/>
            <a:ext cx="8542421" cy="6858000"/>
          </a:xfrm>
          <a:prstGeom prst="rect">
            <a:avLst/>
          </a:prstGeom>
        </p:spPr>
      </p:pic>
    </p:spTree>
    <p:extLst>
      <p:ext uri="{BB962C8B-B14F-4D97-AF65-F5344CB8AC3E}">
        <p14:creationId xmlns:p14="http://schemas.microsoft.com/office/powerpoint/2010/main" val="3688297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200" y="-152400"/>
            <a:ext cx="8458200" cy="830997"/>
          </a:xfrm>
          <a:prstGeom prst="rect">
            <a:avLst/>
          </a:prstGeom>
          <a:noFill/>
        </p:spPr>
        <p:txBody>
          <a:bodyPr wrap="square" rtlCol="0">
            <a:spAutoFit/>
          </a:bodyPr>
          <a:lstStyle/>
          <a:p>
            <a:pPr algn="ctr"/>
            <a:r>
              <a:rPr lang="en-US" sz="3600" b="1" baseline="-25000" dirty="0" smtClean="0"/>
              <a:t>IMERG</a:t>
            </a:r>
          </a:p>
          <a:p>
            <a:pPr algn="ctr"/>
            <a:r>
              <a:rPr lang="en-US" sz="3600" baseline="-25000" dirty="0" smtClean="0"/>
              <a:t>(</a:t>
            </a:r>
            <a:r>
              <a:rPr lang="en-US" sz="3600" b="1" baseline="-25000" dirty="0" smtClean="0">
                <a:solidFill>
                  <a:srgbClr val="FF0000"/>
                </a:solidFill>
              </a:rPr>
              <a:t>I</a:t>
            </a:r>
            <a:r>
              <a:rPr lang="en-US" sz="3600" baseline="-25000" dirty="0" smtClean="0"/>
              <a:t>ntegrated </a:t>
            </a:r>
            <a:r>
              <a:rPr lang="en-US" sz="3600" b="1" baseline="-25000" dirty="0" smtClean="0">
                <a:solidFill>
                  <a:srgbClr val="FF0000"/>
                </a:solidFill>
              </a:rPr>
              <a:t>M</a:t>
            </a:r>
            <a:r>
              <a:rPr lang="en-US" sz="3600" baseline="-25000" dirty="0" smtClean="0"/>
              <a:t>ulti-</a:t>
            </a:r>
            <a:r>
              <a:rPr lang="en-US" sz="3600" baseline="-25000" dirty="0" err="1" smtClean="0"/>
              <a:t>satellit</a:t>
            </a:r>
            <a:r>
              <a:rPr lang="en-US" sz="3600" b="1" baseline="-25000" dirty="0" err="1" smtClean="0">
                <a:solidFill>
                  <a:srgbClr val="FF0000"/>
                </a:solidFill>
              </a:rPr>
              <a:t>E</a:t>
            </a:r>
            <a:r>
              <a:rPr lang="en-US" sz="3600" baseline="-25000" dirty="0" smtClean="0"/>
              <a:t> </a:t>
            </a:r>
            <a:r>
              <a:rPr lang="en-US" sz="3600" b="1" baseline="-25000" dirty="0" smtClean="0">
                <a:solidFill>
                  <a:srgbClr val="FF0000"/>
                </a:solidFill>
              </a:rPr>
              <a:t>R</a:t>
            </a:r>
            <a:r>
              <a:rPr lang="en-US" sz="3600" baseline="-25000" dirty="0" smtClean="0"/>
              <a:t>etrievals for </a:t>
            </a:r>
            <a:r>
              <a:rPr lang="en-US" sz="3600" b="1" baseline="-25000" dirty="0" smtClean="0">
                <a:solidFill>
                  <a:srgbClr val="FF0000"/>
                </a:solidFill>
              </a:rPr>
              <a:t>G</a:t>
            </a:r>
            <a:r>
              <a:rPr lang="en-US" sz="3600" baseline="-25000" dirty="0" smtClean="0"/>
              <a:t>PM)</a:t>
            </a:r>
            <a:endParaRPr lang="en-US" sz="3600" baseline="-25000" dirty="0"/>
          </a:p>
        </p:txBody>
      </p:sp>
      <p:sp>
        <p:nvSpPr>
          <p:cNvPr id="3" name="TextBox 2"/>
          <p:cNvSpPr txBox="1"/>
          <p:nvPr/>
        </p:nvSpPr>
        <p:spPr>
          <a:xfrm>
            <a:off x="203200" y="659504"/>
            <a:ext cx="8686800" cy="6093976"/>
          </a:xfrm>
          <a:prstGeom prst="rect">
            <a:avLst/>
          </a:prstGeom>
          <a:noFill/>
        </p:spPr>
        <p:txBody>
          <a:bodyPr wrap="square" rtlCol="0">
            <a:spAutoFit/>
          </a:bodyPr>
          <a:lstStyle/>
          <a:p>
            <a:pPr algn="just"/>
            <a:r>
              <a:rPr lang="en-US" sz="2000" b="1" dirty="0" smtClean="0">
                <a:solidFill>
                  <a:schemeClr val="accent4">
                    <a:lumMod val="75000"/>
                  </a:schemeClr>
                </a:solidFill>
              </a:rPr>
              <a:t>Long term vision: </a:t>
            </a:r>
          </a:p>
          <a:p>
            <a:pPr algn="just"/>
            <a:r>
              <a:rPr lang="en-US" dirty="0" smtClean="0"/>
              <a:t>IMERG is “intended </a:t>
            </a:r>
            <a:r>
              <a:rPr lang="en-US" dirty="0"/>
              <a:t>to </a:t>
            </a:r>
            <a:r>
              <a:rPr lang="en-US" dirty="0" err="1"/>
              <a:t>intercalibrate</a:t>
            </a:r>
            <a:r>
              <a:rPr lang="en-US" dirty="0"/>
              <a:t>, merge, </a:t>
            </a:r>
            <a:r>
              <a:rPr lang="en-US" dirty="0" smtClean="0"/>
              <a:t>and interpolate </a:t>
            </a:r>
            <a:r>
              <a:rPr lang="en-US" dirty="0"/>
              <a:t>“all” satellite microwave precipitation estimates, together with </a:t>
            </a:r>
            <a:r>
              <a:rPr lang="en-US" dirty="0" smtClean="0"/>
              <a:t>microwave-calibrated infrared </a:t>
            </a:r>
            <a:r>
              <a:rPr lang="en-US" dirty="0"/>
              <a:t>(IR) satellite </a:t>
            </a:r>
            <a:r>
              <a:rPr lang="en-US" dirty="0" smtClean="0"/>
              <a:t>estimates and precipitation </a:t>
            </a:r>
            <a:r>
              <a:rPr lang="en-US" dirty="0"/>
              <a:t>gauge </a:t>
            </a:r>
            <a:r>
              <a:rPr lang="en-US" dirty="0" smtClean="0"/>
              <a:t>analyses.” </a:t>
            </a:r>
          </a:p>
          <a:p>
            <a:pPr algn="just"/>
            <a:r>
              <a:rPr lang="en-US" sz="1200" dirty="0" smtClean="0">
                <a:solidFill>
                  <a:srgbClr val="FF0000"/>
                </a:solidFill>
              </a:rPr>
              <a:t>http://pmm.nasa.gov/sites/default/files/document_files/IMERG_ATBD_V4.4.pdf</a:t>
            </a:r>
          </a:p>
          <a:p>
            <a:pPr algn="just"/>
            <a:endParaRPr lang="en-US" sz="1000" dirty="0" smtClean="0"/>
          </a:p>
          <a:p>
            <a:pPr algn="just"/>
            <a:r>
              <a:rPr lang="en-US" sz="2000" b="1" dirty="0" smtClean="0">
                <a:solidFill>
                  <a:schemeClr val="accent1">
                    <a:lumMod val="50000"/>
                  </a:schemeClr>
                </a:solidFill>
              </a:rPr>
              <a:t>Coverage: </a:t>
            </a:r>
          </a:p>
          <a:p>
            <a:pPr marL="800100" lvl="1" indent="-342900" algn="just">
              <a:buFont typeface="Arial" panose="020B0604020202020204" pitchFamily="34" charset="0"/>
              <a:buChar char="•"/>
            </a:pPr>
            <a:r>
              <a:rPr lang="en-US" dirty="0" smtClean="0"/>
              <a:t>Global</a:t>
            </a:r>
          </a:p>
          <a:p>
            <a:pPr marL="800100" lvl="1" indent="-342900" algn="just">
              <a:buFont typeface="Arial" panose="020B0604020202020204" pitchFamily="34" charset="0"/>
              <a:buChar char="•"/>
            </a:pPr>
            <a:r>
              <a:rPr lang="en-US" dirty="0" smtClean="0"/>
              <a:t>Currently available back to March 15, 2014</a:t>
            </a:r>
          </a:p>
          <a:p>
            <a:pPr marL="800100" lvl="1" indent="-342900" algn="just">
              <a:buFont typeface="Arial" panose="020B0604020202020204" pitchFamily="34" charset="0"/>
              <a:buChar char="•"/>
            </a:pPr>
            <a:r>
              <a:rPr lang="en-US" dirty="0" smtClean="0"/>
              <a:t>Eventually will extend back to 1998 (not finalized until 2017?)</a:t>
            </a:r>
          </a:p>
          <a:p>
            <a:pPr algn="just"/>
            <a:endParaRPr lang="en-US" sz="1000" b="1" dirty="0" smtClean="0">
              <a:solidFill>
                <a:schemeClr val="accent1">
                  <a:lumMod val="50000"/>
                </a:schemeClr>
              </a:solidFill>
            </a:endParaRPr>
          </a:p>
          <a:p>
            <a:pPr algn="just"/>
            <a:r>
              <a:rPr lang="en-US" sz="2000" b="1" dirty="0" smtClean="0">
                <a:solidFill>
                  <a:schemeClr val="accent1">
                    <a:lumMod val="50000"/>
                  </a:schemeClr>
                </a:solidFill>
              </a:rPr>
              <a:t>Resolution: </a:t>
            </a:r>
          </a:p>
          <a:p>
            <a:pPr marL="800100" lvl="1" indent="-342900" algn="just">
              <a:buFont typeface="Arial" panose="020B0604020202020204" pitchFamily="34" charset="0"/>
              <a:buChar char="•"/>
            </a:pPr>
            <a:r>
              <a:rPr lang="en-US" dirty="0" smtClean="0"/>
              <a:t>0.1 degree</a:t>
            </a:r>
          </a:p>
          <a:p>
            <a:pPr marL="800100" lvl="1" indent="-342900" algn="just">
              <a:buFont typeface="Arial" panose="020B0604020202020204" pitchFamily="34" charset="0"/>
              <a:buChar char="•"/>
            </a:pPr>
            <a:r>
              <a:rPr lang="en-US" dirty="0" smtClean="0"/>
              <a:t>30 minute</a:t>
            </a:r>
          </a:p>
          <a:p>
            <a:pPr algn="just"/>
            <a:endParaRPr lang="en-US" sz="1000" dirty="0"/>
          </a:p>
          <a:p>
            <a:pPr algn="just"/>
            <a:r>
              <a:rPr lang="en-US" sz="2000" b="1" dirty="0" smtClean="0">
                <a:solidFill>
                  <a:schemeClr val="accent1">
                    <a:lumMod val="50000"/>
                  </a:schemeClr>
                </a:solidFill>
              </a:rPr>
              <a:t>Real time and calibrated products:</a:t>
            </a:r>
            <a:endParaRPr lang="en-US" sz="2000" dirty="0"/>
          </a:p>
          <a:p>
            <a:pPr marL="800100" lvl="1" indent="-342900" algn="just">
              <a:buFont typeface="Arial" panose="020B0604020202020204" pitchFamily="34" charset="0"/>
              <a:buChar char="•"/>
            </a:pPr>
            <a:r>
              <a:rPr lang="en-US" dirty="0" smtClean="0"/>
              <a:t>“Early”: 4hrs past observation time</a:t>
            </a:r>
          </a:p>
          <a:p>
            <a:pPr marL="800100" lvl="1" indent="-342900" algn="just">
              <a:buFont typeface="Arial" panose="020B0604020202020204" pitchFamily="34" charset="0"/>
              <a:buChar char="•"/>
            </a:pPr>
            <a:r>
              <a:rPr lang="en-US" dirty="0" smtClean="0"/>
              <a:t>“Late”: 12 </a:t>
            </a:r>
            <a:r>
              <a:rPr lang="en-US" dirty="0" err="1" smtClean="0"/>
              <a:t>hrs</a:t>
            </a:r>
            <a:r>
              <a:rPr lang="en-US" dirty="0" smtClean="0"/>
              <a:t> past observation time</a:t>
            </a:r>
          </a:p>
          <a:p>
            <a:pPr marL="800100" lvl="1" indent="-342900" algn="just">
              <a:buFont typeface="Arial" panose="020B0604020202020204" pitchFamily="34" charset="0"/>
              <a:buChar char="•"/>
            </a:pPr>
            <a:r>
              <a:rPr lang="en-US" dirty="0" smtClean="0"/>
              <a:t>“Final”: 4 months (later, 2 months) after observation time, calibrated to</a:t>
            </a:r>
            <a:r>
              <a:rPr lang="en-US" dirty="0"/>
              <a:t> </a:t>
            </a:r>
            <a:r>
              <a:rPr lang="en-US" dirty="0" smtClean="0"/>
              <a:t>gauge data</a:t>
            </a:r>
            <a:endParaRPr lang="en-US" dirty="0"/>
          </a:p>
          <a:p>
            <a:pPr algn="just"/>
            <a:endParaRPr lang="en-US" sz="1000" b="1" dirty="0" smtClean="0">
              <a:solidFill>
                <a:schemeClr val="accent1">
                  <a:lumMod val="50000"/>
                </a:schemeClr>
              </a:solidFill>
            </a:endParaRPr>
          </a:p>
          <a:p>
            <a:pPr algn="just"/>
            <a:r>
              <a:rPr lang="en-US" sz="2000" b="1" dirty="0" smtClean="0">
                <a:solidFill>
                  <a:schemeClr val="accent1">
                    <a:lumMod val="50000"/>
                  </a:schemeClr>
                </a:solidFill>
              </a:rPr>
              <a:t>Algorithms:</a:t>
            </a:r>
          </a:p>
          <a:p>
            <a:pPr marL="742950" lvl="1" indent="-285750" algn="just">
              <a:buFont typeface="Arial" panose="020B0604020202020204" pitchFamily="34" charset="0"/>
              <a:buChar char="•"/>
            </a:pPr>
            <a:r>
              <a:rPr lang="en-US" dirty="0" smtClean="0"/>
              <a:t>CMORPH-KF </a:t>
            </a:r>
            <a:r>
              <a:rPr lang="en-US" dirty="0" err="1" smtClean="0"/>
              <a:t>Lagrangian</a:t>
            </a:r>
            <a:r>
              <a:rPr lang="en-US" dirty="0" smtClean="0"/>
              <a:t> Time interpolation scheme</a:t>
            </a:r>
          </a:p>
          <a:p>
            <a:pPr marL="742950" lvl="1" indent="-285750" algn="just">
              <a:buFont typeface="Arial" panose="020B0604020202020204" pitchFamily="34" charset="0"/>
              <a:buChar char="•"/>
            </a:pPr>
            <a:r>
              <a:rPr lang="en-US" dirty="0" smtClean="0"/>
              <a:t>PERSIANN-CCS recalibration scheme</a:t>
            </a:r>
          </a:p>
        </p:txBody>
      </p:sp>
    </p:spTree>
    <p:extLst>
      <p:ext uri="{BB962C8B-B14F-4D97-AF65-F5344CB8AC3E}">
        <p14:creationId xmlns:p14="http://schemas.microsoft.com/office/powerpoint/2010/main" val="270782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09602" y="-152400"/>
            <a:ext cx="7772400" cy="1470025"/>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endParaRPr lang="en-US" sz="4400" kern="0" dirty="0" smtClean="0">
              <a:solidFill>
                <a:srgbClr val="1F497D"/>
              </a:solidFill>
              <a:latin typeface="Calibri"/>
            </a:endParaRPr>
          </a:p>
        </p:txBody>
      </p:sp>
      <p:sp>
        <p:nvSpPr>
          <p:cNvPr id="4" name="Rectangle 3"/>
          <p:cNvSpPr txBox="1">
            <a:spLocks noChangeArrowheads="1"/>
          </p:cNvSpPr>
          <p:nvPr/>
        </p:nvSpPr>
        <p:spPr bwMode="auto">
          <a:xfrm>
            <a:off x="304800" y="1508127"/>
            <a:ext cx="8686800" cy="4587875"/>
          </a:xfrm>
          <a:prstGeom prst="rect">
            <a:avLst/>
          </a:prstGeom>
          <a:noFill/>
          <a:ln w="9525">
            <a:noFill/>
            <a:miter lim="800000"/>
            <a:headEnd/>
            <a:tailEnd/>
          </a:ln>
          <a:effectLst/>
        </p:spPr>
        <p:txBody>
          <a:bodyPr lIns="91423" tIns="45712" rIns="91423" bIns="45712">
            <a:prstTxWarp prst="textNoShape">
              <a:avLst/>
            </a:prstTxWarp>
          </a:bodyPr>
          <a:lstStyle/>
          <a:p>
            <a:pPr marL="812656" indent="-812656">
              <a:spcBef>
                <a:spcPct val="20000"/>
              </a:spcBef>
              <a:buFont typeface="+mj-lt"/>
              <a:buAutoNum type="arabicPeriod"/>
              <a:defRPr/>
            </a:pPr>
            <a:endParaRPr lang="en-US" sz="3200" kern="0" dirty="0">
              <a:solidFill>
                <a:prstClr val="black"/>
              </a:solidFill>
              <a:latin typeface="Calibri"/>
            </a:endParaRPr>
          </a:p>
        </p:txBody>
      </p:sp>
      <p:pic>
        <p:nvPicPr>
          <p:cNvPr id="2" name="mergedprecip_animat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663" y="0"/>
            <a:ext cx="7940675" cy="6858000"/>
          </a:xfrm>
          <a:prstGeom prst="rect">
            <a:avLst/>
          </a:prstGeom>
        </p:spPr>
      </p:pic>
    </p:spTree>
    <p:extLst>
      <p:ext uri="{BB962C8B-B14F-4D97-AF65-F5344CB8AC3E}">
        <p14:creationId xmlns:p14="http://schemas.microsoft.com/office/powerpoint/2010/main" val="1864017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1-11 at 8.07.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61166"/>
          </a:xfrm>
          <a:prstGeom prst="rect">
            <a:avLst/>
          </a:prstGeom>
        </p:spPr>
      </p:pic>
      <p:sp>
        <p:nvSpPr>
          <p:cNvPr id="3" name="TextBox 2"/>
          <p:cNvSpPr txBox="1"/>
          <p:nvPr/>
        </p:nvSpPr>
        <p:spPr>
          <a:xfrm>
            <a:off x="152400" y="6113462"/>
            <a:ext cx="8191327" cy="646331"/>
          </a:xfrm>
          <a:prstGeom prst="rect">
            <a:avLst/>
          </a:prstGeom>
          <a:noFill/>
        </p:spPr>
        <p:txBody>
          <a:bodyPr wrap="none" rtlCol="0">
            <a:spAutoFit/>
          </a:bodyPr>
          <a:lstStyle/>
          <a:p>
            <a:pPr defTabSz="457200" fontAlgn="base">
              <a:spcBef>
                <a:spcPct val="0"/>
              </a:spcBef>
              <a:spcAft>
                <a:spcPct val="0"/>
              </a:spcAft>
            </a:pPr>
            <a:r>
              <a:rPr lang="en-US" dirty="0" smtClean="0">
                <a:solidFill>
                  <a:prstClr val="white"/>
                </a:solidFill>
                <a:latin typeface="Arial" charset="0"/>
                <a:ea typeface="ＭＳ Ｐゴシック"/>
                <a:cs typeface="ＭＳ Ｐゴシック"/>
              </a:rPr>
              <a:t>Data and data services to be discussed are available at the Flood Observatory</a:t>
            </a:r>
          </a:p>
          <a:p>
            <a:pPr defTabSz="457200" fontAlgn="base">
              <a:spcBef>
                <a:spcPct val="0"/>
              </a:spcBef>
              <a:spcAft>
                <a:spcPct val="0"/>
              </a:spcAft>
            </a:pPr>
            <a:r>
              <a:rPr lang="en-US" dirty="0" smtClean="0">
                <a:solidFill>
                  <a:prstClr val="white"/>
                </a:solidFill>
                <a:latin typeface="Arial" charset="0"/>
                <a:ea typeface="ＭＳ Ｐゴシック"/>
                <a:cs typeface="ＭＳ Ｐゴシック"/>
              </a:rPr>
              <a:t>http</a:t>
            </a:r>
            <a:r>
              <a:rPr lang="en-US" dirty="0">
                <a:solidFill>
                  <a:prstClr val="white"/>
                </a:solidFill>
                <a:latin typeface="Arial" charset="0"/>
                <a:ea typeface="ＭＳ Ｐゴシック"/>
                <a:cs typeface="ＭＳ Ｐゴシック"/>
              </a:rPr>
              <a:t>://</a:t>
            </a:r>
            <a:r>
              <a:rPr lang="en-US" dirty="0" err="1">
                <a:solidFill>
                  <a:prstClr val="white"/>
                </a:solidFill>
                <a:latin typeface="Arial" charset="0"/>
                <a:ea typeface="ＭＳ Ｐゴシック"/>
                <a:cs typeface="ＭＳ Ｐゴシック"/>
              </a:rPr>
              <a:t>floodobservatory.colorado.edu</a:t>
            </a:r>
            <a:r>
              <a:rPr lang="en-US" dirty="0" smtClean="0">
                <a:solidFill>
                  <a:prstClr val="white"/>
                </a:solidFill>
                <a:latin typeface="Arial" charset="0"/>
                <a:ea typeface="ＭＳ Ｐゴシック"/>
                <a:cs typeface="ＭＳ Ｐゴシック"/>
              </a:rPr>
              <a:t>/</a:t>
            </a:r>
            <a:endParaRPr lang="en-US" dirty="0">
              <a:solidFill>
                <a:prstClr val="white"/>
              </a:solidFill>
              <a:latin typeface="Arial" charset="0"/>
              <a:ea typeface="ＭＳ Ｐゴシック"/>
              <a:cs typeface="ＭＳ Ｐゴシック"/>
            </a:endParaRPr>
          </a:p>
        </p:txBody>
      </p:sp>
      <p:sp>
        <p:nvSpPr>
          <p:cNvPr id="6" name="TextBox 5"/>
          <p:cNvSpPr txBox="1"/>
          <p:nvPr/>
        </p:nvSpPr>
        <p:spPr>
          <a:xfrm>
            <a:off x="1329765" y="6409765"/>
            <a:ext cx="184666" cy="369332"/>
          </a:xfrm>
          <a:prstGeom prst="rect">
            <a:avLst/>
          </a:prstGeom>
          <a:noFill/>
        </p:spPr>
        <p:txBody>
          <a:bodyPr wrap="none" rtlCol="0">
            <a:spAutoFit/>
          </a:bodyPr>
          <a:lstStyle/>
          <a:p>
            <a:pPr defTabSz="457200" fontAlgn="base">
              <a:spcBef>
                <a:spcPct val="0"/>
              </a:spcBef>
              <a:spcAft>
                <a:spcPct val="0"/>
              </a:spcAft>
            </a:pPr>
            <a:endParaRPr lang="en-US">
              <a:solidFill>
                <a:prstClr val="white"/>
              </a:solidFill>
              <a:latin typeface="Arial" charset="0"/>
              <a:ea typeface="ＭＳ Ｐゴシック"/>
              <a:cs typeface="ＭＳ Ｐゴシック"/>
            </a:endParaRPr>
          </a:p>
        </p:txBody>
      </p:sp>
    </p:spTree>
    <p:extLst>
      <p:ext uri="{BB962C8B-B14F-4D97-AF65-F5344CB8AC3E}">
        <p14:creationId xmlns:p14="http://schemas.microsoft.com/office/powerpoint/2010/main" val="467663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amsrecraf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861" y="1346125"/>
            <a:ext cx="3048000" cy="2943225"/>
          </a:xfrm>
          <a:prstGeom prst="rect">
            <a:avLst/>
          </a:prstGeom>
          <a:noFill/>
          <a:ln w="9525">
            <a:noFill/>
            <a:miter lim="800000"/>
            <a:headEnd/>
            <a:tailEnd/>
          </a:ln>
        </p:spPr>
      </p:pic>
      <p:sp>
        <p:nvSpPr>
          <p:cNvPr id="25603" name="Rectangle 9"/>
          <p:cNvSpPr>
            <a:spLocks noChangeArrowheads="1"/>
          </p:cNvSpPr>
          <p:nvPr/>
        </p:nvSpPr>
        <p:spPr bwMode="auto">
          <a:xfrm>
            <a:off x="381430" y="1427009"/>
            <a:ext cx="4774706" cy="2862323"/>
          </a:xfrm>
          <a:prstGeom prst="rect">
            <a:avLst/>
          </a:prstGeom>
          <a:noFill/>
          <a:ln w="9525">
            <a:noFill/>
            <a:miter lim="800000"/>
            <a:headEnd/>
            <a:tailEnd/>
          </a:ln>
        </p:spPr>
        <p:txBody>
          <a:bodyPr wrap="square" anchor="ctr">
            <a:prstTxWarp prst="textNoShape">
              <a:avLst/>
            </a:prstTxWarp>
            <a:spAutoFit/>
          </a:bodyPr>
          <a:lstStyle/>
          <a:p>
            <a:r>
              <a:rPr lang="en-US" dirty="0" smtClean="0"/>
              <a:t>-- Advanced Microwave Scanning Radiometer - Earth Observing System (AMSR-E) &amp; NASA TRMM</a:t>
            </a:r>
          </a:p>
          <a:p>
            <a:r>
              <a:rPr lang="en-US" dirty="0" smtClean="0"/>
              <a:t>(Future: Global  Precipitation Measurement System) </a:t>
            </a:r>
          </a:p>
          <a:p>
            <a:pPr>
              <a:buFontTx/>
              <a:buChar char="-"/>
            </a:pPr>
            <a:r>
              <a:rPr lang="en-US" dirty="0" smtClean="0"/>
              <a:t>- Utilizing 36-37Ghz (unaffected by cloud)</a:t>
            </a:r>
          </a:p>
          <a:p>
            <a:pPr>
              <a:buFontTx/>
              <a:buChar char="-"/>
            </a:pPr>
            <a:r>
              <a:rPr lang="en-US" dirty="0" smtClean="0"/>
              <a:t>- pixel size ~20km</a:t>
            </a:r>
          </a:p>
          <a:p>
            <a:pPr>
              <a:buFontTx/>
              <a:buChar char="-"/>
            </a:pPr>
            <a:r>
              <a:rPr lang="en-US" dirty="0" smtClean="0"/>
              <a:t>- ~2day complete global coverage (night-time brightness temperatures)</a:t>
            </a:r>
          </a:p>
          <a:p>
            <a:pPr>
              <a:buFontTx/>
              <a:buChar char="-"/>
            </a:pPr>
            <a:r>
              <a:rPr lang="en-US" dirty="0" smtClean="0"/>
              <a:t>- data range: 1997 to present</a:t>
            </a:r>
          </a:p>
        </p:txBody>
      </p:sp>
      <p:sp>
        <p:nvSpPr>
          <p:cNvPr id="25604" name="Rectangle 10"/>
          <p:cNvSpPr>
            <a:spLocks noChangeArrowheads="1"/>
          </p:cNvSpPr>
          <p:nvPr/>
        </p:nvSpPr>
        <p:spPr bwMode="auto">
          <a:xfrm>
            <a:off x="685802" y="109220"/>
            <a:ext cx="7081912" cy="954107"/>
          </a:xfrm>
          <a:prstGeom prst="rect">
            <a:avLst/>
          </a:prstGeom>
          <a:noFill/>
          <a:ln w="9525">
            <a:noFill/>
            <a:miter lim="800000"/>
            <a:headEnd/>
            <a:tailEnd/>
          </a:ln>
        </p:spPr>
        <p:txBody>
          <a:bodyPr wrap="none">
            <a:prstTxWarp prst="textNoShape">
              <a:avLst/>
            </a:prstTxWarp>
            <a:spAutoFit/>
          </a:bodyPr>
          <a:lstStyle/>
          <a:p>
            <a:r>
              <a:rPr lang="en-US" sz="2800" i="1" dirty="0">
                <a:solidFill>
                  <a:schemeClr val="tx2"/>
                </a:solidFill>
              </a:rPr>
              <a:t>Objective Monitoring of River </a:t>
            </a:r>
            <a:r>
              <a:rPr lang="en-US" sz="2800" i="1" dirty="0" smtClean="0">
                <a:solidFill>
                  <a:schemeClr val="tx2"/>
                </a:solidFill>
              </a:rPr>
              <a:t>Stage and Flow:</a:t>
            </a:r>
          </a:p>
          <a:p>
            <a:r>
              <a:rPr lang="en-US" sz="2800" i="1" dirty="0" smtClean="0">
                <a:solidFill>
                  <a:schemeClr val="tx2"/>
                </a:solidFill>
              </a:rPr>
              <a:t>Satellite-based Passive Microwave Radiometer</a:t>
            </a:r>
            <a:endParaRPr lang="en-US" sz="2800" i="1" dirty="0">
              <a:solidFill>
                <a:schemeClr val="tx2"/>
              </a:solidFill>
            </a:endParaRPr>
          </a:p>
        </p:txBody>
      </p:sp>
      <p:sp>
        <p:nvSpPr>
          <p:cNvPr id="7" name="TextBox 6"/>
          <p:cNvSpPr txBox="1"/>
          <p:nvPr/>
        </p:nvSpPr>
        <p:spPr>
          <a:xfrm>
            <a:off x="381431" y="4689602"/>
            <a:ext cx="8598240" cy="1292662"/>
          </a:xfrm>
          <a:prstGeom prst="rect">
            <a:avLst/>
          </a:prstGeom>
          <a:noFill/>
        </p:spPr>
        <p:txBody>
          <a:bodyPr wrap="square" rtlCol="0">
            <a:spAutoFit/>
          </a:bodyPr>
          <a:lstStyle/>
          <a:p>
            <a:r>
              <a:rPr lang="en-US" sz="2400" dirty="0" smtClean="0"/>
              <a:t>Other Approaches: </a:t>
            </a:r>
            <a:r>
              <a:rPr lang="en-US" dirty="0" smtClean="0"/>
              <a:t>satellite altimeter-derived water level (and discharge derived through rating curve):</a:t>
            </a:r>
          </a:p>
          <a:p>
            <a:r>
              <a:rPr lang="en-US" dirty="0" smtClean="0"/>
              <a:t>e.g. </a:t>
            </a:r>
            <a:r>
              <a:rPr lang="en-US" dirty="0" err="1" smtClean="0"/>
              <a:t>Birkett</a:t>
            </a:r>
            <a:r>
              <a:rPr lang="en-US" dirty="0" smtClean="0"/>
              <a:t>, 1998; </a:t>
            </a:r>
            <a:r>
              <a:rPr lang="en-US" dirty="0" err="1" smtClean="0"/>
              <a:t>Alsdorf</a:t>
            </a:r>
            <a:r>
              <a:rPr lang="en-US" dirty="0" smtClean="0"/>
              <a:t> </a:t>
            </a:r>
            <a:r>
              <a:rPr lang="en-US" i="1" dirty="0" smtClean="0"/>
              <a:t>et al.</a:t>
            </a:r>
            <a:r>
              <a:rPr lang="en-US" dirty="0" smtClean="0"/>
              <a:t> 2000; Jung </a:t>
            </a:r>
            <a:r>
              <a:rPr lang="en-US" i="1" dirty="0" smtClean="0"/>
              <a:t>et al</a:t>
            </a:r>
            <a:r>
              <a:rPr lang="en-US" dirty="0" smtClean="0"/>
              <a:t>. 2010, Papa et al. 2010, </a:t>
            </a:r>
            <a:r>
              <a:rPr lang="en-US" dirty="0" err="1" smtClean="0"/>
              <a:t>Alsdorf</a:t>
            </a:r>
            <a:r>
              <a:rPr lang="en-US" dirty="0" smtClean="0"/>
              <a:t> </a:t>
            </a:r>
            <a:r>
              <a:rPr lang="en-US" i="1" dirty="0" smtClean="0"/>
              <a:t>et al</a:t>
            </a:r>
            <a:r>
              <a:rPr lang="en-US" dirty="0" smtClean="0"/>
              <a:t>. 2011, </a:t>
            </a:r>
            <a:r>
              <a:rPr lang="en-US" dirty="0" err="1" smtClean="0"/>
              <a:t>Biancamaria</a:t>
            </a:r>
            <a:r>
              <a:rPr lang="en-US" dirty="0" smtClean="0"/>
              <a:t> </a:t>
            </a:r>
            <a:r>
              <a:rPr lang="en-US" i="1" dirty="0" smtClean="0"/>
              <a:t>et al.</a:t>
            </a:r>
            <a:r>
              <a:rPr lang="en-US" dirty="0" smtClean="0"/>
              <a:t> 2011 </a:t>
            </a:r>
            <a:endParaRPr lang="en-US" dirty="0"/>
          </a:p>
        </p:txBody>
      </p:sp>
    </p:spTree>
    <p:extLst>
      <p:ext uri="{BB962C8B-B14F-4D97-AF65-F5344CB8AC3E}">
        <p14:creationId xmlns:p14="http://schemas.microsoft.com/office/powerpoint/2010/main" val="375563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251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251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057400"/>
            <a:ext cx="251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5"/>
          <p:cNvSpPr>
            <a:spLocks noChangeArrowheads="1"/>
          </p:cNvSpPr>
          <p:nvPr/>
        </p:nvSpPr>
        <p:spPr bwMode="auto">
          <a:xfrm>
            <a:off x="228600" y="990600"/>
            <a:ext cx="86106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smtClean="0">
                <a:solidFill>
                  <a:srgbClr val="000000"/>
                </a:solidFill>
                <a:latin typeface="Times New Roman" charset="0"/>
                <a:ea typeface="ＭＳ Ｐゴシック" charset="0"/>
                <a:cs typeface="ＭＳ Ｐゴシック" charset="0"/>
              </a:rPr>
              <a:t>    MODIS sequence of 2006 Winter Flooding</a:t>
            </a:r>
          </a:p>
          <a:p>
            <a:pPr defTabSz="914400" fontAlgn="base">
              <a:spcBef>
                <a:spcPct val="0"/>
              </a:spcBef>
              <a:spcAft>
                <a:spcPct val="0"/>
              </a:spcAft>
            </a:pPr>
            <a:endParaRPr lang="en-US" b="1" smtClean="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b="1" smtClean="0">
                <a:solidFill>
                  <a:srgbClr val="000000"/>
                </a:solidFill>
                <a:latin typeface="Times New Roman" charset="0"/>
                <a:ea typeface="ＭＳ Ｐゴシック" charset="0"/>
                <a:cs typeface="ＭＳ Ｐゴシック" charset="0"/>
              </a:rPr>
              <a:t>   2/24/2006 C/M: 1.004             3/15/2006 C/M: 1.029          3/22/2006 C/M:  1.095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amsr_coverag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64479" y="1625602"/>
            <a:ext cx="8143681" cy="4590075"/>
          </a:xfrm>
          <a:noFill/>
        </p:spPr>
      </p:pic>
      <p:sp>
        <p:nvSpPr>
          <p:cNvPr id="27651" name="Text Box 6"/>
          <p:cNvSpPr txBox="1">
            <a:spLocks noChangeArrowheads="1"/>
          </p:cNvSpPr>
          <p:nvPr/>
        </p:nvSpPr>
        <p:spPr bwMode="auto">
          <a:xfrm>
            <a:off x="1800869" y="382492"/>
            <a:ext cx="5210531" cy="830997"/>
          </a:xfrm>
          <a:prstGeom prst="rect">
            <a:avLst/>
          </a:prstGeom>
          <a:noFill/>
          <a:ln w="9525">
            <a:noFill/>
            <a:miter lim="800000"/>
            <a:headEnd/>
            <a:tailEnd/>
          </a:ln>
        </p:spPr>
        <p:txBody>
          <a:bodyPr wrap="none">
            <a:prstTxWarp prst="textNoShape">
              <a:avLst/>
            </a:prstTxWarp>
            <a:spAutoFit/>
          </a:bodyPr>
          <a:lstStyle/>
          <a:p>
            <a:pPr algn="ctr" fontAlgn="ctr"/>
            <a:r>
              <a:rPr lang="en-US" sz="2400" dirty="0"/>
              <a:t>One day of data collection</a:t>
            </a:r>
          </a:p>
          <a:p>
            <a:pPr algn="ctr" fontAlgn="ctr"/>
            <a:r>
              <a:rPr lang="en-US" sz="2400" dirty="0"/>
              <a:t>(high latitudes revisited most frequently)</a:t>
            </a:r>
          </a:p>
        </p:txBody>
      </p:sp>
      <p:sp>
        <p:nvSpPr>
          <p:cNvPr id="4" name="TextBox 3"/>
          <p:cNvSpPr txBox="1"/>
          <p:nvPr/>
        </p:nvSpPr>
        <p:spPr>
          <a:xfrm>
            <a:off x="2406287" y="6167504"/>
            <a:ext cx="4412085" cy="400110"/>
          </a:xfrm>
          <a:prstGeom prst="rect">
            <a:avLst/>
          </a:prstGeom>
          <a:noFill/>
        </p:spPr>
        <p:txBody>
          <a:bodyPr wrap="none" rtlCol="0">
            <a:spAutoFit/>
          </a:bodyPr>
          <a:lstStyle/>
          <a:p>
            <a:r>
              <a:rPr lang="en-US" sz="2000" dirty="0" smtClean="0"/>
              <a:t>=&gt; On average, global coverage 1-2 days</a:t>
            </a:r>
            <a:endParaRPr lang="en-US" sz="2000" dirty="0"/>
          </a:p>
        </p:txBody>
      </p:sp>
    </p:spTree>
    <p:extLst>
      <p:ext uri="{BB962C8B-B14F-4D97-AF65-F5344CB8AC3E}">
        <p14:creationId xmlns:p14="http://schemas.microsoft.com/office/powerpoint/2010/main" val="2944588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siteSelectionMap_jul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63"/>
            <a:ext cx="8382000" cy="647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6" descr="brahma_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3375061"/>
            <a:ext cx="3741738"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2" name="Picture 5" descr="ganges_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98425"/>
            <a:ext cx="37528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Fig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2176499"/>
            <a:ext cx="4452938"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2" descr="Fig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990600"/>
            <a:ext cx="4419601" cy="571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TextBox 5"/>
          <p:cNvSpPr txBox="1">
            <a:spLocks noChangeArrowheads="1"/>
          </p:cNvSpPr>
          <p:nvPr/>
        </p:nvSpPr>
        <p:spPr bwMode="auto">
          <a:xfrm>
            <a:off x="4429143" y="1600200"/>
            <a:ext cx="9931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Ganges</a:t>
            </a:r>
          </a:p>
        </p:txBody>
      </p:sp>
      <p:sp>
        <p:nvSpPr>
          <p:cNvPr id="179206" name="TextBox 6"/>
          <p:cNvSpPr txBox="1">
            <a:spLocks noChangeArrowheads="1"/>
          </p:cNvSpPr>
          <p:nvPr/>
        </p:nvSpPr>
        <p:spPr bwMode="auto">
          <a:xfrm>
            <a:off x="3962418" y="4648200"/>
            <a:ext cx="15190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Brahmaputra</a:t>
            </a:r>
          </a:p>
        </p:txBody>
      </p:sp>
      <p:sp>
        <p:nvSpPr>
          <p:cNvPr id="179207" name="TextBox 8"/>
          <p:cNvSpPr txBox="1">
            <a:spLocks noChangeArrowheads="1"/>
          </p:cNvSpPr>
          <p:nvPr/>
        </p:nvSpPr>
        <p:spPr bwMode="auto">
          <a:xfrm>
            <a:off x="1009650" y="0"/>
            <a:ext cx="80994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u="sng"/>
              <a:t>Correlation vs. lag time and distance between Gage Q &amp; satellite signals</a:t>
            </a:r>
          </a:p>
        </p:txBody>
      </p:sp>
    </p:spTree>
    <p:extLst>
      <p:ext uri="{BB962C8B-B14F-4D97-AF65-F5344CB8AC3E}">
        <p14:creationId xmlns:p14="http://schemas.microsoft.com/office/powerpoint/2010/main" val="226620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Fig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8" y="-538163"/>
            <a:ext cx="4886326" cy="632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6" name="Picture 3" descr="Fig3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326" y="-412750"/>
            <a:ext cx="4757738"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Box 5"/>
          <p:cNvSpPr txBox="1">
            <a:spLocks noChangeArrowheads="1"/>
          </p:cNvSpPr>
          <p:nvPr/>
        </p:nvSpPr>
        <p:spPr bwMode="auto">
          <a:xfrm>
            <a:off x="1600218" y="973138"/>
            <a:ext cx="9931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Ganges</a:t>
            </a:r>
          </a:p>
        </p:txBody>
      </p:sp>
      <p:sp>
        <p:nvSpPr>
          <p:cNvPr id="180228" name="TextBox 6"/>
          <p:cNvSpPr txBox="1">
            <a:spLocks noChangeArrowheads="1"/>
          </p:cNvSpPr>
          <p:nvPr/>
        </p:nvSpPr>
        <p:spPr bwMode="auto">
          <a:xfrm>
            <a:off x="6553202" y="973138"/>
            <a:ext cx="15190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Brahmaputra</a:t>
            </a:r>
          </a:p>
        </p:txBody>
      </p:sp>
      <p:sp>
        <p:nvSpPr>
          <p:cNvPr id="9" name="Rectangle 2"/>
          <p:cNvSpPr txBox="1">
            <a:spLocks noChangeArrowheads="1"/>
          </p:cNvSpPr>
          <p:nvPr/>
        </p:nvSpPr>
        <p:spPr bwMode="auto">
          <a:xfrm>
            <a:off x="403225" y="0"/>
            <a:ext cx="8458200" cy="890588"/>
          </a:xfrm>
          <a:prstGeom prst="rect">
            <a:avLst/>
          </a:prstGeom>
          <a:noFill/>
          <a:ln w="9525">
            <a:noFill/>
            <a:miter lim="800000"/>
            <a:headEnd/>
            <a:tailEnd/>
          </a:ln>
          <a:effectLst/>
        </p:spPr>
        <p:txBody>
          <a:bodyPr anchor="ctr"/>
          <a:lstStyle/>
          <a:p>
            <a:pPr algn="ctr" eaLnBrk="1" hangingPunct="1">
              <a:defRPr/>
            </a:pPr>
            <a:r>
              <a:rPr lang="en-US" sz="3600" kern="0" dirty="0" err="1">
                <a:solidFill>
                  <a:schemeClr val="tx2"/>
                </a:solidFill>
                <a:latin typeface="+mj-lt"/>
                <a:ea typeface="+mj-ea"/>
                <a:cs typeface="+mj-cs"/>
              </a:rPr>
              <a:t>Estimating</a:t>
            </a:r>
            <a:r>
              <a:rPr lang="en-US" sz="3600" kern="0" dirty="0">
                <a:solidFill>
                  <a:schemeClr val="tx2"/>
                </a:solidFill>
                <a:latin typeface="+mj-lt"/>
                <a:ea typeface="+mj-ea"/>
                <a:cs typeface="+mj-cs"/>
              </a:rPr>
              <a:t> the kinematic wave celerity</a:t>
            </a:r>
          </a:p>
        </p:txBody>
      </p:sp>
      <p:sp>
        <p:nvSpPr>
          <p:cNvPr id="180230" name="TextBox 7"/>
          <p:cNvSpPr txBox="1">
            <a:spLocks noChangeArrowheads="1"/>
          </p:cNvSpPr>
          <p:nvPr/>
        </p:nvSpPr>
        <p:spPr bwMode="auto">
          <a:xfrm>
            <a:off x="227015" y="4578367"/>
            <a:ext cx="891698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u="sng"/>
              <a:t>Assumptions (large)</a:t>
            </a:r>
            <a:r>
              <a:rPr lang="en-US" sz="1800"/>
              <a:t>: hydraulic parameters homogenous; rainfall predominantly upper-catchment; wave speed variation with depth lower-order; dynamic wave effects lower-order (confirmed through rating curve analysis – not shown), etc.</a:t>
            </a:r>
          </a:p>
          <a:p>
            <a:endParaRPr lang="en-US" sz="1800"/>
          </a:p>
          <a:p>
            <a:r>
              <a:rPr lang="en-US" sz="1800" u="sng"/>
              <a:t>Independent</a:t>
            </a:r>
            <a:r>
              <a:rPr lang="en-US" sz="1800"/>
              <a:t> analysis: Kleitz-Seddon Law for kinematic wave celerity </a:t>
            </a:r>
            <a:r>
              <a:rPr lang="en-US" sz="1800" i="1"/>
              <a:t>c</a:t>
            </a:r>
            <a:r>
              <a:rPr lang="en-US" sz="1800"/>
              <a:t>: </a:t>
            </a:r>
          </a:p>
          <a:p>
            <a:r>
              <a:rPr lang="en-US" sz="1800" i="1"/>
              <a:t>W</a:t>
            </a:r>
            <a:r>
              <a:rPr lang="en-US" sz="1800"/>
              <a:t> channel top-width, </a:t>
            </a:r>
            <a:r>
              <a:rPr lang="en-US" sz="1800" i="1"/>
              <a:t>Q</a:t>
            </a:r>
            <a:r>
              <a:rPr lang="en-US" sz="1800"/>
              <a:t> discharge, </a:t>
            </a:r>
            <a:r>
              <a:rPr lang="en-US" sz="1800" i="1"/>
              <a:t>y</a:t>
            </a:r>
            <a:r>
              <a:rPr lang="en-US" sz="1800"/>
              <a:t> the river stage.</a:t>
            </a:r>
          </a:p>
          <a:p>
            <a:r>
              <a:rPr lang="en-US" sz="1800"/>
              <a:t>Brahmaputra at Bahadurabad: </a:t>
            </a:r>
            <a:r>
              <a:rPr lang="en-US" sz="1800">
                <a:solidFill>
                  <a:srgbClr val="FF0000"/>
                </a:solidFill>
              </a:rPr>
              <a:t>4</a:t>
            </a:r>
            <a:r>
              <a:rPr lang="en-US" sz="1800" i="1">
                <a:solidFill>
                  <a:srgbClr val="FF0000"/>
                </a:solidFill>
              </a:rPr>
              <a:t>m/s</a:t>
            </a:r>
            <a:r>
              <a:rPr lang="en-US" sz="1800">
                <a:solidFill>
                  <a:srgbClr val="FF0000"/>
                </a:solidFill>
              </a:rPr>
              <a:t> &lt; c &lt; 8</a:t>
            </a:r>
            <a:r>
              <a:rPr lang="en-US" sz="1800" i="1">
                <a:solidFill>
                  <a:srgbClr val="FF0000"/>
                </a:solidFill>
              </a:rPr>
              <a:t>m/s</a:t>
            </a:r>
            <a:r>
              <a:rPr lang="en-US" sz="1800"/>
              <a:t>; Ganges at Hardinge Bridge: </a:t>
            </a:r>
            <a:r>
              <a:rPr lang="en-US" sz="1800">
                <a:solidFill>
                  <a:srgbClr val="FF0000"/>
                </a:solidFill>
              </a:rPr>
              <a:t>2</a:t>
            </a:r>
            <a:r>
              <a:rPr lang="en-US" sz="1800" i="1">
                <a:solidFill>
                  <a:srgbClr val="FF0000"/>
                </a:solidFill>
              </a:rPr>
              <a:t>m/s</a:t>
            </a:r>
            <a:r>
              <a:rPr lang="en-US" sz="1800">
                <a:solidFill>
                  <a:srgbClr val="FF0000"/>
                </a:solidFill>
              </a:rPr>
              <a:t> &lt; c &lt; 6</a:t>
            </a:r>
            <a:r>
              <a:rPr lang="en-US" sz="1800" i="1">
                <a:solidFill>
                  <a:srgbClr val="FF0000"/>
                </a:solidFill>
              </a:rPr>
              <a:t>m/s</a:t>
            </a:r>
            <a:r>
              <a:rPr lang="en-US" sz="1800"/>
              <a:t>. </a:t>
            </a:r>
          </a:p>
        </p:txBody>
      </p:sp>
      <p:graphicFrame>
        <p:nvGraphicFramePr>
          <p:cNvPr id="180231" name="Object 2"/>
          <p:cNvGraphicFramePr>
            <a:graphicFrameLocks noChangeAspect="1"/>
          </p:cNvGraphicFramePr>
          <p:nvPr/>
        </p:nvGraphicFramePr>
        <p:xfrm>
          <a:off x="7518400" y="5486400"/>
          <a:ext cx="1320800" cy="781050"/>
        </p:xfrm>
        <a:graphic>
          <a:graphicData uri="http://schemas.openxmlformats.org/presentationml/2006/ole">
            <mc:AlternateContent xmlns:mc="http://schemas.openxmlformats.org/markup-compatibility/2006">
              <mc:Choice xmlns:v="urn:schemas-microsoft-com:vml" Requires="v">
                <p:oleObj spid="_x0000_s388143" name="Equation" r:id="rId6" imgW="658080" imgH="411120" progId="Equation.3">
                  <p:embed/>
                </p:oleObj>
              </mc:Choice>
              <mc:Fallback>
                <p:oleObj name="Equation" r:id="rId6" imgW="658080" imgH="411120" progId="Equation.3">
                  <p:embed/>
                  <p:pic>
                    <p:nvPicPr>
                      <p:cNvPr id="0"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8400" y="5486400"/>
                        <a:ext cx="13208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880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914400" y="0"/>
            <a:ext cx="7772400" cy="1143000"/>
          </a:xfrm>
        </p:spPr>
        <p:txBody>
          <a:bodyPr/>
          <a:lstStyle/>
          <a:p>
            <a:r>
              <a:rPr lang="en-US" dirty="0" smtClean="0">
                <a:latin typeface="Arial Black" charset="0"/>
                <a:ea typeface="ＭＳ Ｐゴシック" charset="0"/>
                <a:cs typeface="ＭＳ Ｐゴシック" charset="0"/>
              </a:rPr>
              <a:t>Goals</a:t>
            </a:r>
            <a:endParaRPr lang="en-US" dirty="0">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750717" y="858884"/>
            <a:ext cx="8393283" cy="553719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r>
              <a:rPr lang="en-US" sz="2000" b="1" dirty="0"/>
              <a:t>Objective 1</a:t>
            </a:r>
          </a:p>
          <a:p>
            <a:r>
              <a:rPr lang="en-US" sz="1600" b="1" dirty="0"/>
              <a:t>Assess the skill and estimate the errors in some of the foundational data sets available for use in flood forecasting for India, focusing on remotely-sensed products useful for catchments with limited on-the-ground </a:t>
            </a:r>
            <a:r>
              <a:rPr lang="en-US" sz="1600" b="1" dirty="0" smtClean="0"/>
              <a:t>monitoring</a:t>
            </a:r>
          </a:p>
          <a:p>
            <a:endParaRPr lang="en-US" sz="1600" dirty="0"/>
          </a:p>
          <a:p>
            <a:r>
              <a:rPr lang="en-US" sz="2000" b="1" dirty="0"/>
              <a:t>Objective 2</a:t>
            </a:r>
          </a:p>
          <a:p>
            <a:r>
              <a:rPr lang="en-US" sz="1600" b="1" dirty="0"/>
              <a:t>Integrating these data sets into a common hydrologic forecasting framework, showing how this can be achieved from an “engineering perspective”, but also provide operational forecasts with potential for societal </a:t>
            </a:r>
            <a:r>
              <a:rPr lang="en-US" sz="1600" b="1" dirty="0" smtClean="0"/>
              <a:t>benefit</a:t>
            </a:r>
          </a:p>
          <a:p>
            <a:endParaRPr lang="en-US" sz="1600" dirty="0"/>
          </a:p>
          <a:p>
            <a:r>
              <a:rPr lang="en-US" sz="2000" b="1" dirty="0"/>
              <a:t>Objective 3</a:t>
            </a:r>
          </a:p>
          <a:p>
            <a:r>
              <a:rPr lang="en-US" sz="1600" b="1" dirty="0"/>
              <a:t>Provide effective displays for these products, including maps of areas of inundation corresponding to forecasted discharge that have potential benefits for “on the ground” operations and decision-</a:t>
            </a:r>
            <a:r>
              <a:rPr lang="en-US" sz="1600" b="1" dirty="0" smtClean="0"/>
              <a:t>making</a:t>
            </a:r>
          </a:p>
          <a:p>
            <a:endParaRPr lang="en-US" sz="1600" dirty="0"/>
          </a:p>
          <a:p>
            <a:r>
              <a:rPr lang="en-US" sz="2000" b="1" dirty="0"/>
              <a:t>Objective 4</a:t>
            </a:r>
          </a:p>
          <a:p>
            <a:r>
              <a:rPr lang="en-US" sz="1600" b="1" dirty="0"/>
              <a:t>Utilizing estimates of the errors in the hydrologic forecasting framework and input data sets, determine the overall predictability of the system to forecast flooding events of differing levels of severity in the Ganges and Brahmaputra watersheds at different locations and forecast lead-times; from this assessment, recommendations can be made on where investments should be focused to increase flood forecasting capacity throughout the basins to meet World Bank development goals</a:t>
            </a:r>
            <a:endParaRPr lang="en-US" sz="1600" dirty="0"/>
          </a:p>
          <a:p>
            <a:pPr marL="1269774" lvl="1" indent="-812656" defTabSz="914236" fontAlgn="base">
              <a:spcBef>
                <a:spcPct val="20000"/>
              </a:spcBef>
              <a:spcAft>
                <a:spcPct val="0"/>
              </a:spcAft>
              <a:buFont typeface="Arial"/>
              <a:buChar char="•"/>
              <a:defRPr/>
            </a:pPr>
            <a:endParaRPr lang="en-US" sz="2400" kern="0" dirty="0"/>
          </a:p>
        </p:txBody>
      </p:sp>
    </p:spTree>
    <p:extLst>
      <p:ext uri="{BB962C8B-B14F-4D97-AF65-F5344CB8AC3E}">
        <p14:creationId xmlns:p14="http://schemas.microsoft.com/office/powerpoint/2010/main" val="3097563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ncar_PPtempl6b.jpg                                             000137B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w="9525">
            <a:noFill/>
            <a:miter lim="800000"/>
            <a:headEnd/>
            <a:tailEnd/>
          </a:ln>
        </p:spPr>
      </p:pic>
      <p:sp>
        <p:nvSpPr>
          <p:cNvPr id="3" name="Rectangle 2"/>
          <p:cNvSpPr txBox="1">
            <a:spLocks noChangeArrowheads="1"/>
          </p:cNvSpPr>
          <p:nvPr/>
        </p:nvSpPr>
        <p:spPr bwMode="auto">
          <a:xfrm>
            <a:off x="576136" y="6342"/>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Generation</a:t>
            </a:r>
            <a:r>
              <a:rPr kumimoji="0" lang="en-US" sz="4400" b="0" i="0" u="none" strike="noStrike" kern="0" cap="none" spc="0" normalizeH="0" noProof="0" dirty="0" smtClean="0">
                <a:ln>
                  <a:noFill/>
                </a:ln>
                <a:solidFill>
                  <a:schemeClr val="tx2"/>
                </a:solidFill>
                <a:effectLst/>
                <a:uLnTx/>
                <a:uFillTx/>
                <a:latin typeface="+mj-lt"/>
                <a:ea typeface="+mj-ea"/>
                <a:cs typeface="+mj-cs"/>
              </a:rPr>
              <a:t> of Automated </a:t>
            </a:r>
            <a:r>
              <a:rPr kumimoji="0" lang="en-US" sz="4400" b="0" i="0" u="none" strike="noStrike" kern="0" cap="none" spc="0" normalizeH="0" noProof="0" dirty="0" err="1" smtClean="0">
                <a:ln>
                  <a:noFill/>
                </a:ln>
                <a:solidFill>
                  <a:schemeClr val="tx2"/>
                </a:solidFill>
                <a:effectLst/>
                <a:uLnTx/>
                <a:uFillTx/>
                <a:latin typeface="+mj-lt"/>
                <a:ea typeface="+mj-ea"/>
                <a:cs typeface="+mj-cs"/>
              </a:rPr>
              <a:t>Nowcasts</a:t>
            </a:r>
            <a:r>
              <a:rPr kumimoji="0" lang="en-US" sz="4400" b="0" i="0" u="none" strike="noStrike" kern="0" cap="none" spc="0" normalizeH="0" noProof="0" dirty="0" smtClean="0">
                <a:ln>
                  <a:noFill/>
                </a:ln>
                <a:solidFill>
                  <a:schemeClr val="tx2"/>
                </a:solidFill>
                <a:effectLst/>
                <a:uLnTx/>
                <a:uFillTx/>
                <a:latin typeface="+mj-lt"/>
                <a:ea typeface="+mj-ea"/>
                <a:cs typeface="+mj-cs"/>
              </a:rPr>
              <a:t> and Forecasts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8" y="2827080"/>
            <a:ext cx="4676611" cy="366348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114" y="2866493"/>
            <a:ext cx="4674228" cy="3662027"/>
          </a:xfrm>
          <a:prstGeom prst="rect">
            <a:avLst/>
          </a:prstGeom>
          <a:noFill/>
          <a:ln w="9525">
            <a:noFill/>
            <a:miter lim="800000"/>
            <a:headEnd/>
            <a:tailEnd/>
          </a:ln>
        </p:spPr>
      </p:pic>
      <p:sp>
        <p:nvSpPr>
          <p:cNvPr id="7" name="Rectangle 2"/>
          <p:cNvSpPr txBox="1">
            <a:spLocks noChangeArrowheads="1"/>
          </p:cNvSpPr>
          <p:nvPr/>
        </p:nvSpPr>
        <p:spPr bwMode="auto">
          <a:xfrm>
            <a:off x="550478" y="1449519"/>
            <a:ext cx="7772400" cy="10911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1-, 5-, 15-day</a:t>
            </a:r>
            <a:r>
              <a:rPr kumimoji="0" lang="en-US" sz="4400" b="0" i="0" u="none" strike="noStrike" kern="0" cap="none" spc="0" normalizeH="0" noProof="0" dirty="0" smtClean="0">
                <a:ln>
                  <a:noFill/>
                </a:ln>
                <a:solidFill>
                  <a:schemeClr val="tx2"/>
                </a:solidFill>
                <a:effectLst/>
                <a:uLnTx/>
                <a:uFillTx/>
                <a:latin typeface="+mj-lt"/>
                <a:ea typeface="+mj-ea"/>
                <a:cs typeface="+mj-cs"/>
              </a:rPr>
              <a:t> Forecasts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1421189" y="2329122"/>
            <a:ext cx="1797337" cy="461665"/>
          </a:xfrm>
          <a:prstGeom prst="rect">
            <a:avLst/>
          </a:prstGeom>
          <a:noFill/>
        </p:spPr>
        <p:txBody>
          <a:bodyPr wrap="none" rtlCol="0">
            <a:spAutoFit/>
          </a:bodyPr>
          <a:lstStyle/>
          <a:p>
            <a:r>
              <a:rPr lang="en-US" sz="2400" dirty="0" smtClean="0"/>
              <a:t>Ganges 2003</a:t>
            </a:r>
            <a:endParaRPr lang="en-US" sz="2400" dirty="0"/>
          </a:p>
        </p:txBody>
      </p:sp>
      <p:sp>
        <p:nvSpPr>
          <p:cNvPr id="9" name="TextBox 8"/>
          <p:cNvSpPr txBox="1"/>
          <p:nvPr/>
        </p:nvSpPr>
        <p:spPr>
          <a:xfrm>
            <a:off x="5767872" y="2329121"/>
            <a:ext cx="2523948" cy="461665"/>
          </a:xfrm>
          <a:prstGeom prst="rect">
            <a:avLst/>
          </a:prstGeom>
          <a:noFill/>
        </p:spPr>
        <p:txBody>
          <a:bodyPr wrap="none" rtlCol="0">
            <a:spAutoFit/>
          </a:bodyPr>
          <a:lstStyle/>
          <a:p>
            <a:r>
              <a:rPr lang="en-US" sz="2400" dirty="0" smtClean="0"/>
              <a:t>Brahmaputra 2007</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36"/>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txBox="1">
            <a:spLocks noChangeArrowheads="1"/>
          </p:cNvSpPr>
          <p:nvPr/>
        </p:nvSpPr>
        <p:spPr bwMode="auto">
          <a:xfrm>
            <a:off x="576263" y="-282575"/>
            <a:ext cx="7772400" cy="147002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kern="0" dirty="0">
                <a:solidFill>
                  <a:srgbClr val="000000"/>
                </a:solidFill>
                <a:latin typeface="Times"/>
                <a:ea typeface="ＭＳ Ｐゴシック" charset="0"/>
                <a:cs typeface="ＭＳ Ｐゴシック" charset="0"/>
              </a:rPr>
              <a:t>Satellite </a:t>
            </a:r>
            <a:r>
              <a:rPr lang="en-US" sz="4400" kern="0" dirty="0" smtClean="0">
                <a:solidFill>
                  <a:srgbClr val="000000"/>
                </a:solidFill>
                <a:latin typeface="Times"/>
                <a:ea typeface="ＭＳ Ｐゴシック" charset="0"/>
                <a:cs typeface="ＭＳ Ｐゴシック" charset="0"/>
              </a:rPr>
              <a:t>Altimetry</a:t>
            </a:r>
            <a:endParaRPr lang="en-US" sz="4400" kern="0" dirty="0">
              <a:solidFill>
                <a:srgbClr val="000000"/>
              </a:solidFill>
              <a:latin typeface="Times"/>
              <a:ea typeface="ＭＳ Ｐゴシック" charset="0"/>
              <a:cs typeface="ＭＳ Ｐゴシック" charset="0"/>
            </a:endParaRPr>
          </a:p>
          <a:p>
            <a:pPr algn="ctr" defTabSz="914400" fontAlgn="base">
              <a:spcBef>
                <a:spcPct val="0"/>
              </a:spcBef>
              <a:spcAft>
                <a:spcPct val="0"/>
              </a:spcAft>
              <a:defRPr/>
            </a:pPr>
            <a:r>
              <a:rPr lang="en-US" sz="2800" kern="0" dirty="0">
                <a:solidFill>
                  <a:srgbClr val="000000"/>
                </a:solidFill>
                <a:latin typeface="Times"/>
                <a:ea typeface="ＭＳ Ｐゴシック" charset="0"/>
                <a:cs typeface="ＭＳ Ｐゴシック" charset="0"/>
              </a:rPr>
              <a:t>Traditionally used for sea level</a:t>
            </a:r>
          </a:p>
        </p:txBody>
      </p:sp>
      <p:pic>
        <p:nvPicPr>
          <p:cNvPr id="146435" name="Picture 1" descr="j2_orbital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 y="1143000"/>
            <a:ext cx="3268663"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36" name="Picture 5" descr="tp_j-1_seaLevelRis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0" y="2095500"/>
            <a:ext cx="635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chemeClr val="hlink"/>
            </a:gs>
          </a:gsLst>
          <a:lin ang="5400000" scaled="1"/>
        </a:gradFill>
        <a:effectLst/>
      </p:bgPr>
    </p:bg>
    <p:spTree>
      <p:nvGrpSpPr>
        <p:cNvPr id="1" name=""/>
        <p:cNvGrpSpPr/>
        <p:nvPr/>
      </p:nvGrpSpPr>
      <p:grpSpPr>
        <a:xfrm>
          <a:off x="0" y="0"/>
          <a:ext cx="0" cy="0"/>
          <a:chOff x="0" y="0"/>
          <a:chExt cx="0" cy="0"/>
        </a:xfrm>
      </p:grpSpPr>
      <p:pic>
        <p:nvPicPr>
          <p:cNvPr id="16386"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260350"/>
            <a:ext cx="1331912" cy="116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7"/>
          <p:cNvSpPr txBox="1">
            <a:spLocks noChangeArrowheads="1"/>
          </p:cNvSpPr>
          <p:nvPr/>
        </p:nvSpPr>
        <p:spPr bwMode="auto">
          <a:xfrm>
            <a:off x="3059113" y="441325"/>
            <a:ext cx="2630487"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defTabSz="914400" eaLnBrk="0" fontAlgn="base" hangingPunct="0">
              <a:spcBef>
                <a:spcPct val="0"/>
              </a:spcBef>
              <a:spcAft>
                <a:spcPct val="0"/>
              </a:spcAft>
            </a:pPr>
            <a:r>
              <a:rPr lang="en-US" sz="2600" smtClean="0">
                <a:solidFill>
                  <a:srgbClr val="FF1E26"/>
                </a:solidFill>
              </a:rPr>
              <a:t>Satellite Data Sets</a:t>
            </a:r>
            <a:endParaRPr lang="en-US" sz="2000" smtClean="0">
              <a:solidFill>
                <a:srgbClr val="FFFFE9"/>
              </a:solidFill>
            </a:endParaRPr>
          </a:p>
        </p:txBody>
      </p:sp>
      <p:sp>
        <p:nvSpPr>
          <p:cNvPr id="16388" name="Text Box 14"/>
          <p:cNvSpPr txBox="1">
            <a:spLocks noChangeArrowheads="1"/>
          </p:cNvSpPr>
          <p:nvPr/>
        </p:nvSpPr>
        <p:spPr bwMode="auto">
          <a:xfrm>
            <a:off x="179388" y="4179888"/>
            <a:ext cx="442912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defTabSz="914400" eaLnBrk="0" fontAlgn="base" hangingPunct="0">
              <a:spcBef>
                <a:spcPct val="0"/>
              </a:spcBef>
              <a:spcAft>
                <a:spcPct val="0"/>
              </a:spcAft>
            </a:pPr>
            <a:r>
              <a:rPr lang="en-US" sz="2000" smtClean="0">
                <a:solidFill>
                  <a:srgbClr val="FFFF00"/>
                </a:solidFill>
              </a:rPr>
              <a:t>NASA/CNES Jason-2/OSTM mid-2008 to present day</a:t>
            </a:r>
          </a:p>
          <a:p>
            <a:pPr defTabSz="914400" eaLnBrk="0" fontAlgn="base" hangingPunct="0">
              <a:spcBef>
                <a:spcPct val="0"/>
              </a:spcBef>
              <a:spcAft>
                <a:spcPct val="0"/>
              </a:spcAft>
            </a:pPr>
            <a:r>
              <a:rPr lang="en-US" sz="2000" smtClean="0">
                <a:solidFill>
                  <a:srgbClr val="FFFF00"/>
                </a:solidFill>
              </a:rPr>
              <a:t>Ku-band altimetry</a:t>
            </a:r>
          </a:p>
          <a:p>
            <a:pPr defTabSz="914400" eaLnBrk="0" fontAlgn="base" hangingPunct="0">
              <a:spcBef>
                <a:spcPct val="0"/>
              </a:spcBef>
              <a:spcAft>
                <a:spcPct val="0"/>
              </a:spcAft>
            </a:pPr>
            <a:r>
              <a:rPr lang="en-US" sz="2000" smtClean="0">
                <a:solidFill>
                  <a:srgbClr val="FFFF00"/>
                </a:solidFill>
              </a:rPr>
              <a:t>10-day resolution</a:t>
            </a:r>
          </a:p>
          <a:p>
            <a:pPr defTabSz="914400" eaLnBrk="0" fontAlgn="base" hangingPunct="0">
              <a:spcBef>
                <a:spcPct val="0"/>
              </a:spcBef>
              <a:spcAft>
                <a:spcPct val="0"/>
              </a:spcAft>
            </a:pPr>
            <a:r>
              <a:rPr lang="en-US" sz="2000" smtClean="0">
                <a:solidFill>
                  <a:srgbClr val="FFFF00"/>
                </a:solidFill>
              </a:rPr>
              <a:t>290m along-track sampling</a:t>
            </a:r>
          </a:p>
          <a:p>
            <a:pPr defTabSz="914400" eaLnBrk="0" fontAlgn="base" hangingPunct="0">
              <a:spcBef>
                <a:spcPct val="0"/>
              </a:spcBef>
              <a:spcAft>
                <a:spcPct val="0"/>
              </a:spcAft>
            </a:pPr>
            <a:r>
              <a:rPr lang="en-US" sz="2000" smtClean="0">
                <a:solidFill>
                  <a:srgbClr val="FFFF00"/>
                </a:solidFill>
              </a:rPr>
              <a:t>Fast Delivery (24hrs delay),</a:t>
            </a:r>
          </a:p>
          <a:p>
            <a:pPr defTabSz="914400" eaLnBrk="0" fontAlgn="base" hangingPunct="0">
              <a:spcBef>
                <a:spcPct val="0"/>
              </a:spcBef>
              <a:spcAft>
                <a:spcPct val="0"/>
              </a:spcAft>
            </a:pPr>
            <a:r>
              <a:rPr lang="en-US" sz="2000" smtClean="0">
                <a:solidFill>
                  <a:srgbClr val="FFFF00"/>
                </a:solidFill>
              </a:rPr>
              <a:t>Near Real Time (2day delay), and</a:t>
            </a:r>
          </a:p>
          <a:p>
            <a:pPr defTabSz="914400" eaLnBrk="0" fontAlgn="base" hangingPunct="0">
              <a:spcBef>
                <a:spcPct val="0"/>
              </a:spcBef>
              <a:spcAft>
                <a:spcPct val="0"/>
              </a:spcAft>
            </a:pPr>
            <a:r>
              <a:rPr lang="en-US" sz="2000" smtClean="0">
                <a:solidFill>
                  <a:srgbClr val="FFFF00"/>
                </a:solidFill>
              </a:rPr>
              <a:t>Standard (1month delay) data available.</a:t>
            </a:r>
          </a:p>
        </p:txBody>
      </p:sp>
      <p:pic>
        <p:nvPicPr>
          <p:cNvPr id="16389" name="Picture 1" descr="ISR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141605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2" descr="cnes.logo.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3813" y="0"/>
            <a:ext cx="15113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3" descr="10day.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628775"/>
            <a:ext cx="4225925"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4" descr="35day.tiff"/>
          <p:cNvPicPr>
            <a:picLocks noChangeAspect="1"/>
          </p:cNvPicPr>
          <p:nvPr/>
        </p:nvPicPr>
        <p:blipFill>
          <a:blip r:embed="rId7">
            <a:extLst>
              <a:ext uri="{28A0092B-C50C-407E-A947-70E740481C1C}">
                <a14:useLocalDpi xmlns:a14="http://schemas.microsoft.com/office/drawing/2010/main" val="0"/>
              </a:ext>
            </a:extLst>
          </a:blip>
          <a:srcRect b="12447"/>
          <a:stretch>
            <a:fillRect/>
          </a:stretch>
        </p:blipFill>
        <p:spPr bwMode="auto">
          <a:xfrm>
            <a:off x="4392613" y="1628775"/>
            <a:ext cx="467995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3" name="Text Box 14"/>
          <p:cNvSpPr txBox="1">
            <a:spLocks noChangeArrowheads="1"/>
          </p:cNvSpPr>
          <p:nvPr/>
        </p:nvSpPr>
        <p:spPr bwMode="auto">
          <a:xfrm>
            <a:off x="4859338" y="4184650"/>
            <a:ext cx="4141787"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defTabSz="914400" eaLnBrk="0" fontAlgn="base" hangingPunct="0">
              <a:spcBef>
                <a:spcPct val="0"/>
              </a:spcBef>
              <a:spcAft>
                <a:spcPct val="0"/>
              </a:spcAft>
            </a:pPr>
            <a:r>
              <a:rPr lang="en-US" sz="2000" smtClean="0">
                <a:solidFill>
                  <a:srgbClr val="FFFF00"/>
                </a:solidFill>
              </a:rPr>
              <a:t>ISRO/CNES SARAL</a:t>
            </a:r>
          </a:p>
          <a:p>
            <a:pPr defTabSz="914400" eaLnBrk="0" fontAlgn="base" hangingPunct="0">
              <a:spcBef>
                <a:spcPct val="0"/>
              </a:spcBef>
              <a:spcAft>
                <a:spcPct val="0"/>
              </a:spcAft>
            </a:pPr>
            <a:r>
              <a:rPr lang="en-US" sz="2000" smtClean="0">
                <a:solidFill>
                  <a:srgbClr val="FFFF00"/>
                </a:solidFill>
              </a:rPr>
              <a:t>early 2013 to present day</a:t>
            </a:r>
          </a:p>
          <a:p>
            <a:pPr defTabSz="914400" eaLnBrk="0" fontAlgn="base" hangingPunct="0">
              <a:spcBef>
                <a:spcPct val="0"/>
              </a:spcBef>
              <a:spcAft>
                <a:spcPct val="0"/>
              </a:spcAft>
            </a:pPr>
            <a:r>
              <a:rPr lang="en-US" sz="2000" smtClean="0">
                <a:solidFill>
                  <a:srgbClr val="FFFF00"/>
                </a:solidFill>
              </a:rPr>
              <a:t>Ka-Band altimetry</a:t>
            </a:r>
          </a:p>
          <a:p>
            <a:pPr defTabSz="914400" eaLnBrk="0" fontAlgn="base" hangingPunct="0">
              <a:spcBef>
                <a:spcPct val="0"/>
              </a:spcBef>
              <a:spcAft>
                <a:spcPct val="0"/>
              </a:spcAft>
            </a:pPr>
            <a:r>
              <a:rPr lang="en-US" sz="2000" smtClean="0">
                <a:solidFill>
                  <a:srgbClr val="FFFF00"/>
                </a:solidFill>
              </a:rPr>
              <a:t>35-day resolution</a:t>
            </a:r>
          </a:p>
          <a:p>
            <a:pPr defTabSz="914400" eaLnBrk="0" fontAlgn="base" hangingPunct="0">
              <a:spcBef>
                <a:spcPct val="0"/>
              </a:spcBef>
              <a:spcAft>
                <a:spcPct val="0"/>
              </a:spcAft>
            </a:pPr>
            <a:r>
              <a:rPr lang="en-US" sz="2000" smtClean="0">
                <a:solidFill>
                  <a:srgbClr val="FFFF00"/>
                </a:solidFill>
              </a:rPr>
              <a:t>175m along-track sampling</a:t>
            </a:r>
          </a:p>
          <a:p>
            <a:pPr defTabSz="914400" eaLnBrk="0" fontAlgn="base" hangingPunct="0">
              <a:spcBef>
                <a:spcPct val="0"/>
              </a:spcBef>
              <a:spcAft>
                <a:spcPct val="0"/>
              </a:spcAft>
            </a:pPr>
            <a:r>
              <a:rPr lang="en-US" sz="2000" smtClean="0">
                <a:solidFill>
                  <a:srgbClr val="FFFF00"/>
                </a:solidFill>
              </a:rPr>
              <a:t>Fast Delivery (24hrs delay), Near Real Time (2day delay), and Standard (1month) data available.</a:t>
            </a:r>
          </a:p>
          <a:p>
            <a:pPr defTabSz="914400" eaLnBrk="0" fontAlgn="base" hangingPunct="0">
              <a:spcBef>
                <a:spcPct val="0"/>
              </a:spcBef>
              <a:spcAft>
                <a:spcPct val="0"/>
              </a:spcAft>
            </a:pPr>
            <a:endParaRPr lang="en-US" smtClean="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36"/>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705600" y="2743200"/>
            <a:ext cx="1676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287838" y="4222750"/>
            <a:ext cx="1776412" cy="349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04863" y="4276743"/>
            <a:ext cx="1776412" cy="338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1" y="1554199"/>
            <a:ext cx="18923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050" y="3581400"/>
            <a:ext cx="2216150"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581436"/>
            <a:ext cx="2205038"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2"/>
          <p:cNvSpPr txBox="1">
            <a:spLocks noChangeArrowheads="1"/>
          </p:cNvSpPr>
          <p:nvPr/>
        </p:nvSpPr>
        <p:spPr bwMode="auto">
          <a:xfrm>
            <a:off x="18" y="36"/>
            <a:ext cx="8416925" cy="722313"/>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800" kern="0" dirty="0">
                <a:solidFill>
                  <a:srgbClr val="000000"/>
                </a:solidFill>
                <a:latin typeface="Times"/>
                <a:ea typeface="ＭＳ Ｐゴシック" charset="0"/>
                <a:cs typeface="ＭＳ Ｐゴシック" charset="0"/>
              </a:rPr>
              <a:t>Examples of sites along the Ganges</a:t>
            </a:r>
          </a:p>
        </p:txBody>
      </p:sp>
      <p:pic>
        <p:nvPicPr>
          <p:cNvPr id="14951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691181"/>
            <a:ext cx="4191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7466" name="Straight Arrow Connector 20"/>
          <p:cNvCxnSpPr>
            <a:cxnSpLocks noChangeShapeType="1"/>
          </p:cNvCxnSpPr>
          <p:nvPr/>
        </p:nvCxnSpPr>
        <p:spPr bwMode="auto">
          <a:xfrm flipH="1">
            <a:off x="533400" y="2514600"/>
            <a:ext cx="3429000" cy="16764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47467" name="Straight Arrow Connector 22"/>
          <p:cNvCxnSpPr>
            <a:cxnSpLocks noChangeShapeType="1"/>
          </p:cNvCxnSpPr>
          <p:nvPr/>
        </p:nvCxnSpPr>
        <p:spPr bwMode="auto">
          <a:xfrm flipH="1">
            <a:off x="4648200" y="2667000"/>
            <a:ext cx="228600" cy="16002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47468" name="Straight Arrow Connector 28"/>
          <p:cNvCxnSpPr>
            <a:cxnSpLocks noChangeShapeType="1"/>
          </p:cNvCxnSpPr>
          <p:nvPr/>
        </p:nvCxnSpPr>
        <p:spPr bwMode="auto">
          <a:xfrm flipV="1">
            <a:off x="5715000" y="2667000"/>
            <a:ext cx="1905000" cy="381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74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4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74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74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chemeClr val="hlink"/>
            </a:gs>
          </a:gsLst>
          <a:lin ang="5400000" scaled="1"/>
        </a:gradFill>
        <a:effectLst/>
      </p:bgPr>
    </p:bg>
    <p:spTree>
      <p:nvGrpSpPr>
        <p:cNvPr id="1" name=""/>
        <p:cNvGrpSpPr/>
        <p:nvPr/>
      </p:nvGrpSpPr>
      <p:grpSpPr>
        <a:xfrm>
          <a:off x="0" y="0"/>
          <a:ext cx="0" cy="0"/>
          <a:chOff x="0" y="0"/>
          <a:chExt cx="0" cy="0"/>
        </a:xfrm>
      </p:grpSpPr>
      <p:pic>
        <p:nvPicPr>
          <p:cNvPr id="18434" name="Picture 3" descr="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5995988"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4"/>
          <p:cNvSpPr>
            <a:spLocks noChangeArrowheads="1"/>
          </p:cNvSpPr>
          <p:nvPr/>
        </p:nvSpPr>
        <p:spPr bwMode="auto">
          <a:xfrm>
            <a:off x="6011863" y="17463"/>
            <a:ext cx="3132137" cy="6840537"/>
          </a:xfrm>
          <a:prstGeom prst="rect">
            <a:avLst/>
          </a:prstGeom>
          <a:solidFill>
            <a:schemeClr val="accent1"/>
          </a:solidFill>
          <a:ln w="9525">
            <a:solidFill>
              <a:schemeClr val="tx1"/>
            </a:solidFill>
            <a:round/>
            <a:headEnd/>
            <a:tailEnd/>
          </a:ln>
        </p:spPr>
        <p:txBody>
          <a:bodyPr/>
          <a:lstStyle/>
          <a:p>
            <a:pPr defTabSz="914400" eaLnBrk="0" fontAlgn="base" hangingPunct="0">
              <a:spcBef>
                <a:spcPct val="0"/>
              </a:spcBef>
              <a:spcAft>
                <a:spcPct val="0"/>
              </a:spcAft>
            </a:pPr>
            <a:endParaRPr lang="en-US" sz="2400" smtClean="0">
              <a:solidFill>
                <a:srgbClr val="FFFFE9"/>
              </a:solidFill>
              <a:latin typeface="Times" charset="0"/>
              <a:ea typeface="ＭＳ Ｐゴシック" charset="0"/>
              <a:cs typeface="ＭＳ Ｐゴシック" charset="0"/>
            </a:endParaRPr>
          </a:p>
        </p:txBody>
      </p:sp>
      <p:sp>
        <p:nvSpPr>
          <p:cNvPr id="18436" name="Text Box 7"/>
          <p:cNvSpPr txBox="1">
            <a:spLocks noChangeArrowheads="1"/>
          </p:cNvSpPr>
          <p:nvPr/>
        </p:nvSpPr>
        <p:spPr bwMode="auto">
          <a:xfrm>
            <a:off x="6659563" y="2241550"/>
            <a:ext cx="201612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defTabSz="914400" eaLnBrk="0" fontAlgn="base" hangingPunct="0">
              <a:spcBef>
                <a:spcPct val="0"/>
              </a:spcBef>
              <a:spcAft>
                <a:spcPct val="0"/>
              </a:spcAft>
            </a:pPr>
            <a:r>
              <a:rPr lang="en-US" sz="2600" smtClean="0">
                <a:solidFill>
                  <a:srgbClr val="FF1E26"/>
                </a:solidFill>
              </a:rPr>
              <a:t>Example Results: </a:t>
            </a:r>
          </a:p>
          <a:p>
            <a:pPr algn="ctr" defTabSz="914400" eaLnBrk="0" fontAlgn="base" hangingPunct="0">
              <a:spcBef>
                <a:spcPct val="0"/>
              </a:spcBef>
              <a:spcAft>
                <a:spcPct val="0"/>
              </a:spcAft>
            </a:pPr>
            <a:r>
              <a:rPr lang="en-US" sz="2600" smtClean="0">
                <a:solidFill>
                  <a:srgbClr val="FF1E26"/>
                </a:solidFill>
              </a:rPr>
              <a:t>Locations of Test Sites: 1, 13, and 26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chemeClr val="hlink"/>
            </a:gs>
          </a:gsLst>
          <a:lin ang="5400000" scaled="1"/>
        </a:gradFill>
        <a:effectLst/>
      </p:bgPr>
    </p:bg>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2159000" y="115888"/>
            <a:ext cx="4860925"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defTabSz="914400" eaLnBrk="0" fontAlgn="base" hangingPunct="0">
              <a:spcBef>
                <a:spcPct val="0"/>
              </a:spcBef>
              <a:spcAft>
                <a:spcPct val="0"/>
              </a:spcAft>
            </a:pPr>
            <a:r>
              <a:rPr lang="en-US" sz="2600" smtClean="0">
                <a:solidFill>
                  <a:srgbClr val="FF1E26"/>
                </a:solidFill>
              </a:rPr>
              <a:t>Example Results </a:t>
            </a:r>
          </a:p>
          <a:p>
            <a:pPr algn="ctr" defTabSz="914400" eaLnBrk="0" fontAlgn="base" hangingPunct="0">
              <a:spcBef>
                <a:spcPct val="0"/>
              </a:spcBef>
              <a:spcAft>
                <a:spcPct val="0"/>
              </a:spcAft>
            </a:pPr>
            <a:r>
              <a:rPr lang="en-US" sz="2600" smtClean="0">
                <a:solidFill>
                  <a:srgbClr val="FF1E26"/>
                </a:solidFill>
              </a:rPr>
              <a:t>NASA/CNES Jason-2/OSTM (Standard GDR-D 10day)</a:t>
            </a:r>
            <a:endParaRPr lang="en-US" sz="2000" smtClean="0">
              <a:solidFill>
                <a:srgbClr val="FFFFE9"/>
              </a:solidFill>
            </a:endParaRPr>
          </a:p>
        </p:txBody>
      </p:sp>
      <p:sp>
        <p:nvSpPr>
          <p:cNvPr id="20483" name="Text Box 14"/>
          <p:cNvSpPr txBox="1">
            <a:spLocks noChangeArrowheads="1"/>
          </p:cNvSpPr>
          <p:nvPr/>
        </p:nvSpPr>
        <p:spPr bwMode="auto">
          <a:xfrm>
            <a:off x="3552825" y="5229225"/>
            <a:ext cx="55816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defTabSz="914400" eaLnBrk="0" fontAlgn="base" hangingPunct="0">
              <a:spcBef>
                <a:spcPct val="0"/>
              </a:spcBef>
              <a:spcAft>
                <a:spcPct val="0"/>
              </a:spcAft>
            </a:pPr>
            <a:r>
              <a:rPr lang="en-US" sz="2000" smtClean="0">
                <a:solidFill>
                  <a:srgbClr val="FFFF00"/>
                </a:solidFill>
              </a:rPr>
              <a:t>Site 1: Tehri Reservoir (30.520lat, 78.367lon)</a:t>
            </a:r>
          </a:p>
          <a:p>
            <a:pPr defTabSz="914400" eaLnBrk="0" fontAlgn="base" hangingPunct="0">
              <a:spcBef>
                <a:spcPct val="0"/>
              </a:spcBef>
              <a:spcAft>
                <a:spcPct val="0"/>
              </a:spcAft>
            </a:pPr>
            <a:r>
              <a:rPr lang="en-US" sz="2000" smtClean="0">
                <a:solidFill>
                  <a:srgbClr val="FFFF00"/>
                </a:solidFill>
              </a:rPr>
              <a:t>52km</a:t>
            </a:r>
            <a:r>
              <a:rPr lang="en-US" sz="2000" baseline="30000" smtClean="0">
                <a:solidFill>
                  <a:srgbClr val="FFFF00"/>
                </a:solidFill>
              </a:rPr>
              <a:t>2</a:t>
            </a:r>
            <a:r>
              <a:rPr lang="en-US" sz="2000" smtClean="0">
                <a:solidFill>
                  <a:srgbClr val="FFFF00"/>
                </a:solidFill>
              </a:rPr>
              <a:t> water body, 700m along-track crossing extent</a:t>
            </a:r>
          </a:p>
        </p:txBody>
      </p:sp>
      <p:pic>
        <p:nvPicPr>
          <p:cNvPr id="20484" name="Picture 10" descr="Sit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881188"/>
            <a:ext cx="334962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11" descr="Site1.tserie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25232" y="994568"/>
            <a:ext cx="2628900" cy="540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chemeClr val="hlink"/>
            </a:gs>
          </a:gsLst>
          <a:lin ang="5400000" scaled="1"/>
        </a:gradFill>
        <a:effectLst/>
      </p:bgPr>
    </p:bg>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1258888" y="1588"/>
            <a:ext cx="7813675"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defTabSz="914400" eaLnBrk="0" fontAlgn="base" hangingPunct="0">
              <a:spcBef>
                <a:spcPct val="0"/>
              </a:spcBef>
              <a:spcAft>
                <a:spcPct val="0"/>
              </a:spcAft>
            </a:pPr>
            <a:r>
              <a:rPr lang="en-US" sz="2600" smtClean="0">
                <a:solidFill>
                  <a:srgbClr val="FF1E26"/>
                </a:solidFill>
              </a:rPr>
              <a:t>Example Results</a:t>
            </a:r>
          </a:p>
          <a:p>
            <a:pPr algn="ctr" defTabSz="914400" eaLnBrk="0" fontAlgn="base" hangingPunct="0">
              <a:spcBef>
                <a:spcPct val="0"/>
              </a:spcBef>
              <a:spcAft>
                <a:spcPct val="0"/>
              </a:spcAft>
            </a:pPr>
            <a:r>
              <a:rPr lang="en-US" sz="2600" smtClean="0">
                <a:solidFill>
                  <a:srgbClr val="FF1E26"/>
                </a:solidFill>
              </a:rPr>
              <a:t>NASA/CNES Jason-2/OSTM (Standard GDR-D 10day)</a:t>
            </a:r>
          </a:p>
          <a:p>
            <a:pPr algn="ctr" defTabSz="914400" eaLnBrk="0" fontAlgn="base" hangingPunct="0">
              <a:spcBef>
                <a:spcPct val="0"/>
              </a:spcBef>
              <a:spcAft>
                <a:spcPct val="0"/>
              </a:spcAft>
            </a:pPr>
            <a:r>
              <a:rPr lang="en-US" sz="2000" smtClean="0">
                <a:solidFill>
                  <a:srgbClr val="FF1E26"/>
                </a:solidFill>
              </a:rPr>
              <a:t>(Right-top) Relative Elevation Variation (metres)</a:t>
            </a:r>
          </a:p>
          <a:p>
            <a:pPr algn="ctr" defTabSz="914400" eaLnBrk="0" fontAlgn="base" hangingPunct="0">
              <a:spcBef>
                <a:spcPct val="0"/>
              </a:spcBef>
              <a:spcAft>
                <a:spcPct val="0"/>
              </a:spcAft>
            </a:pPr>
            <a:r>
              <a:rPr lang="en-US" sz="2000" smtClean="0">
                <a:solidFill>
                  <a:srgbClr val="FF1E26"/>
                </a:solidFill>
              </a:rPr>
              <a:t>(Right-bottom) Radar Backscatter Coefficient Variation (dB)</a:t>
            </a:r>
            <a:endParaRPr lang="en-US" sz="2000" smtClean="0">
              <a:solidFill>
                <a:srgbClr val="FFFFE9"/>
              </a:solidFill>
            </a:endParaRPr>
          </a:p>
        </p:txBody>
      </p:sp>
      <p:sp>
        <p:nvSpPr>
          <p:cNvPr id="22531" name="Text Box 14"/>
          <p:cNvSpPr txBox="1">
            <a:spLocks noChangeArrowheads="1"/>
          </p:cNvSpPr>
          <p:nvPr/>
        </p:nvSpPr>
        <p:spPr bwMode="auto">
          <a:xfrm>
            <a:off x="179388" y="5226050"/>
            <a:ext cx="316865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defTabSz="914400" eaLnBrk="0" fontAlgn="base" hangingPunct="0">
              <a:spcBef>
                <a:spcPct val="0"/>
              </a:spcBef>
              <a:spcAft>
                <a:spcPct val="0"/>
              </a:spcAft>
            </a:pPr>
            <a:r>
              <a:rPr lang="en-US" sz="2000" smtClean="0">
                <a:solidFill>
                  <a:srgbClr val="FFFF00"/>
                </a:solidFill>
              </a:rPr>
              <a:t>Site 13 : </a:t>
            </a:r>
          </a:p>
          <a:p>
            <a:pPr defTabSz="914400" eaLnBrk="0" fontAlgn="base" hangingPunct="0">
              <a:spcBef>
                <a:spcPct val="0"/>
              </a:spcBef>
              <a:spcAft>
                <a:spcPct val="0"/>
              </a:spcAft>
            </a:pPr>
            <a:r>
              <a:rPr lang="en-US" sz="2000" smtClean="0">
                <a:solidFill>
                  <a:srgbClr val="FFFF00"/>
                </a:solidFill>
              </a:rPr>
              <a:t>(29.534lat, 78.048lon)</a:t>
            </a:r>
          </a:p>
          <a:p>
            <a:pPr defTabSz="914400" eaLnBrk="0" fontAlgn="base" hangingPunct="0">
              <a:spcBef>
                <a:spcPct val="0"/>
              </a:spcBef>
              <a:spcAft>
                <a:spcPct val="0"/>
              </a:spcAft>
            </a:pPr>
            <a:r>
              <a:rPr lang="en-US" sz="2000" smtClean="0">
                <a:solidFill>
                  <a:srgbClr val="FFFF00"/>
                </a:solidFill>
              </a:rPr>
              <a:t>6,500m along-track crossing extent. Main channel ~150m wide.</a:t>
            </a:r>
          </a:p>
        </p:txBody>
      </p:sp>
      <p:pic>
        <p:nvPicPr>
          <p:cNvPr id="22532" name="Picture 7" descr="Site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1188"/>
            <a:ext cx="3303587"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8" descr="Site13.elev.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68069" y="540544"/>
            <a:ext cx="2843212"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705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gages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100"/>
            <a:ext cx="9144000" cy="4987636"/>
          </a:xfrm>
          <a:prstGeom prst="rect">
            <a:avLst/>
          </a:prstGeom>
        </p:spPr>
      </p:pic>
    </p:spTree>
    <p:extLst>
      <p:ext uri="{BB962C8B-B14F-4D97-AF65-F5344CB8AC3E}">
        <p14:creationId xmlns:p14="http://schemas.microsoft.com/office/powerpoint/2010/main" val="3643377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or_brahmaputra_bestv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 y="0"/>
            <a:ext cx="4117373" cy="6858000"/>
          </a:xfrm>
          <a:prstGeom prst="rect">
            <a:avLst/>
          </a:prstGeom>
        </p:spPr>
      </p:pic>
      <p:pic>
        <p:nvPicPr>
          <p:cNvPr id="5" name="Picture 4" descr="cor_ganges_bestv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3326345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heightflow_bestcor_brahmaputra_bestv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17373" cy="6858000"/>
          </a:xfrm>
          <a:prstGeom prst="rect">
            <a:avLst/>
          </a:prstGeom>
        </p:spPr>
      </p:pic>
      <p:pic>
        <p:nvPicPr>
          <p:cNvPr id="5" name="Picture 4" descr="heightflow_bestcor_ganges_bestv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3499440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09600" y="-15239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Outline</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4" name="Rectangle 3"/>
          <p:cNvSpPr txBox="1">
            <a:spLocks noChangeArrowheads="1"/>
          </p:cNvSpPr>
          <p:nvPr/>
        </p:nvSpPr>
        <p:spPr bwMode="auto">
          <a:xfrm>
            <a:off x="304800" y="1203205"/>
            <a:ext cx="8686800" cy="55371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812800" marR="0" lvl="0" indent="-812800" algn="l" defTabSz="914400" rtl="0" eaLnBrk="1" fontAlgn="base" latinLnBrk="0" hangingPunct="1">
              <a:lnSpc>
                <a:spcPct val="100000"/>
              </a:lnSpc>
              <a:spcBef>
                <a:spcPct val="20000"/>
              </a:spcBef>
              <a:spcAft>
                <a:spcPct val="0"/>
              </a:spcAft>
              <a:buClrTx/>
              <a:buSzTx/>
              <a:buFont typeface="Arial" pitchFamily="-109" charset="0"/>
              <a:buAutoNum type="romanUcPeriod"/>
              <a:tabLst/>
              <a:defRPr/>
            </a:pPr>
            <a:r>
              <a:rPr lang="en-US" sz="3200" kern="0" dirty="0" smtClean="0"/>
              <a:t>Sources of predictability</a:t>
            </a:r>
          </a:p>
          <a:p>
            <a:pPr marL="812800" indent="-812800" defTabSz="914400" fontAlgn="base">
              <a:spcBef>
                <a:spcPct val="20000"/>
              </a:spcBef>
              <a:spcAft>
                <a:spcPct val="0"/>
              </a:spcAft>
              <a:buFont typeface="Arial" pitchFamily="-109" charset="0"/>
              <a:buAutoNum type="romanUcPeriod"/>
              <a:defRPr/>
            </a:pPr>
            <a:r>
              <a:rPr lang="en-US" sz="3200" kern="0" dirty="0" smtClean="0"/>
              <a:t>Satellite-derived precipitation</a:t>
            </a:r>
          </a:p>
          <a:p>
            <a:pPr marL="812800" marR="0" lvl="0" indent="-812800" algn="l" defTabSz="914400" rtl="0" eaLnBrk="1" fontAlgn="base" latinLnBrk="0" hangingPunct="1">
              <a:lnSpc>
                <a:spcPct val="100000"/>
              </a:lnSpc>
              <a:spcBef>
                <a:spcPct val="20000"/>
              </a:spcBef>
              <a:spcAft>
                <a:spcPct val="0"/>
              </a:spcAft>
              <a:buClrTx/>
              <a:buSzTx/>
              <a:buFont typeface="Arial" pitchFamily="-109" charset="0"/>
              <a:buAutoNum type="romanUcPeriod"/>
              <a:tabLst/>
              <a:defRPr/>
            </a:pPr>
            <a:r>
              <a:rPr lang="en-US" sz="3200" kern="0" dirty="0" smtClean="0"/>
              <a:t>Satellite-derived river flows</a:t>
            </a:r>
          </a:p>
          <a:p>
            <a:pPr marL="1269918" lvl="1" indent="-812800" defTabSz="914400" fontAlgn="base">
              <a:spcBef>
                <a:spcPct val="20000"/>
              </a:spcBef>
              <a:spcAft>
                <a:spcPct val="0"/>
              </a:spcAft>
              <a:buFont typeface="Arial" pitchFamily="-109" charset="0"/>
              <a:buAutoNum type="romanUcPeriod"/>
              <a:defRPr/>
            </a:pPr>
            <a:r>
              <a:rPr lang="en-US" sz="3200" kern="0" dirty="0" smtClean="0"/>
              <a:t>River widths</a:t>
            </a:r>
          </a:p>
          <a:p>
            <a:pPr marL="1269918" lvl="1" indent="-812800" defTabSz="914400" fontAlgn="base">
              <a:spcBef>
                <a:spcPct val="20000"/>
              </a:spcBef>
              <a:spcAft>
                <a:spcPct val="0"/>
              </a:spcAft>
              <a:buFont typeface="Arial" pitchFamily="-109" charset="0"/>
              <a:buAutoNum type="romanUcPeriod"/>
              <a:defRPr/>
            </a:pPr>
            <a:r>
              <a:rPr lang="en-US" sz="3200" kern="0" dirty="0" smtClean="0"/>
              <a:t>River heights</a:t>
            </a:r>
          </a:p>
          <a:p>
            <a:pPr marL="812800" indent="-812800" defTabSz="914400" fontAlgn="base">
              <a:spcBef>
                <a:spcPct val="20000"/>
              </a:spcBef>
              <a:spcAft>
                <a:spcPct val="0"/>
              </a:spcAft>
              <a:buFont typeface="Arial" pitchFamily="-109" charset="0"/>
              <a:buAutoNum type="romanUcPeriod"/>
              <a:defRPr/>
            </a:pPr>
            <a:r>
              <a:rPr lang="en-US" sz="3200" kern="0" dirty="0" smtClean="0"/>
              <a:t>Ensemble weather forecasts</a:t>
            </a:r>
          </a:p>
          <a:p>
            <a:pPr marL="812800" indent="-812800" defTabSz="914400" fontAlgn="base">
              <a:spcBef>
                <a:spcPct val="20000"/>
              </a:spcBef>
              <a:spcAft>
                <a:spcPct val="0"/>
              </a:spcAft>
              <a:buFont typeface="Arial" pitchFamily="-109" charset="0"/>
              <a:buAutoNum type="romanUcPeriod"/>
              <a:defRPr/>
            </a:pPr>
            <a:r>
              <a:rPr lang="en-US" sz="3200" kern="0" dirty="0" smtClean="0"/>
              <a:t>Modeling structures</a:t>
            </a:r>
          </a:p>
          <a:p>
            <a:pPr marL="812800" indent="-812800" defTabSz="914400" fontAlgn="base">
              <a:spcBef>
                <a:spcPct val="20000"/>
              </a:spcBef>
              <a:spcAft>
                <a:spcPct val="0"/>
              </a:spcAft>
              <a:buFont typeface="Arial" pitchFamily="-109" charset="0"/>
              <a:buAutoNum type="romanUcPeriod"/>
              <a:defRPr/>
            </a:pPr>
            <a:r>
              <a:rPr lang="en-US" sz="3200" kern="0" dirty="0" smtClean="0"/>
              <a:t>Communication: displays</a:t>
            </a:r>
          </a:p>
          <a:p>
            <a:pPr marL="812800" marR="0" lvl="0" indent="-812800" algn="l" defTabSz="914400" rtl="0" eaLnBrk="1" fontAlgn="base" latinLnBrk="0" hangingPunct="1">
              <a:lnSpc>
                <a:spcPct val="100000"/>
              </a:lnSpc>
              <a:spcBef>
                <a:spcPct val="20000"/>
              </a:spcBef>
              <a:spcAft>
                <a:spcPct val="0"/>
              </a:spcAft>
              <a:buClrTx/>
              <a:buSzTx/>
              <a:buFont typeface="Arial" pitchFamily="-109" charset="0"/>
              <a:buAutoNum type="romanUcPeriod"/>
              <a:tabLst/>
              <a:defRPr/>
            </a:pPr>
            <a:r>
              <a:rPr lang="en-US" sz="3200" kern="0" dirty="0" smtClean="0"/>
              <a:t>Conclusions</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1168400" marR="0" lvl="1" indent="-711200" algn="l" defTabSz="914400" rtl="0" eaLnBrk="1" fontAlgn="base" latinLnBrk="0" hangingPunct="1">
              <a:lnSpc>
                <a:spcPct val="100000"/>
              </a:lnSpc>
              <a:spcBef>
                <a:spcPct val="20000"/>
              </a:spcBef>
              <a:spcAft>
                <a:spcPct val="0"/>
              </a:spcAft>
              <a:buClrTx/>
              <a:buSzTx/>
              <a:buFont typeface="Wingdings" pitchFamily="-109"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pitchFamily="-109" charset="-128"/>
            </a:endParaRPr>
          </a:p>
        </p:txBody>
      </p:sp>
    </p:spTree>
    <p:extLst>
      <p:ext uri="{BB962C8B-B14F-4D97-AF65-F5344CB8AC3E}">
        <p14:creationId xmlns:p14="http://schemas.microsoft.com/office/powerpoint/2010/main" val="221969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ncar_PPtempl6b.jpg                                             000137B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w="9525">
            <a:noFill/>
            <a:miter lim="800000"/>
            <a:headEnd/>
            <a:tailEnd/>
          </a:ln>
        </p:spPr>
      </p:pic>
      <p:sp>
        <p:nvSpPr>
          <p:cNvPr id="3" name="Rectangle 2"/>
          <p:cNvSpPr txBox="1">
            <a:spLocks noChangeArrowheads="1"/>
          </p:cNvSpPr>
          <p:nvPr/>
        </p:nvSpPr>
        <p:spPr bwMode="auto">
          <a:xfrm>
            <a:off x="576136" y="6342"/>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Generation</a:t>
            </a:r>
            <a:r>
              <a:rPr kumimoji="0" lang="en-US" sz="4400" b="0" i="0" u="none" strike="noStrike" kern="0" cap="none" spc="0" normalizeH="0" noProof="0" dirty="0" smtClean="0">
                <a:ln>
                  <a:noFill/>
                </a:ln>
                <a:solidFill>
                  <a:schemeClr val="tx2"/>
                </a:solidFill>
                <a:effectLst/>
                <a:uLnTx/>
                <a:uFillTx/>
                <a:latin typeface="+mj-lt"/>
                <a:ea typeface="+mj-ea"/>
                <a:cs typeface="+mj-cs"/>
              </a:rPr>
              <a:t> of Automated </a:t>
            </a:r>
            <a:r>
              <a:rPr kumimoji="0" lang="en-US" sz="4400" b="0" i="0" u="none" strike="noStrike" kern="0" cap="none" spc="0" normalizeH="0" noProof="0" dirty="0" err="1" smtClean="0">
                <a:ln>
                  <a:noFill/>
                </a:ln>
                <a:solidFill>
                  <a:schemeClr val="tx2"/>
                </a:solidFill>
                <a:effectLst/>
                <a:uLnTx/>
                <a:uFillTx/>
                <a:latin typeface="+mj-lt"/>
                <a:ea typeface="+mj-ea"/>
                <a:cs typeface="+mj-cs"/>
              </a:rPr>
              <a:t>Nowcasts</a:t>
            </a:r>
            <a:r>
              <a:rPr kumimoji="0" lang="en-US" sz="4400" b="0" i="0" u="none" strike="noStrike" kern="0" cap="none" spc="0" normalizeH="0" noProof="0" dirty="0" smtClean="0">
                <a:ln>
                  <a:noFill/>
                </a:ln>
                <a:solidFill>
                  <a:schemeClr val="tx2"/>
                </a:solidFill>
                <a:effectLst/>
                <a:uLnTx/>
                <a:uFillTx/>
                <a:latin typeface="+mj-lt"/>
                <a:ea typeface="+mj-ea"/>
                <a:cs typeface="+mj-cs"/>
              </a:rPr>
              <a:t> and Forecasts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8" y="2827080"/>
            <a:ext cx="4676611" cy="366348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114" y="2866493"/>
            <a:ext cx="4674228" cy="3662027"/>
          </a:xfrm>
          <a:prstGeom prst="rect">
            <a:avLst/>
          </a:prstGeom>
          <a:noFill/>
          <a:ln w="9525">
            <a:noFill/>
            <a:miter lim="800000"/>
            <a:headEnd/>
            <a:tailEnd/>
          </a:ln>
        </p:spPr>
      </p:pic>
      <p:sp>
        <p:nvSpPr>
          <p:cNvPr id="7" name="Rectangle 2"/>
          <p:cNvSpPr txBox="1">
            <a:spLocks noChangeArrowheads="1"/>
          </p:cNvSpPr>
          <p:nvPr/>
        </p:nvSpPr>
        <p:spPr bwMode="auto">
          <a:xfrm>
            <a:off x="550478" y="1449519"/>
            <a:ext cx="7772400" cy="10911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1-, 5-, 15-day</a:t>
            </a:r>
            <a:r>
              <a:rPr kumimoji="0" lang="en-US" sz="4400" b="0" i="0" u="none" strike="noStrike" kern="0" cap="none" spc="0" normalizeH="0" noProof="0" dirty="0" smtClean="0">
                <a:ln>
                  <a:noFill/>
                </a:ln>
                <a:solidFill>
                  <a:schemeClr val="tx2"/>
                </a:solidFill>
                <a:effectLst/>
                <a:uLnTx/>
                <a:uFillTx/>
                <a:latin typeface="+mj-lt"/>
                <a:ea typeface="+mj-ea"/>
                <a:cs typeface="+mj-cs"/>
              </a:rPr>
              <a:t> Forecasts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1421189" y="2329122"/>
            <a:ext cx="1797337" cy="461665"/>
          </a:xfrm>
          <a:prstGeom prst="rect">
            <a:avLst/>
          </a:prstGeom>
          <a:noFill/>
        </p:spPr>
        <p:txBody>
          <a:bodyPr wrap="none" rtlCol="0">
            <a:spAutoFit/>
          </a:bodyPr>
          <a:lstStyle/>
          <a:p>
            <a:r>
              <a:rPr lang="en-US" sz="2400" dirty="0" smtClean="0"/>
              <a:t>Ganges 2003</a:t>
            </a:r>
            <a:endParaRPr lang="en-US" sz="2400" dirty="0"/>
          </a:p>
        </p:txBody>
      </p:sp>
      <p:sp>
        <p:nvSpPr>
          <p:cNvPr id="9" name="TextBox 8"/>
          <p:cNvSpPr txBox="1"/>
          <p:nvPr/>
        </p:nvSpPr>
        <p:spPr>
          <a:xfrm>
            <a:off x="5767872" y="2329121"/>
            <a:ext cx="2523948" cy="461665"/>
          </a:xfrm>
          <a:prstGeom prst="rect">
            <a:avLst/>
          </a:prstGeom>
          <a:noFill/>
        </p:spPr>
        <p:txBody>
          <a:bodyPr wrap="none" rtlCol="0">
            <a:spAutoFit/>
          </a:bodyPr>
          <a:lstStyle/>
          <a:p>
            <a:r>
              <a:rPr lang="en-US" sz="2400" dirty="0" smtClean="0"/>
              <a:t>Brahmaputra 2007</a:t>
            </a:r>
            <a:endParaRPr lang="en-US" sz="2400" dirty="0"/>
          </a:p>
        </p:txBody>
      </p:sp>
      <p:sp>
        <p:nvSpPr>
          <p:cNvPr id="10" name="Rectangle 2"/>
          <p:cNvSpPr txBox="1">
            <a:spLocks noChangeArrowheads="1"/>
          </p:cNvSpPr>
          <p:nvPr/>
        </p:nvSpPr>
        <p:spPr bwMode="auto">
          <a:xfrm>
            <a:off x="728536" y="1805692"/>
            <a:ext cx="7772400" cy="2081096"/>
          </a:xfrm>
          <a:prstGeom prst="rect">
            <a:avLst/>
          </a:prstGeom>
          <a:solidFill>
            <a:schemeClr val="bg1"/>
          </a:solidFill>
          <a:ln w="9525">
            <a:solidFill>
              <a:srgbClr val="FF0000"/>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ln>
                  <a:solidFill>
                    <a:srgbClr val="FF0000"/>
                  </a:solidFill>
                </a:ln>
                <a:latin typeface="+mj-lt"/>
                <a:ea typeface="+mj-ea"/>
                <a:cs typeface="+mj-cs"/>
              </a:rPr>
              <a:t>… but now based on a combination of river width and altimetry measurement</a:t>
            </a:r>
            <a:endParaRPr kumimoji="0" lang="en-US" sz="4400" b="0" i="0" u="none" strike="noStrike" kern="0" cap="none" spc="0" normalizeH="0" baseline="0" noProof="0" dirty="0">
              <a:ln>
                <a:solidFill>
                  <a:srgbClr val="FF0000"/>
                </a:solidFill>
              </a:ln>
              <a:effectLst/>
              <a:uLnTx/>
              <a:uFillTx/>
              <a:latin typeface="+mj-lt"/>
              <a:ea typeface="+mj-ea"/>
              <a:cs typeface="+mj-cs"/>
            </a:endParaRPr>
          </a:p>
        </p:txBody>
      </p:sp>
    </p:spTree>
    <p:extLst>
      <p:ext uri="{BB962C8B-B14F-4D97-AF65-F5344CB8AC3E}">
        <p14:creationId xmlns:p14="http://schemas.microsoft.com/office/powerpoint/2010/main" val="4206494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Freeform 2"/>
          <p:cNvSpPr>
            <a:spLocks noChangeAspect="1"/>
          </p:cNvSpPr>
          <p:nvPr/>
        </p:nvSpPr>
        <p:spPr bwMode="auto">
          <a:xfrm flipH="1">
            <a:off x="106364" y="3535369"/>
            <a:ext cx="1019175" cy="198437"/>
          </a:xfrm>
          <a:custGeom>
            <a:avLst/>
            <a:gdLst>
              <a:gd name="T0" fmla="*/ 0 w 605"/>
              <a:gd name="T1" fmla="*/ 2147483647 h 179"/>
              <a:gd name="T2" fmla="*/ 2147483647 w 605"/>
              <a:gd name="T3" fmla="*/ 2147483647 h 179"/>
              <a:gd name="T4" fmla="*/ 2147483647 w 605"/>
              <a:gd name="T5" fmla="*/ 2147483647 h 179"/>
              <a:gd name="T6" fmla="*/ 2147483647 w 605"/>
              <a:gd name="T7" fmla="*/ 2147483647 h 179"/>
              <a:gd name="T8" fmla="*/ 2147483647 w 605"/>
              <a:gd name="T9" fmla="*/ 2147483647 h 179"/>
              <a:gd name="T10" fmla="*/ 2147483647 w 605"/>
              <a:gd name="T11" fmla="*/ 2147483647 h 179"/>
              <a:gd name="T12" fmla="*/ 2147483647 w 605"/>
              <a:gd name="T13" fmla="*/ 2147483647 h 179"/>
              <a:gd name="T14" fmla="*/ 2147483647 w 605"/>
              <a:gd name="T15" fmla="*/ 2147483647 h 179"/>
              <a:gd name="T16" fmla="*/ 2147483647 w 605"/>
              <a:gd name="T17" fmla="*/ 2147483647 h 179"/>
              <a:gd name="T18" fmla="*/ 2147483647 w 605"/>
              <a:gd name="T19" fmla="*/ 2147483647 h 179"/>
              <a:gd name="T20" fmla="*/ 2147483647 w 605"/>
              <a:gd name="T21" fmla="*/ 2147483647 h 179"/>
              <a:gd name="T22" fmla="*/ 2147483647 w 605"/>
              <a:gd name="T23" fmla="*/ 2147483647 h 179"/>
              <a:gd name="T24" fmla="*/ 2147483647 w 605"/>
              <a:gd name="T25" fmla="*/ 0 h 179"/>
              <a:gd name="T26" fmla="*/ 2147483647 w 605"/>
              <a:gd name="T27" fmla="*/ 2147483647 h 179"/>
              <a:gd name="T28" fmla="*/ 2147483647 w 605"/>
              <a:gd name="T29" fmla="*/ 2147483647 h 179"/>
              <a:gd name="T30" fmla="*/ 2147483647 w 605"/>
              <a:gd name="T31" fmla="*/ 2147483647 h 179"/>
              <a:gd name="T32" fmla="*/ 2147483647 w 605"/>
              <a:gd name="T33" fmla="*/ 2147483647 h 179"/>
              <a:gd name="T34" fmla="*/ 2147483647 w 605"/>
              <a:gd name="T35" fmla="*/ 2147483647 h 179"/>
              <a:gd name="T36" fmla="*/ 2147483647 w 605"/>
              <a:gd name="T37" fmla="*/ 2147483647 h 179"/>
              <a:gd name="T38" fmla="*/ 2147483647 w 605"/>
              <a:gd name="T39" fmla="*/ 2147483647 h 179"/>
              <a:gd name="T40" fmla="*/ 2147483647 w 605"/>
              <a:gd name="T41" fmla="*/ 2147483647 h 179"/>
              <a:gd name="T42" fmla="*/ 2147483647 w 605"/>
              <a:gd name="T43" fmla="*/ 2147483647 h 179"/>
              <a:gd name="T44" fmla="*/ 2147483647 w 605"/>
              <a:gd name="T45" fmla="*/ 2147483647 h 179"/>
              <a:gd name="T46" fmla="*/ 2147483647 w 605"/>
              <a:gd name="T47" fmla="*/ 2147483647 h 179"/>
              <a:gd name="T48" fmla="*/ 2147483647 w 605"/>
              <a:gd name="T49" fmla="*/ 2147483647 h 179"/>
              <a:gd name="T50" fmla="*/ 2147483647 w 60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0" name="Freeform 5"/>
          <p:cNvSpPr>
            <a:spLocks noChangeAspect="1"/>
          </p:cNvSpPr>
          <p:nvPr/>
        </p:nvSpPr>
        <p:spPr bwMode="auto">
          <a:xfrm flipH="1">
            <a:off x="5192713" y="3065499"/>
            <a:ext cx="819150" cy="198437"/>
          </a:xfrm>
          <a:custGeom>
            <a:avLst/>
            <a:gdLst>
              <a:gd name="T0" fmla="*/ 0 w 486"/>
              <a:gd name="T1" fmla="*/ 2147483647 h 179"/>
              <a:gd name="T2" fmla="*/ 2147483647 w 486"/>
              <a:gd name="T3" fmla="*/ 2147483647 h 179"/>
              <a:gd name="T4" fmla="*/ 2147483647 w 486"/>
              <a:gd name="T5" fmla="*/ 2147483647 h 179"/>
              <a:gd name="T6" fmla="*/ 2147483647 w 486"/>
              <a:gd name="T7" fmla="*/ 2147483647 h 179"/>
              <a:gd name="T8" fmla="*/ 2147483647 w 486"/>
              <a:gd name="T9" fmla="*/ 2147483647 h 179"/>
              <a:gd name="T10" fmla="*/ 2147483647 w 486"/>
              <a:gd name="T11" fmla="*/ 2147483647 h 179"/>
              <a:gd name="T12" fmla="*/ 2147483647 w 486"/>
              <a:gd name="T13" fmla="*/ 2147483647 h 179"/>
              <a:gd name="T14" fmla="*/ 2147483647 w 486"/>
              <a:gd name="T15" fmla="*/ 2147483647 h 179"/>
              <a:gd name="T16" fmla="*/ 2147483647 w 486"/>
              <a:gd name="T17" fmla="*/ 2147483647 h 179"/>
              <a:gd name="T18" fmla="*/ 2147483647 w 486"/>
              <a:gd name="T19" fmla="*/ 2147483647 h 179"/>
              <a:gd name="T20" fmla="*/ 2147483647 w 486"/>
              <a:gd name="T21" fmla="*/ 2147483647 h 179"/>
              <a:gd name="T22" fmla="*/ 2147483647 w 486"/>
              <a:gd name="T23" fmla="*/ 2147483647 h 179"/>
              <a:gd name="T24" fmla="*/ 2147483647 w 486"/>
              <a:gd name="T25" fmla="*/ 0 h 179"/>
              <a:gd name="T26" fmla="*/ 2147483647 w 486"/>
              <a:gd name="T27" fmla="*/ 2147483647 h 179"/>
              <a:gd name="T28" fmla="*/ 2147483647 w 486"/>
              <a:gd name="T29" fmla="*/ 2147483647 h 179"/>
              <a:gd name="T30" fmla="*/ 2147483647 w 486"/>
              <a:gd name="T31" fmla="*/ 2147483647 h 179"/>
              <a:gd name="T32" fmla="*/ 2147483647 w 486"/>
              <a:gd name="T33" fmla="*/ 2147483647 h 179"/>
              <a:gd name="T34" fmla="*/ 2147483647 w 486"/>
              <a:gd name="T35" fmla="*/ 2147483647 h 179"/>
              <a:gd name="T36" fmla="*/ 2147483647 w 486"/>
              <a:gd name="T37" fmla="*/ 2147483647 h 179"/>
              <a:gd name="T38" fmla="*/ 2147483647 w 486"/>
              <a:gd name="T39" fmla="*/ 2147483647 h 179"/>
              <a:gd name="T40" fmla="*/ 2147483647 w 486"/>
              <a:gd name="T41" fmla="*/ 2147483647 h 179"/>
              <a:gd name="T42" fmla="*/ 2147483647 w 486"/>
              <a:gd name="T43" fmla="*/ 2147483647 h 179"/>
              <a:gd name="T44" fmla="*/ 2147483647 w 486"/>
              <a:gd name="T45" fmla="*/ 2147483647 h 179"/>
              <a:gd name="T46" fmla="*/ 2147483647 w 486"/>
              <a:gd name="T47" fmla="*/ 2147483647 h 179"/>
              <a:gd name="T48" fmla="*/ 2147483647 w 486"/>
              <a:gd name="T49" fmla="*/ 2147483647 h 179"/>
              <a:gd name="T50" fmla="*/ 2147483647 w 486"/>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1" name="Freeform 6"/>
          <p:cNvSpPr>
            <a:spLocks noChangeAspect="1"/>
          </p:cNvSpPr>
          <p:nvPr/>
        </p:nvSpPr>
        <p:spPr bwMode="auto">
          <a:xfrm flipH="1">
            <a:off x="3981450" y="2481299"/>
            <a:ext cx="1220788" cy="795337"/>
          </a:xfrm>
          <a:custGeom>
            <a:avLst/>
            <a:gdLst>
              <a:gd name="T0" fmla="*/ 0 w 725"/>
              <a:gd name="T1" fmla="*/ 2147483647 h 716"/>
              <a:gd name="T2" fmla="*/ 2147483647 w 725"/>
              <a:gd name="T3" fmla="*/ 2147483647 h 716"/>
              <a:gd name="T4" fmla="*/ 2147483647 w 725"/>
              <a:gd name="T5" fmla="*/ 2147483647 h 716"/>
              <a:gd name="T6" fmla="*/ 2147483647 w 725"/>
              <a:gd name="T7" fmla="*/ 2147483647 h 716"/>
              <a:gd name="T8" fmla="*/ 2147483647 w 725"/>
              <a:gd name="T9" fmla="*/ 2147483647 h 716"/>
              <a:gd name="T10" fmla="*/ 2147483647 w 725"/>
              <a:gd name="T11" fmla="*/ 2147483647 h 716"/>
              <a:gd name="T12" fmla="*/ 2147483647 w 725"/>
              <a:gd name="T13" fmla="*/ 2147483647 h 716"/>
              <a:gd name="T14" fmla="*/ 2147483647 w 725"/>
              <a:gd name="T15" fmla="*/ 2147483647 h 716"/>
              <a:gd name="T16" fmla="*/ 2147483647 w 725"/>
              <a:gd name="T17" fmla="*/ 2147483647 h 716"/>
              <a:gd name="T18" fmla="*/ 2147483647 w 725"/>
              <a:gd name="T19" fmla="*/ 2147483647 h 716"/>
              <a:gd name="T20" fmla="*/ 2147483647 w 725"/>
              <a:gd name="T21" fmla="*/ 2147483647 h 716"/>
              <a:gd name="T22" fmla="*/ 2147483647 w 725"/>
              <a:gd name="T23" fmla="*/ 2147483647 h 716"/>
              <a:gd name="T24" fmla="*/ 2147483647 w 725"/>
              <a:gd name="T25" fmla="*/ 0 h 716"/>
              <a:gd name="T26" fmla="*/ 2147483647 w 725"/>
              <a:gd name="T27" fmla="*/ 2147483647 h 716"/>
              <a:gd name="T28" fmla="*/ 2147483647 w 725"/>
              <a:gd name="T29" fmla="*/ 2147483647 h 716"/>
              <a:gd name="T30" fmla="*/ 2147483647 w 725"/>
              <a:gd name="T31" fmla="*/ 2147483647 h 716"/>
              <a:gd name="T32" fmla="*/ 2147483647 w 725"/>
              <a:gd name="T33" fmla="*/ 2147483647 h 716"/>
              <a:gd name="T34" fmla="*/ 2147483647 w 725"/>
              <a:gd name="T35" fmla="*/ 2147483647 h 716"/>
              <a:gd name="T36" fmla="*/ 2147483647 w 725"/>
              <a:gd name="T37" fmla="*/ 2147483647 h 716"/>
              <a:gd name="T38" fmla="*/ 2147483647 w 725"/>
              <a:gd name="T39" fmla="*/ 2147483647 h 716"/>
              <a:gd name="T40" fmla="*/ 2147483647 w 725"/>
              <a:gd name="T41" fmla="*/ 2147483647 h 716"/>
              <a:gd name="T42" fmla="*/ 2147483647 w 725"/>
              <a:gd name="T43" fmla="*/ 2147483647 h 716"/>
              <a:gd name="T44" fmla="*/ 2147483647 w 725"/>
              <a:gd name="T45" fmla="*/ 2147483647 h 716"/>
              <a:gd name="T46" fmla="*/ 2147483647 w 725"/>
              <a:gd name="T47" fmla="*/ 2147483647 h 716"/>
              <a:gd name="T48" fmla="*/ 2147483647 w 725"/>
              <a:gd name="T49" fmla="*/ 2147483647 h 716"/>
              <a:gd name="T50" fmla="*/ 2147483647 w 725"/>
              <a:gd name="T51" fmla="*/ 2147483647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2" name="Freeform 7"/>
          <p:cNvSpPr>
            <a:spLocks noChangeAspect="1"/>
          </p:cNvSpPr>
          <p:nvPr/>
        </p:nvSpPr>
        <p:spPr bwMode="auto">
          <a:xfrm flipH="1">
            <a:off x="3046415" y="2895600"/>
            <a:ext cx="942975" cy="368300"/>
          </a:xfrm>
          <a:custGeom>
            <a:avLst/>
            <a:gdLst>
              <a:gd name="T0" fmla="*/ 0 w 560"/>
              <a:gd name="T1" fmla="*/ 2147483647 h 332"/>
              <a:gd name="T2" fmla="*/ 2147483647 w 560"/>
              <a:gd name="T3" fmla="*/ 2147483647 h 332"/>
              <a:gd name="T4" fmla="*/ 2147483647 w 560"/>
              <a:gd name="T5" fmla="*/ 2147483647 h 332"/>
              <a:gd name="T6" fmla="*/ 2147483647 w 560"/>
              <a:gd name="T7" fmla="*/ 2147483647 h 332"/>
              <a:gd name="T8" fmla="*/ 2147483647 w 560"/>
              <a:gd name="T9" fmla="*/ 2147483647 h 332"/>
              <a:gd name="T10" fmla="*/ 2147483647 w 560"/>
              <a:gd name="T11" fmla="*/ 2147483647 h 332"/>
              <a:gd name="T12" fmla="*/ 2147483647 w 560"/>
              <a:gd name="T13" fmla="*/ 2147483647 h 332"/>
              <a:gd name="T14" fmla="*/ 2147483647 w 560"/>
              <a:gd name="T15" fmla="*/ 2147483647 h 332"/>
              <a:gd name="T16" fmla="*/ 2147483647 w 560"/>
              <a:gd name="T17" fmla="*/ 2147483647 h 332"/>
              <a:gd name="T18" fmla="*/ 2147483647 w 560"/>
              <a:gd name="T19" fmla="*/ 2147483647 h 332"/>
              <a:gd name="T20" fmla="*/ 2147483647 w 560"/>
              <a:gd name="T21" fmla="*/ 2147483647 h 332"/>
              <a:gd name="T22" fmla="*/ 2147483647 w 560"/>
              <a:gd name="T23" fmla="*/ 2147483647 h 332"/>
              <a:gd name="T24" fmla="*/ 2147483647 w 560"/>
              <a:gd name="T25" fmla="*/ 0 h 332"/>
              <a:gd name="T26" fmla="*/ 2147483647 w 560"/>
              <a:gd name="T27" fmla="*/ 2147483647 h 332"/>
              <a:gd name="T28" fmla="*/ 2147483647 w 560"/>
              <a:gd name="T29" fmla="*/ 2147483647 h 332"/>
              <a:gd name="T30" fmla="*/ 2147483647 w 560"/>
              <a:gd name="T31" fmla="*/ 2147483647 h 332"/>
              <a:gd name="T32" fmla="*/ 2147483647 w 560"/>
              <a:gd name="T33" fmla="*/ 2147483647 h 332"/>
              <a:gd name="T34" fmla="*/ 2147483647 w 560"/>
              <a:gd name="T35" fmla="*/ 2147483647 h 332"/>
              <a:gd name="T36" fmla="*/ 2147483647 w 560"/>
              <a:gd name="T37" fmla="*/ 2147483647 h 332"/>
              <a:gd name="T38" fmla="*/ 2147483647 w 560"/>
              <a:gd name="T39" fmla="*/ 2147483647 h 332"/>
              <a:gd name="T40" fmla="*/ 2147483647 w 560"/>
              <a:gd name="T41" fmla="*/ 2147483647 h 332"/>
              <a:gd name="T42" fmla="*/ 2147483647 w 560"/>
              <a:gd name="T43" fmla="*/ 2147483647 h 332"/>
              <a:gd name="T44" fmla="*/ 2147483647 w 560"/>
              <a:gd name="T45" fmla="*/ 2147483647 h 332"/>
              <a:gd name="T46" fmla="*/ 2147483647 w 560"/>
              <a:gd name="T47" fmla="*/ 2147483647 h 332"/>
              <a:gd name="T48" fmla="*/ 2147483647 w 560"/>
              <a:gd name="T49" fmla="*/ 2147483647 h 332"/>
              <a:gd name="T50" fmla="*/ 2147483647 w 560"/>
              <a:gd name="T51" fmla="*/ 214748364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3" name="Freeform 8"/>
          <p:cNvSpPr>
            <a:spLocks noChangeAspect="1"/>
          </p:cNvSpPr>
          <p:nvPr/>
        </p:nvSpPr>
        <p:spPr bwMode="auto">
          <a:xfrm flipH="1">
            <a:off x="2047875" y="3065499"/>
            <a:ext cx="1003300" cy="198437"/>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4" name="Freeform 9"/>
          <p:cNvSpPr>
            <a:spLocks noChangeAspect="1"/>
          </p:cNvSpPr>
          <p:nvPr/>
        </p:nvSpPr>
        <p:spPr bwMode="auto">
          <a:xfrm flipH="1">
            <a:off x="1063626" y="3159161"/>
            <a:ext cx="1003300" cy="92075"/>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40295" name="Group 10"/>
          <p:cNvGrpSpPr>
            <a:grpSpLocks/>
          </p:cNvGrpSpPr>
          <p:nvPr/>
        </p:nvGrpSpPr>
        <p:grpSpPr bwMode="auto">
          <a:xfrm flipH="1">
            <a:off x="204806" y="3178175"/>
            <a:ext cx="5894387" cy="268288"/>
            <a:chOff x="864" y="2391"/>
            <a:chExt cx="3504" cy="716"/>
          </a:xfrm>
        </p:grpSpPr>
        <p:sp>
          <p:nvSpPr>
            <p:cNvPr id="140340" name="Freeform 11"/>
            <p:cNvSpPr>
              <a:spLocks noChangeAspect="1"/>
            </p:cNvSpPr>
            <p:nvPr/>
          </p:nvSpPr>
          <p:spPr bwMode="auto">
            <a:xfrm>
              <a:off x="864" y="2928"/>
              <a:ext cx="486" cy="179"/>
            </a:xfrm>
            <a:custGeom>
              <a:avLst/>
              <a:gdLst>
                <a:gd name="T0" fmla="*/ 0 w 486"/>
                <a:gd name="T1" fmla="*/ 175 h 179"/>
                <a:gd name="T2" fmla="*/ 35 w 486"/>
                <a:gd name="T3" fmla="*/ 155 h 179"/>
                <a:gd name="T4" fmla="*/ 48 w 486"/>
                <a:gd name="T5" fmla="*/ 146 h 179"/>
                <a:gd name="T6" fmla="*/ 62 w 486"/>
                <a:gd name="T7" fmla="*/ 137 h 179"/>
                <a:gd name="T8" fmla="*/ 79 w 486"/>
                <a:gd name="T9" fmla="*/ 123 h 179"/>
                <a:gd name="T10" fmla="*/ 85 w 486"/>
                <a:gd name="T11" fmla="*/ 112 h 179"/>
                <a:gd name="T12" fmla="*/ 90 w 486"/>
                <a:gd name="T13" fmla="*/ 110 h 179"/>
                <a:gd name="T14" fmla="*/ 100 w 486"/>
                <a:gd name="T15" fmla="*/ 96 h 179"/>
                <a:gd name="T16" fmla="*/ 115 w 486"/>
                <a:gd name="T17" fmla="*/ 73 h 179"/>
                <a:gd name="T18" fmla="*/ 125 w 486"/>
                <a:gd name="T19" fmla="*/ 53 h 179"/>
                <a:gd name="T20" fmla="*/ 131 w 486"/>
                <a:gd name="T21" fmla="*/ 37 h 179"/>
                <a:gd name="T22" fmla="*/ 140 w 486"/>
                <a:gd name="T23" fmla="*/ 21 h 179"/>
                <a:gd name="T24" fmla="*/ 150 w 486"/>
                <a:gd name="T25" fmla="*/ 0 h 179"/>
                <a:gd name="T26" fmla="*/ 181 w 486"/>
                <a:gd name="T27" fmla="*/ 3 h 179"/>
                <a:gd name="T28" fmla="*/ 184 w 486"/>
                <a:gd name="T29" fmla="*/ 9 h 179"/>
                <a:gd name="T30" fmla="*/ 196 w 486"/>
                <a:gd name="T31" fmla="*/ 30 h 179"/>
                <a:gd name="T32" fmla="*/ 198 w 486"/>
                <a:gd name="T33" fmla="*/ 39 h 179"/>
                <a:gd name="T34" fmla="*/ 202 w 486"/>
                <a:gd name="T35" fmla="*/ 44 h 179"/>
                <a:gd name="T36" fmla="*/ 209 w 486"/>
                <a:gd name="T37" fmla="*/ 60 h 179"/>
                <a:gd name="T38" fmla="*/ 217 w 486"/>
                <a:gd name="T39" fmla="*/ 69 h 179"/>
                <a:gd name="T40" fmla="*/ 221 w 486"/>
                <a:gd name="T41" fmla="*/ 75 h 179"/>
                <a:gd name="T42" fmla="*/ 259 w 486"/>
                <a:gd name="T43" fmla="*/ 120 h 179"/>
                <a:gd name="T44" fmla="*/ 296 w 486"/>
                <a:gd name="T45" fmla="*/ 148 h 179"/>
                <a:gd name="T46" fmla="*/ 327 w 486"/>
                <a:gd name="T47" fmla="*/ 164 h 179"/>
                <a:gd name="T48" fmla="*/ 372 w 486"/>
                <a:gd name="T49" fmla="*/ 171 h 179"/>
                <a:gd name="T50" fmla="*/ 486 w 486"/>
                <a:gd name="T51" fmla="*/ 160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1" name="Freeform 12"/>
            <p:cNvSpPr>
              <a:spLocks noChangeAspect="1"/>
            </p:cNvSpPr>
            <p:nvPr/>
          </p:nvSpPr>
          <p:spPr bwMode="auto">
            <a:xfrm>
              <a:off x="1344" y="2391"/>
              <a:ext cx="725" cy="716"/>
            </a:xfrm>
            <a:custGeom>
              <a:avLst/>
              <a:gdLst>
                <a:gd name="T0" fmla="*/ 0 w 725"/>
                <a:gd name="T1" fmla="*/ 700 h 716"/>
                <a:gd name="T2" fmla="*/ 54 w 725"/>
                <a:gd name="T3" fmla="*/ 620 h 716"/>
                <a:gd name="T4" fmla="*/ 74 w 725"/>
                <a:gd name="T5" fmla="*/ 584 h 716"/>
                <a:gd name="T6" fmla="*/ 95 w 725"/>
                <a:gd name="T7" fmla="*/ 548 h 716"/>
                <a:gd name="T8" fmla="*/ 121 w 725"/>
                <a:gd name="T9" fmla="*/ 492 h 716"/>
                <a:gd name="T10" fmla="*/ 130 w 725"/>
                <a:gd name="T11" fmla="*/ 448 h 716"/>
                <a:gd name="T12" fmla="*/ 138 w 725"/>
                <a:gd name="T13" fmla="*/ 440 h 716"/>
                <a:gd name="T14" fmla="*/ 153 w 725"/>
                <a:gd name="T15" fmla="*/ 384 h 716"/>
                <a:gd name="T16" fmla="*/ 176 w 725"/>
                <a:gd name="T17" fmla="*/ 292 h 716"/>
                <a:gd name="T18" fmla="*/ 192 w 725"/>
                <a:gd name="T19" fmla="*/ 212 h 716"/>
                <a:gd name="T20" fmla="*/ 201 w 725"/>
                <a:gd name="T21" fmla="*/ 148 h 716"/>
                <a:gd name="T22" fmla="*/ 215 w 725"/>
                <a:gd name="T23" fmla="*/ 84 h 716"/>
                <a:gd name="T24" fmla="*/ 230 w 725"/>
                <a:gd name="T25" fmla="*/ 0 h 716"/>
                <a:gd name="T26" fmla="*/ 277 w 725"/>
                <a:gd name="T27" fmla="*/ 12 h 716"/>
                <a:gd name="T28" fmla="*/ 282 w 725"/>
                <a:gd name="T29" fmla="*/ 36 h 716"/>
                <a:gd name="T30" fmla="*/ 300 w 725"/>
                <a:gd name="T31" fmla="*/ 120 h 716"/>
                <a:gd name="T32" fmla="*/ 303 w 725"/>
                <a:gd name="T33" fmla="*/ 156 h 716"/>
                <a:gd name="T34" fmla="*/ 310 w 725"/>
                <a:gd name="T35" fmla="*/ 176 h 716"/>
                <a:gd name="T36" fmla="*/ 320 w 725"/>
                <a:gd name="T37" fmla="*/ 240 h 716"/>
                <a:gd name="T38" fmla="*/ 333 w 725"/>
                <a:gd name="T39" fmla="*/ 276 h 716"/>
                <a:gd name="T40" fmla="*/ 339 w 725"/>
                <a:gd name="T41" fmla="*/ 300 h 716"/>
                <a:gd name="T42" fmla="*/ 397 w 725"/>
                <a:gd name="T43" fmla="*/ 480 h 716"/>
                <a:gd name="T44" fmla="*/ 454 w 725"/>
                <a:gd name="T45" fmla="*/ 592 h 716"/>
                <a:gd name="T46" fmla="*/ 501 w 725"/>
                <a:gd name="T47" fmla="*/ 656 h 716"/>
                <a:gd name="T48" fmla="*/ 570 w 725"/>
                <a:gd name="T49" fmla="*/ 684 h 716"/>
                <a:gd name="T50" fmla="*/ 725 w 725"/>
                <a:gd name="T51" fmla="*/ 703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2" name="Freeform 13"/>
            <p:cNvSpPr>
              <a:spLocks noChangeAspect="1"/>
            </p:cNvSpPr>
            <p:nvPr/>
          </p:nvSpPr>
          <p:spPr bwMode="auto">
            <a:xfrm>
              <a:off x="2064" y="2775"/>
              <a:ext cx="560" cy="332"/>
            </a:xfrm>
            <a:custGeom>
              <a:avLst/>
              <a:gdLst>
                <a:gd name="T0" fmla="*/ 0 w 560"/>
                <a:gd name="T1" fmla="*/ 325 h 332"/>
                <a:gd name="T2" fmla="*/ 42 w 560"/>
                <a:gd name="T3" fmla="*/ 287 h 332"/>
                <a:gd name="T4" fmla="*/ 58 w 560"/>
                <a:gd name="T5" fmla="*/ 271 h 332"/>
                <a:gd name="T6" fmla="*/ 75 w 560"/>
                <a:gd name="T7" fmla="*/ 254 h 332"/>
                <a:gd name="T8" fmla="*/ 96 w 560"/>
                <a:gd name="T9" fmla="*/ 228 h 332"/>
                <a:gd name="T10" fmla="*/ 103 w 560"/>
                <a:gd name="T11" fmla="*/ 208 h 332"/>
                <a:gd name="T12" fmla="*/ 109 w 560"/>
                <a:gd name="T13" fmla="*/ 204 h 332"/>
                <a:gd name="T14" fmla="*/ 121 w 560"/>
                <a:gd name="T15" fmla="*/ 178 h 332"/>
                <a:gd name="T16" fmla="*/ 139 w 560"/>
                <a:gd name="T17" fmla="*/ 135 h 332"/>
                <a:gd name="T18" fmla="*/ 151 w 560"/>
                <a:gd name="T19" fmla="*/ 98 h 332"/>
                <a:gd name="T20" fmla="*/ 159 w 560"/>
                <a:gd name="T21" fmla="*/ 69 h 332"/>
                <a:gd name="T22" fmla="*/ 169 w 560"/>
                <a:gd name="T23" fmla="*/ 39 h 332"/>
                <a:gd name="T24" fmla="*/ 182 w 560"/>
                <a:gd name="T25" fmla="*/ 0 h 332"/>
                <a:gd name="T26" fmla="*/ 219 w 560"/>
                <a:gd name="T27" fmla="*/ 6 h 332"/>
                <a:gd name="T28" fmla="*/ 223 w 560"/>
                <a:gd name="T29" fmla="*/ 17 h 332"/>
                <a:gd name="T30" fmla="*/ 237 w 560"/>
                <a:gd name="T31" fmla="*/ 56 h 332"/>
                <a:gd name="T32" fmla="*/ 240 w 560"/>
                <a:gd name="T33" fmla="*/ 72 h 332"/>
                <a:gd name="T34" fmla="*/ 244 w 560"/>
                <a:gd name="T35" fmla="*/ 82 h 332"/>
                <a:gd name="T36" fmla="*/ 253 w 560"/>
                <a:gd name="T37" fmla="*/ 111 h 332"/>
                <a:gd name="T38" fmla="*/ 263 w 560"/>
                <a:gd name="T39" fmla="*/ 128 h 332"/>
                <a:gd name="T40" fmla="*/ 267 w 560"/>
                <a:gd name="T41" fmla="*/ 139 h 332"/>
                <a:gd name="T42" fmla="*/ 313 w 560"/>
                <a:gd name="T43" fmla="*/ 223 h 332"/>
                <a:gd name="T44" fmla="*/ 358 w 560"/>
                <a:gd name="T45" fmla="*/ 275 h 332"/>
                <a:gd name="T46" fmla="*/ 396 w 560"/>
                <a:gd name="T47" fmla="*/ 304 h 332"/>
                <a:gd name="T48" fmla="*/ 450 w 560"/>
                <a:gd name="T49" fmla="*/ 317 h 332"/>
                <a:gd name="T50" fmla="*/ 560 w 560"/>
                <a:gd name="T51" fmla="*/ 32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3" name="Freeform 14"/>
            <p:cNvSpPr>
              <a:spLocks noChangeAspect="1"/>
            </p:cNvSpPr>
            <p:nvPr/>
          </p:nvSpPr>
          <p:spPr bwMode="auto">
            <a:xfrm>
              <a:off x="2621" y="2928"/>
              <a:ext cx="595" cy="179"/>
            </a:xfrm>
            <a:custGeom>
              <a:avLst/>
              <a:gdLst>
                <a:gd name="T0" fmla="*/ 0 w 595"/>
                <a:gd name="T1" fmla="*/ 175 h 179"/>
                <a:gd name="T2" fmla="*/ 35 w 595"/>
                <a:gd name="T3" fmla="*/ 155 h 179"/>
                <a:gd name="T4" fmla="*/ 48 w 595"/>
                <a:gd name="T5" fmla="*/ 146 h 179"/>
                <a:gd name="T6" fmla="*/ 62 w 595"/>
                <a:gd name="T7" fmla="*/ 137 h 179"/>
                <a:gd name="T8" fmla="*/ 79 w 595"/>
                <a:gd name="T9" fmla="*/ 123 h 179"/>
                <a:gd name="T10" fmla="*/ 85 w 595"/>
                <a:gd name="T11" fmla="*/ 112 h 179"/>
                <a:gd name="T12" fmla="*/ 90 w 595"/>
                <a:gd name="T13" fmla="*/ 110 h 179"/>
                <a:gd name="T14" fmla="*/ 100 w 595"/>
                <a:gd name="T15" fmla="*/ 96 h 179"/>
                <a:gd name="T16" fmla="*/ 115 w 595"/>
                <a:gd name="T17" fmla="*/ 73 h 179"/>
                <a:gd name="T18" fmla="*/ 125 w 595"/>
                <a:gd name="T19" fmla="*/ 53 h 179"/>
                <a:gd name="T20" fmla="*/ 131 w 595"/>
                <a:gd name="T21" fmla="*/ 37 h 179"/>
                <a:gd name="T22" fmla="*/ 140 w 595"/>
                <a:gd name="T23" fmla="*/ 21 h 179"/>
                <a:gd name="T24" fmla="*/ 150 w 595"/>
                <a:gd name="T25" fmla="*/ 0 h 179"/>
                <a:gd name="T26" fmla="*/ 181 w 595"/>
                <a:gd name="T27" fmla="*/ 3 h 179"/>
                <a:gd name="T28" fmla="*/ 184 w 595"/>
                <a:gd name="T29" fmla="*/ 9 h 179"/>
                <a:gd name="T30" fmla="*/ 196 w 595"/>
                <a:gd name="T31" fmla="*/ 30 h 179"/>
                <a:gd name="T32" fmla="*/ 198 w 595"/>
                <a:gd name="T33" fmla="*/ 39 h 179"/>
                <a:gd name="T34" fmla="*/ 202 w 595"/>
                <a:gd name="T35" fmla="*/ 44 h 179"/>
                <a:gd name="T36" fmla="*/ 209 w 595"/>
                <a:gd name="T37" fmla="*/ 60 h 179"/>
                <a:gd name="T38" fmla="*/ 217 w 595"/>
                <a:gd name="T39" fmla="*/ 69 h 179"/>
                <a:gd name="T40" fmla="*/ 221 w 595"/>
                <a:gd name="T41" fmla="*/ 75 h 179"/>
                <a:gd name="T42" fmla="*/ 259 w 595"/>
                <a:gd name="T43" fmla="*/ 120 h 179"/>
                <a:gd name="T44" fmla="*/ 296 w 595"/>
                <a:gd name="T45" fmla="*/ 148 h 179"/>
                <a:gd name="T46" fmla="*/ 327 w 595"/>
                <a:gd name="T47" fmla="*/ 164 h 179"/>
                <a:gd name="T48" fmla="*/ 372 w 595"/>
                <a:gd name="T49" fmla="*/ 171 h 179"/>
                <a:gd name="T50" fmla="*/ 595 w 59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4" name="Freeform 15"/>
            <p:cNvSpPr>
              <a:spLocks noChangeAspect="1"/>
            </p:cNvSpPr>
            <p:nvPr/>
          </p:nvSpPr>
          <p:spPr bwMode="auto">
            <a:xfrm>
              <a:off x="3205" y="3012"/>
              <a:ext cx="595" cy="83"/>
            </a:xfrm>
            <a:custGeom>
              <a:avLst/>
              <a:gdLst>
                <a:gd name="T0" fmla="*/ 0 w 595"/>
                <a:gd name="T1" fmla="*/ 1 h 179"/>
                <a:gd name="T2" fmla="*/ 35 w 595"/>
                <a:gd name="T3" fmla="*/ 0 h 179"/>
                <a:gd name="T4" fmla="*/ 48 w 595"/>
                <a:gd name="T5" fmla="*/ 0 h 179"/>
                <a:gd name="T6" fmla="*/ 62 w 595"/>
                <a:gd name="T7" fmla="*/ 0 h 179"/>
                <a:gd name="T8" fmla="*/ 79 w 595"/>
                <a:gd name="T9" fmla="*/ 0 h 179"/>
                <a:gd name="T10" fmla="*/ 85 w 595"/>
                <a:gd name="T11" fmla="*/ 0 h 179"/>
                <a:gd name="T12" fmla="*/ 90 w 595"/>
                <a:gd name="T13" fmla="*/ 0 h 179"/>
                <a:gd name="T14" fmla="*/ 100 w 595"/>
                <a:gd name="T15" fmla="*/ 0 h 179"/>
                <a:gd name="T16" fmla="*/ 115 w 595"/>
                <a:gd name="T17" fmla="*/ 0 h 179"/>
                <a:gd name="T18" fmla="*/ 125 w 595"/>
                <a:gd name="T19" fmla="*/ 0 h 179"/>
                <a:gd name="T20" fmla="*/ 131 w 595"/>
                <a:gd name="T21" fmla="*/ 0 h 179"/>
                <a:gd name="T22" fmla="*/ 140 w 595"/>
                <a:gd name="T23" fmla="*/ 0 h 179"/>
                <a:gd name="T24" fmla="*/ 150 w 595"/>
                <a:gd name="T25" fmla="*/ 0 h 179"/>
                <a:gd name="T26" fmla="*/ 181 w 595"/>
                <a:gd name="T27" fmla="*/ 0 h 179"/>
                <a:gd name="T28" fmla="*/ 184 w 595"/>
                <a:gd name="T29" fmla="*/ 0 h 179"/>
                <a:gd name="T30" fmla="*/ 196 w 595"/>
                <a:gd name="T31" fmla="*/ 0 h 179"/>
                <a:gd name="T32" fmla="*/ 198 w 595"/>
                <a:gd name="T33" fmla="*/ 0 h 179"/>
                <a:gd name="T34" fmla="*/ 202 w 595"/>
                <a:gd name="T35" fmla="*/ 0 h 179"/>
                <a:gd name="T36" fmla="*/ 209 w 595"/>
                <a:gd name="T37" fmla="*/ 0 h 179"/>
                <a:gd name="T38" fmla="*/ 217 w 595"/>
                <a:gd name="T39" fmla="*/ 0 h 179"/>
                <a:gd name="T40" fmla="*/ 221 w 595"/>
                <a:gd name="T41" fmla="*/ 0 h 179"/>
                <a:gd name="T42" fmla="*/ 259 w 595"/>
                <a:gd name="T43" fmla="*/ 0 h 179"/>
                <a:gd name="T44" fmla="*/ 296 w 595"/>
                <a:gd name="T45" fmla="*/ 0 h 179"/>
                <a:gd name="T46" fmla="*/ 327 w 595"/>
                <a:gd name="T47" fmla="*/ 0 h 179"/>
                <a:gd name="T48" fmla="*/ 372 w 595"/>
                <a:gd name="T49" fmla="*/ 1 h 179"/>
                <a:gd name="T50" fmla="*/ 595 w 595"/>
                <a:gd name="T51" fmla="*/ 1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5" name="Freeform 16"/>
            <p:cNvSpPr>
              <a:spLocks noChangeAspect="1"/>
            </p:cNvSpPr>
            <p:nvPr/>
          </p:nvSpPr>
          <p:spPr bwMode="auto">
            <a:xfrm>
              <a:off x="3763" y="2928"/>
              <a:ext cx="605" cy="179"/>
            </a:xfrm>
            <a:custGeom>
              <a:avLst/>
              <a:gdLst>
                <a:gd name="T0" fmla="*/ 0 w 605"/>
                <a:gd name="T1" fmla="*/ 165 h 179"/>
                <a:gd name="T2" fmla="*/ 45 w 605"/>
                <a:gd name="T3" fmla="*/ 155 h 179"/>
                <a:gd name="T4" fmla="*/ 58 w 605"/>
                <a:gd name="T5" fmla="*/ 146 h 179"/>
                <a:gd name="T6" fmla="*/ 72 w 605"/>
                <a:gd name="T7" fmla="*/ 137 h 179"/>
                <a:gd name="T8" fmla="*/ 89 w 605"/>
                <a:gd name="T9" fmla="*/ 123 h 179"/>
                <a:gd name="T10" fmla="*/ 95 w 605"/>
                <a:gd name="T11" fmla="*/ 112 h 179"/>
                <a:gd name="T12" fmla="*/ 100 w 605"/>
                <a:gd name="T13" fmla="*/ 110 h 179"/>
                <a:gd name="T14" fmla="*/ 110 w 605"/>
                <a:gd name="T15" fmla="*/ 96 h 179"/>
                <a:gd name="T16" fmla="*/ 125 w 605"/>
                <a:gd name="T17" fmla="*/ 73 h 179"/>
                <a:gd name="T18" fmla="*/ 135 w 605"/>
                <a:gd name="T19" fmla="*/ 53 h 179"/>
                <a:gd name="T20" fmla="*/ 141 w 605"/>
                <a:gd name="T21" fmla="*/ 37 h 179"/>
                <a:gd name="T22" fmla="*/ 150 w 605"/>
                <a:gd name="T23" fmla="*/ 21 h 179"/>
                <a:gd name="T24" fmla="*/ 160 w 605"/>
                <a:gd name="T25" fmla="*/ 0 h 179"/>
                <a:gd name="T26" fmla="*/ 191 w 605"/>
                <a:gd name="T27" fmla="*/ 3 h 179"/>
                <a:gd name="T28" fmla="*/ 194 w 605"/>
                <a:gd name="T29" fmla="*/ 9 h 179"/>
                <a:gd name="T30" fmla="*/ 206 w 605"/>
                <a:gd name="T31" fmla="*/ 30 h 179"/>
                <a:gd name="T32" fmla="*/ 208 w 605"/>
                <a:gd name="T33" fmla="*/ 39 h 179"/>
                <a:gd name="T34" fmla="*/ 212 w 605"/>
                <a:gd name="T35" fmla="*/ 44 h 179"/>
                <a:gd name="T36" fmla="*/ 219 w 605"/>
                <a:gd name="T37" fmla="*/ 60 h 179"/>
                <a:gd name="T38" fmla="*/ 227 w 605"/>
                <a:gd name="T39" fmla="*/ 69 h 179"/>
                <a:gd name="T40" fmla="*/ 231 w 605"/>
                <a:gd name="T41" fmla="*/ 75 h 179"/>
                <a:gd name="T42" fmla="*/ 269 w 605"/>
                <a:gd name="T43" fmla="*/ 120 h 179"/>
                <a:gd name="T44" fmla="*/ 306 w 605"/>
                <a:gd name="T45" fmla="*/ 148 h 179"/>
                <a:gd name="T46" fmla="*/ 337 w 605"/>
                <a:gd name="T47" fmla="*/ 164 h 179"/>
                <a:gd name="T48" fmla="*/ 382 w 605"/>
                <a:gd name="T49" fmla="*/ 171 h 179"/>
                <a:gd name="T50" fmla="*/ 605 w 60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40296" name="Freeform 17"/>
          <p:cNvSpPr>
            <a:spLocks/>
          </p:cNvSpPr>
          <p:nvPr/>
        </p:nvSpPr>
        <p:spPr bwMode="auto">
          <a:xfrm flipH="1">
            <a:off x="6081731" y="3443292"/>
            <a:ext cx="263525" cy="34925"/>
          </a:xfrm>
          <a:custGeom>
            <a:avLst/>
            <a:gdLst>
              <a:gd name="T0" fmla="*/ 2147483647 w 157"/>
              <a:gd name="T1" fmla="*/ 2147483647 h 32"/>
              <a:gd name="T2" fmla="*/ 2147483647 w 157"/>
              <a:gd name="T3" fmla="*/ 2147483647 h 32"/>
              <a:gd name="T4" fmla="*/ 2147483647 w 157"/>
              <a:gd name="T5" fmla="*/ 2147483647 h 32"/>
              <a:gd name="T6" fmla="*/ 0 w 157"/>
              <a:gd name="T7" fmla="*/ 2147483647 h 32"/>
              <a:gd name="T8" fmla="*/ 0 60000 65536"/>
              <a:gd name="T9" fmla="*/ 0 60000 65536"/>
              <a:gd name="T10" fmla="*/ 0 60000 65536"/>
              <a:gd name="T11" fmla="*/ 0 60000 65536"/>
              <a:gd name="T12" fmla="*/ 0 w 157"/>
              <a:gd name="T13" fmla="*/ 0 h 32"/>
              <a:gd name="T14" fmla="*/ 157 w 157"/>
              <a:gd name="T15" fmla="*/ 32 h 32"/>
            </a:gdLst>
            <a:ahLst/>
            <a:cxnLst>
              <a:cxn ang="T8">
                <a:pos x="T0" y="T1"/>
              </a:cxn>
              <a:cxn ang="T9">
                <a:pos x="T2" y="T3"/>
              </a:cxn>
              <a:cxn ang="T10">
                <a:pos x="T4" y="T5"/>
              </a:cxn>
              <a:cxn ang="T11">
                <a:pos x="T6" y="T7"/>
              </a:cxn>
            </a:cxnLst>
            <a:rect l="T12" t="T13" r="T14" b="T15"/>
            <a:pathLst>
              <a:path w="157" h="32">
                <a:moveTo>
                  <a:pt x="157" y="3"/>
                </a:moveTo>
                <a:cubicBezTo>
                  <a:pt x="154" y="0"/>
                  <a:pt x="132" y="10"/>
                  <a:pt x="125" y="14"/>
                </a:cubicBezTo>
                <a:cubicBezTo>
                  <a:pt x="123" y="26"/>
                  <a:pt x="34" y="30"/>
                  <a:pt x="32" y="30"/>
                </a:cubicBezTo>
                <a:cubicBezTo>
                  <a:pt x="0" y="32"/>
                  <a:pt x="20" y="32"/>
                  <a:pt x="0" y="32"/>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7" name="Freeform 18"/>
          <p:cNvSpPr>
            <a:spLocks/>
          </p:cNvSpPr>
          <p:nvPr/>
        </p:nvSpPr>
        <p:spPr bwMode="auto">
          <a:xfrm flipH="1">
            <a:off x="5137150" y="3484563"/>
            <a:ext cx="1195388" cy="585787"/>
          </a:xfrm>
          <a:custGeom>
            <a:avLst/>
            <a:gdLst>
              <a:gd name="T0" fmla="*/ 0 w 710"/>
              <a:gd name="T1" fmla="*/ 2147483647 h 528"/>
              <a:gd name="T2" fmla="*/ 2147483647 w 710"/>
              <a:gd name="T3" fmla="*/ 2147483647 h 528"/>
              <a:gd name="T4" fmla="*/ 2147483647 w 710"/>
              <a:gd name="T5" fmla="*/ 2147483647 h 528"/>
              <a:gd name="T6" fmla="*/ 2147483647 w 710"/>
              <a:gd name="T7" fmla="*/ 2147483647 h 528"/>
              <a:gd name="T8" fmla="*/ 2147483647 w 710"/>
              <a:gd name="T9" fmla="*/ 2147483647 h 528"/>
              <a:gd name="T10" fmla="*/ 2147483647 w 710"/>
              <a:gd name="T11" fmla="*/ 2147483647 h 528"/>
              <a:gd name="T12" fmla="*/ 2147483647 w 710"/>
              <a:gd name="T13" fmla="*/ 2147483647 h 528"/>
              <a:gd name="T14" fmla="*/ 2147483647 w 710"/>
              <a:gd name="T15" fmla="*/ 2147483647 h 528"/>
              <a:gd name="T16" fmla="*/ 2147483647 w 710"/>
              <a:gd name="T17" fmla="*/ 2147483647 h 528"/>
              <a:gd name="T18" fmla="*/ 2147483647 w 710"/>
              <a:gd name="T19" fmla="*/ 2147483647 h 528"/>
              <a:gd name="T20" fmla="*/ 2147483647 w 710"/>
              <a:gd name="T21" fmla="*/ 2147483647 h 528"/>
              <a:gd name="T22" fmla="*/ 2147483647 w 710"/>
              <a:gd name="T23" fmla="*/ 2147483647 h 528"/>
              <a:gd name="T24" fmla="*/ 2147483647 w 710"/>
              <a:gd name="T25" fmla="*/ 2147483647 h 528"/>
              <a:gd name="T26" fmla="*/ 2147483647 w 710"/>
              <a:gd name="T27" fmla="*/ 2147483647 h 528"/>
              <a:gd name="T28" fmla="*/ 2147483647 w 710"/>
              <a:gd name="T29" fmla="*/ 2147483647 h 528"/>
              <a:gd name="T30" fmla="*/ 2147483647 w 710"/>
              <a:gd name="T31" fmla="*/ 2147483647 h 528"/>
              <a:gd name="T32" fmla="*/ 2147483647 w 710"/>
              <a:gd name="T33" fmla="*/ 2147483647 h 528"/>
              <a:gd name="T34" fmla="*/ 2147483647 w 710"/>
              <a:gd name="T35" fmla="*/ 2147483647 h 528"/>
              <a:gd name="T36" fmla="*/ 2147483647 w 710"/>
              <a:gd name="T37" fmla="*/ 2147483647 h 528"/>
              <a:gd name="T38" fmla="*/ 2147483647 w 710"/>
              <a:gd name="T39" fmla="*/ 2147483647 h 528"/>
              <a:gd name="T40" fmla="*/ 2147483647 w 710"/>
              <a:gd name="T41" fmla="*/ 2147483647 h 528"/>
              <a:gd name="T42" fmla="*/ 2147483647 w 710"/>
              <a:gd name="T43" fmla="*/ 2147483647 h 528"/>
              <a:gd name="T44" fmla="*/ 2147483647 w 710"/>
              <a:gd name="T45" fmla="*/ 2147483647 h 528"/>
              <a:gd name="T46" fmla="*/ 2147483647 w 710"/>
              <a:gd name="T47" fmla="*/ 2147483647 h 528"/>
              <a:gd name="T48" fmla="*/ 2147483647 w 710"/>
              <a:gd name="T49" fmla="*/ 2147483647 h 528"/>
              <a:gd name="T50" fmla="*/ 2147483647 w 710"/>
              <a:gd name="T51" fmla="*/ 2147483647 h 528"/>
              <a:gd name="T52" fmla="*/ 2147483647 w 710"/>
              <a:gd name="T53" fmla="*/ 2147483647 h 528"/>
              <a:gd name="T54" fmla="*/ 2147483647 w 710"/>
              <a:gd name="T55" fmla="*/ 2147483647 h 528"/>
              <a:gd name="T56" fmla="*/ 2147483647 w 710"/>
              <a:gd name="T57" fmla="*/ 2147483647 h 528"/>
              <a:gd name="T58" fmla="*/ 2147483647 w 710"/>
              <a:gd name="T59" fmla="*/ 2147483647 h 528"/>
              <a:gd name="T60" fmla="*/ 2147483647 w 710"/>
              <a:gd name="T61" fmla="*/ 2147483647 h 528"/>
              <a:gd name="T62" fmla="*/ 2147483647 w 710"/>
              <a:gd name="T63" fmla="*/ 2147483647 h 528"/>
              <a:gd name="T64" fmla="*/ 2147483647 w 710"/>
              <a:gd name="T65" fmla="*/ 2147483647 h 528"/>
              <a:gd name="T66" fmla="*/ 2147483647 w 710"/>
              <a:gd name="T67" fmla="*/ 2147483647 h 528"/>
              <a:gd name="T68" fmla="*/ 2147483647 w 710"/>
              <a:gd name="T69" fmla="*/ 2147483647 h 528"/>
              <a:gd name="T70" fmla="*/ 2147483647 w 710"/>
              <a:gd name="T71" fmla="*/ 2147483647 h 528"/>
              <a:gd name="T72" fmla="*/ 2147483647 w 710"/>
              <a:gd name="T73" fmla="*/ 2147483647 h 528"/>
              <a:gd name="T74" fmla="*/ 2147483647 w 710"/>
              <a:gd name="T75" fmla="*/ 2147483647 h 528"/>
              <a:gd name="T76" fmla="*/ 2147483647 w 710"/>
              <a:gd name="T77" fmla="*/ 2147483647 h 528"/>
              <a:gd name="T78" fmla="*/ 2147483647 w 710"/>
              <a:gd name="T79" fmla="*/ 0 h 5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528"/>
              <a:gd name="T122" fmla="*/ 710 w 710"/>
              <a:gd name="T123" fmla="*/ 528 h 5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528">
                <a:moveTo>
                  <a:pt x="0" y="493"/>
                </a:moveTo>
                <a:cubicBezTo>
                  <a:pt x="16" y="490"/>
                  <a:pt x="23" y="483"/>
                  <a:pt x="37" y="477"/>
                </a:cubicBezTo>
                <a:cubicBezTo>
                  <a:pt x="43" y="467"/>
                  <a:pt x="52" y="453"/>
                  <a:pt x="62" y="448"/>
                </a:cubicBezTo>
                <a:cubicBezTo>
                  <a:pt x="64" y="446"/>
                  <a:pt x="65" y="444"/>
                  <a:pt x="67" y="442"/>
                </a:cubicBezTo>
                <a:cubicBezTo>
                  <a:pt x="68" y="441"/>
                  <a:pt x="71" y="441"/>
                  <a:pt x="72" y="440"/>
                </a:cubicBezTo>
                <a:cubicBezTo>
                  <a:pt x="78" y="434"/>
                  <a:pt x="81" y="425"/>
                  <a:pt x="90" y="421"/>
                </a:cubicBezTo>
                <a:cubicBezTo>
                  <a:pt x="93" y="414"/>
                  <a:pt x="98" y="406"/>
                  <a:pt x="104" y="402"/>
                </a:cubicBezTo>
                <a:cubicBezTo>
                  <a:pt x="131" y="364"/>
                  <a:pt x="139" y="305"/>
                  <a:pt x="146" y="259"/>
                </a:cubicBezTo>
                <a:cubicBezTo>
                  <a:pt x="152" y="262"/>
                  <a:pt x="151" y="266"/>
                  <a:pt x="155" y="271"/>
                </a:cubicBezTo>
                <a:cubicBezTo>
                  <a:pt x="155" y="276"/>
                  <a:pt x="146" y="342"/>
                  <a:pt x="163" y="336"/>
                </a:cubicBezTo>
                <a:cubicBezTo>
                  <a:pt x="176" y="315"/>
                  <a:pt x="169" y="287"/>
                  <a:pt x="178" y="264"/>
                </a:cubicBezTo>
                <a:cubicBezTo>
                  <a:pt x="188" y="206"/>
                  <a:pt x="182" y="251"/>
                  <a:pt x="184" y="376"/>
                </a:cubicBezTo>
                <a:cubicBezTo>
                  <a:pt x="213" y="373"/>
                  <a:pt x="197" y="332"/>
                  <a:pt x="198" y="303"/>
                </a:cubicBezTo>
                <a:cubicBezTo>
                  <a:pt x="202" y="307"/>
                  <a:pt x="208" y="317"/>
                  <a:pt x="208" y="317"/>
                </a:cubicBezTo>
                <a:cubicBezTo>
                  <a:pt x="213" y="343"/>
                  <a:pt x="208" y="370"/>
                  <a:pt x="218" y="394"/>
                </a:cubicBezTo>
                <a:cubicBezTo>
                  <a:pt x="221" y="419"/>
                  <a:pt x="240" y="451"/>
                  <a:pt x="264" y="461"/>
                </a:cubicBezTo>
                <a:cubicBezTo>
                  <a:pt x="267" y="470"/>
                  <a:pt x="271" y="471"/>
                  <a:pt x="280" y="472"/>
                </a:cubicBezTo>
                <a:cubicBezTo>
                  <a:pt x="287" y="478"/>
                  <a:pt x="292" y="481"/>
                  <a:pt x="301" y="483"/>
                </a:cubicBezTo>
                <a:cubicBezTo>
                  <a:pt x="319" y="498"/>
                  <a:pt x="342" y="505"/>
                  <a:pt x="365" y="509"/>
                </a:cubicBezTo>
                <a:cubicBezTo>
                  <a:pt x="396" y="528"/>
                  <a:pt x="438" y="512"/>
                  <a:pt x="474" y="511"/>
                </a:cubicBezTo>
                <a:cubicBezTo>
                  <a:pt x="481" y="509"/>
                  <a:pt x="485" y="507"/>
                  <a:pt x="491" y="504"/>
                </a:cubicBezTo>
                <a:cubicBezTo>
                  <a:pt x="511" y="484"/>
                  <a:pt x="481" y="514"/>
                  <a:pt x="502" y="495"/>
                </a:cubicBezTo>
                <a:cubicBezTo>
                  <a:pt x="506" y="492"/>
                  <a:pt x="512" y="485"/>
                  <a:pt x="512" y="485"/>
                </a:cubicBezTo>
                <a:cubicBezTo>
                  <a:pt x="517" y="473"/>
                  <a:pt x="523" y="458"/>
                  <a:pt x="533" y="448"/>
                </a:cubicBezTo>
                <a:cubicBezTo>
                  <a:pt x="534" y="441"/>
                  <a:pt x="539" y="432"/>
                  <a:pt x="544" y="426"/>
                </a:cubicBezTo>
                <a:cubicBezTo>
                  <a:pt x="547" y="418"/>
                  <a:pt x="549" y="408"/>
                  <a:pt x="554" y="402"/>
                </a:cubicBezTo>
                <a:cubicBezTo>
                  <a:pt x="556" y="393"/>
                  <a:pt x="561" y="383"/>
                  <a:pt x="565" y="375"/>
                </a:cubicBezTo>
                <a:cubicBezTo>
                  <a:pt x="566" y="370"/>
                  <a:pt x="571" y="359"/>
                  <a:pt x="574" y="355"/>
                </a:cubicBezTo>
                <a:cubicBezTo>
                  <a:pt x="576" y="346"/>
                  <a:pt x="579" y="336"/>
                  <a:pt x="584" y="328"/>
                </a:cubicBezTo>
                <a:cubicBezTo>
                  <a:pt x="588" y="308"/>
                  <a:pt x="594" y="285"/>
                  <a:pt x="605" y="267"/>
                </a:cubicBezTo>
                <a:cubicBezTo>
                  <a:pt x="607" y="255"/>
                  <a:pt x="614" y="237"/>
                  <a:pt x="621" y="227"/>
                </a:cubicBezTo>
                <a:cubicBezTo>
                  <a:pt x="622" y="216"/>
                  <a:pt x="626" y="205"/>
                  <a:pt x="630" y="195"/>
                </a:cubicBezTo>
                <a:cubicBezTo>
                  <a:pt x="632" y="190"/>
                  <a:pt x="637" y="179"/>
                  <a:pt x="637" y="179"/>
                </a:cubicBezTo>
                <a:cubicBezTo>
                  <a:pt x="640" y="162"/>
                  <a:pt x="650" y="139"/>
                  <a:pt x="658" y="123"/>
                </a:cubicBezTo>
                <a:cubicBezTo>
                  <a:pt x="664" y="109"/>
                  <a:pt x="665" y="103"/>
                  <a:pt x="667" y="98"/>
                </a:cubicBezTo>
                <a:cubicBezTo>
                  <a:pt x="669" y="93"/>
                  <a:pt x="667" y="88"/>
                  <a:pt x="669" y="93"/>
                </a:cubicBezTo>
                <a:cubicBezTo>
                  <a:pt x="669" y="91"/>
                  <a:pt x="677" y="137"/>
                  <a:pt x="677" y="131"/>
                </a:cubicBezTo>
                <a:cubicBezTo>
                  <a:pt x="681" y="124"/>
                  <a:pt x="688" y="50"/>
                  <a:pt x="691" y="48"/>
                </a:cubicBezTo>
                <a:cubicBezTo>
                  <a:pt x="702" y="77"/>
                  <a:pt x="697" y="124"/>
                  <a:pt x="699" y="120"/>
                </a:cubicBezTo>
                <a:cubicBezTo>
                  <a:pt x="700" y="117"/>
                  <a:pt x="710" y="0"/>
                  <a:pt x="710"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8" name="Freeform 19"/>
          <p:cNvSpPr>
            <a:spLocks/>
          </p:cNvSpPr>
          <p:nvPr/>
        </p:nvSpPr>
        <p:spPr bwMode="auto">
          <a:xfrm flipH="1">
            <a:off x="4540252" y="3282956"/>
            <a:ext cx="596900" cy="727075"/>
          </a:xfrm>
          <a:custGeom>
            <a:avLst/>
            <a:gdLst>
              <a:gd name="T0" fmla="*/ 0 w 355"/>
              <a:gd name="T1" fmla="*/ 2147483647 h 655"/>
              <a:gd name="T2" fmla="*/ 2147483647 w 355"/>
              <a:gd name="T3" fmla="*/ 2147483647 h 655"/>
              <a:gd name="T4" fmla="*/ 2147483647 w 355"/>
              <a:gd name="T5" fmla="*/ 2147483647 h 655"/>
              <a:gd name="T6" fmla="*/ 2147483647 w 355"/>
              <a:gd name="T7" fmla="*/ 2147483647 h 655"/>
              <a:gd name="T8" fmla="*/ 2147483647 w 355"/>
              <a:gd name="T9" fmla="*/ 2147483647 h 655"/>
              <a:gd name="T10" fmla="*/ 2147483647 w 355"/>
              <a:gd name="T11" fmla="*/ 2147483647 h 655"/>
              <a:gd name="T12" fmla="*/ 2147483647 w 355"/>
              <a:gd name="T13" fmla="*/ 2147483647 h 655"/>
              <a:gd name="T14" fmla="*/ 2147483647 w 355"/>
              <a:gd name="T15" fmla="*/ 2147483647 h 655"/>
              <a:gd name="T16" fmla="*/ 2147483647 w 355"/>
              <a:gd name="T17" fmla="*/ 2147483647 h 655"/>
              <a:gd name="T18" fmla="*/ 2147483647 w 355"/>
              <a:gd name="T19" fmla="*/ 2147483647 h 655"/>
              <a:gd name="T20" fmla="*/ 2147483647 w 355"/>
              <a:gd name="T21" fmla="*/ 2147483647 h 655"/>
              <a:gd name="T22" fmla="*/ 2147483647 w 355"/>
              <a:gd name="T23" fmla="*/ 2147483647 h 655"/>
              <a:gd name="T24" fmla="*/ 2147483647 w 355"/>
              <a:gd name="T25" fmla="*/ 2147483647 h 655"/>
              <a:gd name="T26" fmla="*/ 2147483647 w 355"/>
              <a:gd name="T27" fmla="*/ 2147483647 h 655"/>
              <a:gd name="T28" fmla="*/ 2147483647 w 355"/>
              <a:gd name="T29" fmla="*/ 2147483647 h 655"/>
              <a:gd name="T30" fmla="*/ 2147483647 w 355"/>
              <a:gd name="T31" fmla="*/ 2147483647 h 655"/>
              <a:gd name="T32" fmla="*/ 2147483647 w 355"/>
              <a:gd name="T33" fmla="*/ 2147483647 h 655"/>
              <a:gd name="T34" fmla="*/ 2147483647 w 355"/>
              <a:gd name="T35" fmla="*/ 2147483647 h 655"/>
              <a:gd name="T36" fmla="*/ 2147483647 w 355"/>
              <a:gd name="T37" fmla="*/ 2147483647 h 655"/>
              <a:gd name="T38" fmla="*/ 2147483647 w 355"/>
              <a:gd name="T39" fmla="*/ 2147483647 h 655"/>
              <a:gd name="T40" fmla="*/ 2147483647 w 355"/>
              <a:gd name="T41" fmla="*/ 2147483647 h 655"/>
              <a:gd name="T42" fmla="*/ 2147483647 w 355"/>
              <a:gd name="T43" fmla="*/ 2147483647 h 655"/>
              <a:gd name="T44" fmla="*/ 2147483647 w 355"/>
              <a:gd name="T45" fmla="*/ 2147483647 h 655"/>
              <a:gd name="T46" fmla="*/ 2147483647 w 355"/>
              <a:gd name="T47" fmla="*/ 2147483647 h 655"/>
              <a:gd name="T48" fmla="*/ 2147483647 w 355"/>
              <a:gd name="T49" fmla="*/ 2147483647 h 655"/>
              <a:gd name="T50" fmla="*/ 2147483647 w 355"/>
              <a:gd name="T51" fmla="*/ 2147483647 h 655"/>
              <a:gd name="T52" fmla="*/ 2147483647 w 355"/>
              <a:gd name="T53" fmla="*/ 2147483647 h 655"/>
              <a:gd name="T54" fmla="*/ 2147483647 w 355"/>
              <a:gd name="T55" fmla="*/ 2147483647 h 655"/>
              <a:gd name="T56" fmla="*/ 2147483647 w 355"/>
              <a:gd name="T57" fmla="*/ 2147483647 h 655"/>
              <a:gd name="T58" fmla="*/ 2147483647 w 355"/>
              <a:gd name="T59" fmla="*/ 2147483647 h 6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
              <a:gd name="T91" fmla="*/ 0 h 655"/>
              <a:gd name="T92" fmla="*/ 355 w 355"/>
              <a:gd name="T93" fmla="*/ 655 h 6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5" h="655">
                <a:moveTo>
                  <a:pt x="0" y="183"/>
                </a:moveTo>
                <a:cubicBezTo>
                  <a:pt x="3" y="165"/>
                  <a:pt x="2" y="143"/>
                  <a:pt x="13" y="128"/>
                </a:cubicBezTo>
                <a:cubicBezTo>
                  <a:pt x="15" y="121"/>
                  <a:pt x="17" y="115"/>
                  <a:pt x="20" y="108"/>
                </a:cubicBezTo>
                <a:cubicBezTo>
                  <a:pt x="23" y="85"/>
                  <a:pt x="27" y="60"/>
                  <a:pt x="36" y="39"/>
                </a:cubicBezTo>
                <a:cubicBezTo>
                  <a:pt x="40" y="46"/>
                  <a:pt x="42" y="56"/>
                  <a:pt x="45" y="64"/>
                </a:cubicBezTo>
                <a:cubicBezTo>
                  <a:pt x="47" y="110"/>
                  <a:pt x="42" y="109"/>
                  <a:pt x="55" y="136"/>
                </a:cubicBezTo>
                <a:cubicBezTo>
                  <a:pt x="65" y="128"/>
                  <a:pt x="60" y="90"/>
                  <a:pt x="71" y="71"/>
                </a:cubicBezTo>
                <a:cubicBezTo>
                  <a:pt x="75" y="52"/>
                  <a:pt x="84" y="37"/>
                  <a:pt x="87" y="18"/>
                </a:cubicBezTo>
                <a:cubicBezTo>
                  <a:pt x="87" y="13"/>
                  <a:pt x="83" y="5"/>
                  <a:pt x="88" y="2"/>
                </a:cubicBezTo>
                <a:cubicBezTo>
                  <a:pt x="92" y="0"/>
                  <a:pt x="92" y="10"/>
                  <a:pt x="92" y="15"/>
                </a:cubicBezTo>
                <a:cubicBezTo>
                  <a:pt x="94" y="34"/>
                  <a:pt x="90" y="65"/>
                  <a:pt x="101" y="84"/>
                </a:cubicBezTo>
                <a:cubicBezTo>
                  <a:pt x="103" y="101"/>
                  <a:pt x="106" y="118"/>
                  <a:pt x="111" y="135"/>
                </a:cubicBezTo>
                <a:cubicBezTo>
                  <a:pt x="112" y="157"/>
                  <a:pt x="111" y="177"/>
                  <a:pt x="119" y="197"/>
                </a:cubicBezTo>
                <a:cubicBezTo>
                  <a:pt x="128" y="183"/>
                  <a:pt x="123" y="164"/>
                  <a:pt x="132" y="151"/>
                </a:cubicBezTo>
                <a:cubicBezTo>
                  <a:pt x="134" y="140"/>
                  <a:pt x="136" y="130"/>
                  <a:pt x="138" y="119"/>
                </a:cubicBezTo>
                <a:cubicBezTo>
                  <a:pt x="143" y="169"/>
                  <a:pt x="133" y="222"/>
                  <a:pt x="148" y="271"/>
                </a:cubicBezTo>
                <a:cubicBezTo>
                  <a:pt x="149" y="285"/>
                  <a:pt x="151" y="302"/>
                  <a:pt x="157" y="314"/>
                </a:cubicBezTo>
                <a:cubicBezTo>
                  <a:pt x="160" y="336"/>
                  <a:pt x="157" y="327"/>
                  <a:pt x="164" y="340"/>
                </a:cubicBezTo>
                <a:cubicBezTo>
                  <a:pt x="165" y="350"/>
                  <a:pt x="170" y="360"/>
                  <a:pt x="173" y="370"/>
                </a:cubicBezTo>
                <a:cubicBezTo>
                  <a:pt x="175" y="376"/>
                  <a:pt x="180" y="389"/>
                  <a:pt x="180" y="389"/>
                </a:cubicBezTo>
                <a:cubicBezTo>
                  <a:pt x="181" y="399"/>
                  <a:pt x="183" y="408"/>
                  <a:pt x="189" y="416"/>
                </a:cubicBezTo>
                <a:cubicBezTo>
                  <a:pt x="190" y="428"/>
                  <a:pt x="193" y="442"/>
                  <a:pt x="199" y="452"/>
                </a:cubicBezTo>
                <a:cubicBezTo>
                  <a:pt x="200" y="461"/>
                  <a:pt x="204" y="465"/>
                  <a:pt x="207" y="474"/>
                </a:cubicBezTo>
                <a:cubicBezTo>
                  <a:pt x="216" y="469"/>
                  <a:pt x="215" y="457"/>
                  <a:pt x="220" y="448"/>
                </a:cubicBezTo>
                <a:cubicBezTo>
                  <a:pt x="220" y="444"/>
                  <a:pt x="221" y="426"/>
                  <a:pt x="226" y="440"/>
                </a:cubicBezTo>
                <a:cubicBezTo>
                  <a:pt x="229" y="457"/>
                  <a:pt x="230" y="476"/>
                  <a:pt x="236" y="492"/>
                </a:cubicBezTo>
                <a:cubicBezTo>
                  <a:pt x="240" y="527"/>
                  <a:pt x="260" y="573"/>
                  <a:pt x="292" y="592"/>
                </a:cubicBezTo>
                <a:cubicBezTo>
                  <a:pt x="299" y="604"/>
                  <a:pt x="307" y="614"/>
                  <a:pt x="319" y="621"/>
                </a:cubicBezTo>
                <a:cubicBezTo>
                  <a:pt x="320" y="627"/>
                  <a:pt x="322" y="628"/>
                  <a:pt x="328" y="631"/>
                </a:cubicBezTo>
                <a:cubicBezTo>
                  <a:pt x="331" y="639"/>
                  <a:pt x="355" y="650"/>
                  <a:pt x="352" y="655"/>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9" name="Freeform 20"/>
          <p:cNvSpPr>
            <a:spLocks/>
          </p:cNvSpPr>
          <p:nvPr/>
        </p:nvSpPr>
        <p:spPr bwMode="auto">
          <a:xfrm flipH="1">
            <a:off x="3895743" y="3595688"/>
            <a:ext cx="650875" cy="444500"/>
          </a:xfrm>
          <a:custGeom>
            <a:avLst/>
            <a:gdLst>
              <a:gd name="T0" fmla="*/ 0 w 387"/>
              <a:gd name="T1" fmla="*/ 2147483647 h 400"/>
              <a:gd name="T2" fmla="*/ 2147483647 w 387"/>
              <a:gd name="T3" fmla="*/ 2147483647 h 400"/>
              <a:gd name="T4" fmla="*/ 2147483647 w 387"/>
              <a:gd name="T5" fmla="*/ 2147483647 h 400"/>
              <a:gd name="T6" fmla="*/ 2147483647 w 387"/>
              <a:gd name="T7" fmla="*/ 2147483647 h 400"/>
              <a:gd name="T8" fmla="*/ 2147483647 w 387"/>
              <a:gd name="T9" fmla="*/ 2147483647 h 400"/>
              <a:gd name="T10" fmla="*/ 2147483647 w 387"/>
              <a:gd name="T11" fmla="*/ 2147483647 h 400"/>
              <a:gd name="T12" fmla="*/ 2147483647 w 387"/>
              <a:gd name="T13" fmla="*/ 2147483647 h 400"/>
              <a:gd name="T14" fmla="*/ 2147483647 w 387"/>
              <a:gd name="T15" fmla="*/ 2147483647 h 400"/>
              <a:gd name="T16" fmla="*/ 2147483647 w 387"/>
              <a:gd name="T17" fmla="*/ 2147483647 h 400"/>
              <a:gd name="T18" fmla="*/ 2147483647 w 387"/>
              <a:gd name="T19" fmla="*/ 2147483647 h 400"/>
              <a:gd name="T20" fmla="*/ 2147483647 w 387"/>
              <a:gd name="T21" fmla="*/ 2147483647 h 400"/>
              <a:gd name="T22" fmla="*/ 2147483647 w 387"/>
              <a:gd name="T23" fmla="*/ 2147483647 h 400"/>
              <a:gd name="T24" fmla="*/ 2147483647 w 387"/>
              <a:gd name="T25" fmla="*/ 2147483647 h 400"/>
              <a:gd name="T26" fmla="*/ 2147483647 w 387"/>
              <a:gd name="T27" fmla="*/ 2147483647 h 400"/>
              <a:gd name="T28" fmla="*/ 2147483647 w 387"/>
              <a:gd name="T29" fmla="*/ 2147483647 h 400"/>
              <a:gd name="T30" fmla="*/ 2147483647 w 387"/>
              <a:gd name="T31" fmla="*/ 2147483647 h 400"/>
              <a:gd name="T32" fmla="*/ 2147483647 w 387"/>
              <a:gd name="T33" fmla="*/ 2147483647 h 400"/>
              <a:gd name="T34" fmla="*/ 2147483647 w 387"/>
              <a:gd name="T35" fmla="*/ 2147483647 h 400"/>
              <a:gd name="T36" fmla="*/ 2147483647 w 387"/>
              <a:gd name="T37" fmla="*/ 2147483647 h 400"/>
              <a:gd name="T38" fmla="*/ 2147483647 w 387"/>
              <a:gd name="T39" fmla="*/ 2147483647 h 400"/>
              <a:gd name="T40" fmla="*/ 2147483647 w 387"/>
              <a:gd name="T41" fmla="*/ 2147483647 h 400"/>
              <a:gd name="T42" fmla="*/ 2147483647 w 387"/>
              <a:gd name="T43" fmla="*/ 2147483647 h 400"/>
              <a:gd name="T44" fmla="*/ 2147483647 w 387"/>
              <a:gd name="T45" fmla="*/ 2147483647 h 400"/>
              <a:gd name="T46" fmla="*/ 2147483647 w 387"/>
              <a:gd name="T47" fmla="*/ 2147483647 h 400"/>
              <a:gd name="T48" fmla="*/ 2147483647 w 387"/>
              <a:gd name="T49" fmla="*/ 2147483647 h 400"/>
              <a:gd name="T50" fmla="*/ 2147483647 w 387"/>
              <a:gd name="T51" fmla="*/ 2147483647 h 400"/>
              <a:gd name="T52" fmla="*/ 2147483647 w 387"/>
              <a:gd name="T53" fmla="*/ 2147483647 h 400"/>
              <a:gd name="T54" fmla="*/ 2147483647 w 387"/>
              <a:gd name="T55" fmla="*/ 2147483647 h 4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7"/>
              <a:gd name="T85" fmla="*/ 0 h 400"/>
              <a:gd name="T86" fmla="*/ 387 w 387"/>
              <a:gd name="T87" fmla="*/ 400 h 4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7" h="400">
                <a:moveTo>
                  <a:pt x="0" y="368"/>
                </a:moveTo>
                <a:cubicBezTo>
                  <a:pt x="18" y="375"/>
                  <a:pt x="35" y="384"/>
                  <a:pt x="57" y="386"/>
                </a:cubicBezTo>
                <a:cubicBezTo>
                  <a:pt x="66" y="391"/>
                  <a:pt x="75" y="392"/>
                  <a:pt x="85" y="394"/>
                </a:cubicBezTo>
                <a:cubicBezTo>
                  <a:pt x="121" y="393"/>
                  <a:pt x="129" y="400"/>
                  <a:pt x="150" y="386"/>
                </a:cubicBezTo>
                <a:cubicBezTo>
                  <a:pt x="153" y="379"/>
                  <a:pt x="159" y="377"/>
                  <a:pt x="165" y="373"/>
                </a:cubicBezTo>
                <a:cubicBezTo>
                  <a:pt x="166" y="367"/>
                  <a:pt x="172" y="361"/>
                  <a:pt x="176" y="355"/>
                </a:cubicBezTo>
                <a:cubicBezTo>
                  <a:pt x="177" y="348"/>
                  <a:pt x="180" y="347"/>
                  <a:pt x="182" y="339"/>
                </a:cubicBezTo>
                <a:cubicBezTo>
                  <a:pt x="183" y="332"/>
                  <a:pt x="187" y="318"/>
                  <a:pt x="187" y="318"/>
                </a:cubicBezTo>
                <a:cubicBezTo>
                  <a:pt x="188" y="312"/>
                  <a:pt x="188" y="276"/>
                  <a:pt x="197" y="272"/>
                </a:cubicBezTo>
                <a:cubicBezTo>
                  <a:pt x="199" y="252"/>
                  <a:pt x="202" y="241"/>
                  <a:pt x="203" y="218"/>
                </a:cubicBezTo>
                <a:cubicBezTo>
                  <a:pt x="215" y="233"/>
                  <a:pt x="226" y="277"/>
                  <a:pt x="232" y="298"/>
                </a:cubicBezTo>
                <a:cubicBezTo>
                  <a:pt x="234" y="312"/>
                  <a:pt x="235" y="325"/>
                  <a:pt x="248" y="330"/>
                </a:cubicBezTo>
                <a:cubicBezTo>
                  <a:pt x="248" y="327"/>
                  <a:pt x="248" y="325"/>
                  <a:pt x="249" y="322"/>
                </a:cubicBezTo>
                <a:cubicBezTo>
                  <a:pt x="250" y="320"/>
                  <a:pt x="253" y="319"/>
                  <a:pt x="253" y="317"/>
                </a:cubicBezTo>
                <a:cubicBezTo>
                  <a:pt x="259" y="291"/>
                  <a:pt x="253" y="260"/>
                  <a:pt x="269" y="237"/>
                </a:cubicBezTo>
                <a:cubicBezTo>
                  <a:pt x="271" y="221"/>
                  <a:pt x="278" y="196"/>
                  <a:pt x="285" y="182"/>
                </a:cubicBezTo>
                <a:cubicBezTo>
                  <a:pt x="295" y="195"/>
                  <a:pt x="294" y="215"/>
                  <a:pt x="296" y="230"/>
                </a:cubicBezTo>
                <a:cubicBezTo>
                  <a:pt x="304" y="219"/>
                  <a:pt x="300" y="202"/>
                  <a:pt x="304" y="189"/>
                </a:cubicBezTo>
                <a:cubicBezTo>
                  <a:pt x="306" y="139"/>
                  <a:pt x="312" y="89"/>
                  <a:pt x="320" y="40"/>
                </a:cubicBezTo>
                <a:cubicBezTo>
                  <a:pt x="320" y="28"/>
                  <a:pt x="318" y="16"/>
                  <a:pt x="321" y="5"/>
                </a:cubicBezTo>
                <a:cubicBezTo>
                  <a:pt x="322" y="0"/>
                  <a:pt x="324" y="16"/>
                  <a:pt x="325" y="21"/>
                </a:cubicBezTo>
                <a:cubicBezTo>
                  <a:pt x="327" y="34"/>
                  <a:pt x="327" y="46"/>
                  <a:pt x="331" y="58"/>
                </a:cubicBezTo>
                <a:cubicBezTo>
                  <a:pt x="331" y="61"/>
                  <a:pt x="324" y="136"/>
                  <a:pt x="341" y="149"/>
                </a:cubicBezTo>
                <a:cubicBezTo>
                  <a:pt x="343" y="162"/>
                  <a:pt x="347" y="149"/>
                  <a:pt x="350" y="144"/>
                </a:cubicBezTo>
                <a:cubicBezTo>
                  <a:pt x="352" y="134"/>
                  <a:pt x="352" y="129"/>
                  <a:pt x="363" y="131"/>
                </a:cubicBezTo>
                <a:cubicBezTo>
                  <a:pt x="368" y="139"/>
                  <a:pt x="371" y="147"/>
                  <a:pt x="376" y="155"/>
                </a:cubicBezTo>
                <a:cubicBezTo>
                  <a:pt x="377" y="163"/>
                  <a:pt x="379" y="169"/>
                  <a:pt x="382" y="176"/>
                </a:cubicBezTo>
                <a:cubicBezTo>
                  <a:pt x="383" y="179"/>
                  <a:pt x="387" y="186"/>
                  <a:pt x="387" y="186"/>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0" name="Freeform 21"/>
          <p:cNvSpPr>
            <a:spLocks/>
          </p:cNvSpPr>
          <p:nvPr/>
        </p:nvSpPr>
        <p:spPr bwMode="auto">
          <a:xfrm flipH="1">
            <a:off x="3071814" y="3670305"/>
            <a:ext cx="823912" cy="404813"/>
          </a:xfrm>
          <a:custGeom>
            <a:avLst/>
            <a:gdLst>
              <a:gd name="T0" fmla="*/ 0 w 490"/>
              <a:gd name="T1" fmla="*/ 2147483647 h 364"/>
              <a:gd name="T2" fmla="*/ 2147483647 w 490"/>
              <a:gd name="T3" fmla="*/ 2147483647 h 364"/>
              <a:gd name="T4" fmla="*/ 2147483647 w 490"/>
              <a:gd name="T5" fmla="*/ 2147483647 h 364"/>
              <a:gd name="T6" fmla="*/ 2147483647 w 490"/>
              <a:gd name="T7" fmla="*/ 2147483647 h 364"/>
              <a:gd name="T8" fmla="*/ 2147483647 w 490"/>
              <a:gd name="T9" fmla="*/ 2147483647 h 364"/>
              <a:gd name="T10" fmla="*/ 2147483647 w 490"/>
              <a:gd name="T11" fmla="*/ 2147483647 h 364"/>
              <a:gd name="T12" fmla="*/ 2147483647 w 490"/>
              <a:gd name="T13" fmla="*/ 2147483647 h 364"/>
              <a:gd name="T14" fmla="*/ 2147483647 w 490"/>
              <a:gd name="T15" fmla="*/ 2147483647 h 364"/>
              <a:gd name="T16" fmla="*/ 2147483647 w 490"/>
              <a:gd name="T17" fmla="*/ 2147483647 h 364"/>
              <a:gd name="T18" fmla="*/ 2147483647 w 490"/>
              <a:gd name="T19" fmla="*/ 0 h 364"/>
              <a:gd name="T20" fmla="*/ 2147483647 w 490"/>
              <a:gd name="T21" fmla="*/ 2147483647 h 364"/>
              <a:gd name="T22" fmla="*/ 2147483647 w 490"/>
              <a:gd name="T23" fmla="*/ 2147483647 h 364"/>
              <a:gd name="T24" fmla="*/ 2147483647 w 490"/>
              <a:gd name="T25" fmla="*/ 2147483647 h 364"/>
              <a:gd name="T26" fmla="*/ 2147483647 w 490"/>
              <a:gd name="T27" fmla="*/ 2147483647 h 364"/>
              <a:gd name="T28" fmla="*/ 2147483647 w 490"/>
              <a:gd name="T29" fmla="*/ 2147483647 h 364"/>
              <a:gd name="T30" fmla="*/ 2147483647 w 490"/>
              <a:gd name="T31" fmla="*/ 2147483647 h 364"/>
              <a:gd name="T32" fmla="*/ 2147483647 w 490"/>
              <a:gd name="T33" fmla="*/ 2147483647 h 364"/>
              <a:gd name="T34" fmla="*/ 2147483647 w 490"/>
              <a:gd name="T35" fmla="*/ 2147483647 h 364"/>
              <a:gd name="T36" fmla="*/ 2147483647 w 490"/>
              <a:gd name="T37" fmla="*/ 2147483647 h 364"/>
              <a:gd name="T38" fmla="*/ 2147483647 w 490"/>
              <a:gd name="T39" fmla="*/ 2147483647 h 364"/>
              <a:gd name="T40" fmla="*/ 2147483647 w 490"/>
              <a:gd name="T41" fmla="*/ 2147483647 h 364"/>
              <a:gd name="T42" fmla="*/ 2147483647 w 490"/>
              <a:gd name="T43" fmla="*/ 2147483647 h 364"/>
              <a:gd name="T44" fmla="*/ 2147483647 w 490"/>
              <a:gd name="T45" fmla="*/ 2147483647 h 364"/>
              <a:gd name="T46" fmla="*/ 2147483647 w 490"/>
              <a:gd name="T47" fmla="*/ 2147483647 h 364"/>
              <a:gd name="T48" fmla="*/ 2147483647 w 490"/>
              <a:gd name="T49" fmla="*/ 2147483647 h 364"/>
              <a:gd name="T50" fmla="*/ 2147483647 w 490"/>
              <a:gd name="T51" fmla="*/ 2147483647 h 364"/>
              <a:gd name="T52" fmla="*/ 2147483647 w 490"/>
              <a:gd name="T53" fmla="*/ 2147483647 h 364"/>
              <a:gd name="T54" fmla="*/ 2147483647 w 490"/>
              <a:gd name="T55" fmla="*/ 2147483647 h 364"/>
              <a:gd name="T56" fmla="*/ 2147483647 w 490"/>
              <a:gd name="T57" fmla="*/ 2147483647 h 3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0"/>
              <a:gd name="T88" fmla="*/ 0 h 364"/>
              <a:gd name="T89" fmla="*/ 490 w 490"/>
              <a:gd name="T90" fmla="*/ 364 h 3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0" h="364">
                <a:moveTo>
                  <a:pt x="0" y="117"/>
                </a:moveTo>
                <a:cubicBezTo>
                  <a:pt x="14" y="128"/>
                  <a:pt x="13" y="163"/>
                  <a:pt x="26" y="176"/>
                </a:cubicBezTo>
                <a:cubicBezTo>
                  <a:pt x="27" y="183"/>
                  <a:pt x="32" y="196"/>
                  <a:pt x="38" y="199"/>
                </a:cubicBezTo>
                <a:cubicBezTo>
                  <a:pt x="43" y="209"/>
                  <a:pt x="47" y="220"/>
                  <a:pt x="56" y="227"/>
                </a:cubicBezTo>
                <a:cubicBezTo>
                  <a:pt x="58" y="235"/>
                  <a:pt x="61" y="239"/>
                  <a:pt x="67" y="245"/>
                </a:cubicBezTo>
                <a:cubicBezTo>
                  <a:pt x="70" y="251"/>
                  <a:pt x="76" y="258"/>
                  <a:pt x="83" y="259"/>
                </a:cubicBezTo>
                <a:cubicBezTo>
                  <a:pt x="86" y="268"/>
                  <a:pt x="92" y="267"/>
                  <a:pt x="99" y="263"/>
                </a:cubicBezTo>
                <a:cubicBezTo>
                  <a:pt x="108" y="232"/>
                  <a:pt x="107" y="196"/>
                  <a:pt x="109" y="165"/>
                </a:cubicBezTo>
                <a:cubicBezTo>
                  <a:pt x="110" y="122"/>
                  <a:pt x="113" y="81"/>
                  <a:pt x="125" y="40"/>
                </a:cubicBezTo>
                <a:cubicBezTo>
                  <a:pt x="126" y="27"/>
                  <a:pt x="131" y="12"/>
                  <a:pt x="136" y="0"/>
                </a:cubicBezTo>
                <a:cubicBezTo>
                  <a:pt x="139" y="54"/>
                  <a:pt x="146" y="106"/>
                  <a:pt x="149" y="160"/>
                </a:cubicBezTo>
                <a:cubicBezTo>
                  <a:pt x="150" y="181"/>
                  <a:pt x="149" y="215"/>
                  <a:pt x="160" y="234"/>
                </a:cubicBezTo>
                <a:cubicBezTo>
                  <a:pt x="162" y="245"/>
                  <a:pt x="165" y="257"/>
                  <a:pt x="170" y="266"/>
                </a:cubicBezTo>
                <a:cubicBezTo>
                  <a:pt x="171" y="276"/>
                  <a:pt x="175" y="291"/>
                  <a:pt x="181" y="299"/>
                </a:cubicBezTo>
                <a:cubicBezTo>
                  <a:pt x="184" y="316"/>
                  <a:pt x="179" y="294"/>
                  <a:pt x="186" y="306"/>
                </a:cubicBezTo>
                <a:cubicBezTo>
                  <a:pt x="189" y="310"/>
                  <a:pt x="189" y="317"/>
                  <a:pt x="192" y="322"/>
                </a:cubicBezTo>
                <a:cubicBezTo>
                  <a:pt x="206" y="341"/>
                  <a:pt x="226" y="349"/>
                  <a:pt x="248" y="355"/>
                </a:cubicBezTo>
                <a:cubicBezTo>
                  <a:pt x="320" y="354"/>
                  <a:pt x="316" y="364"/>
                  <a:pt x="350" y="322"/>
                </a:cubicBezTo>
                <a:cubicBezTo>
                  <a:pt x="352" y="313"/>
                  <a:pt x="356" y="308"/>
                  <a:pt x="362" y="301"/>
                </a:cubicBezTo>
                <a:cubicBezTo>
                  <a:pt x="366" y="279"/>
                  <a:pt x="373" y="262"/>
                  <a:pt x="376" y="239"/>
                </a:cubicBezTo>
                <a:cubicBezTo>
                  <a:pt x="384" y="254"/>
                  <a:pt x="379" y="272"/>
                  <a:pt x="397" y="279"/>
                </a:cubicBezTo>
                <a:cubicBezTo>
                  <a:pt x="425" y="272"/>
                  <a:pt x="409" y="275"/>
                  <a:pt x="427" y="264"/>
                </a:cubicBezTo>
                <a:cubicBezTo>
                  <a:pt x="429" y="258"/>
                  <a:pt x="432" y="256"/>
                  <a:pt x="438" y="253"/>
                </a:cubicBezTo>
                <a:cubicBezTo>
                  <a:pt x="440" y="246"/>
                  <a:pt x="444" y="240"/>
                  <a:pt x="448" y="234"/>
                </a:cubicBezTo>
                <a:cubicBezTo>
                  <a:pt x="455" y="210"/>
                  <a:pt x="461" y="191"/>
                  <a:pt x="464" y="165"/>
                </a:cubicBezTo>
                <a:cubicBezTo>
                  <a:pt x="470" y="169"/>
                  <a:pt x="468" y="172"/>
                  <a:pt x="474" y="176"/>
                </a:cubicBezTo>
                <a:cubicBezTo>
                  <a:pt x="476" y="186"/>
                  <a:pt x="479" y="196"/>
                  <a:pt x="485" y="205"/>
                </a:cubicBezTo>
                <a:cubicBezTo>
                  <a:pt x="485" y="208"/>
                  <a:pt x="485" y="212"/>
                  <a:pt x="486" y="215"/>
                </a:cubicBezTo>
                <a:cubicBezTo>
                  <a:pt x="487" y="217"/>
                  <a:pt x="490" y="219"/>
                  <a:pt x="490" y="219"/>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1" name="Freeform 22"/>
          <p:cNvSpPr>
            <a:spLocks/>
          </p:cNvSpPr>
          <p:nvPr/>
        </p:nvSpPr>
        <p:spPr bwMode="auto">
          <a:xfrm flipH="1">
            <a:off x="2122506" y="3914775"/>
            <a:ext cx="949325" cy="139700"/>
          </a:xfrm>
          <a:custGeom>
            <a:avLst/>
            <a:gdLst>
              <a:gd name="T0" fmla="*/ 0 w 564"/>
              <a:gd name="T1" fmla="*/ 0 h 126"/>
              <a:gd name="T2" fmla="*/ 2147483647 w 564"/>
              <a:gd name="T3" fmla="*/ 2147483647 h 126"/>
              <a:gd name="T4" fmla="*/ 2147483647 w 564"/>
              <a:gd name="T5" fmla="*/ 2147483647 h 126"/>
              <a:gd name="T6" fmla="*/ 2147483647 w 564"/>
              <a:gd name="T7" fmla="*/ 2147483647 h 126"/>
              <a:gd name="T8" fmla="*/ 2147483647 w 564"/>
              <a:gd name="T9" fmla="*/ 2147483647 h 126"/>
              <a:gd name="T10" fmla="*/ 2147483647 w 564"/>
              <a:gd name="T11" fmla="*/ 2147483647 h 126"/>
              <a:gd name="T12" fmla="*/ 2147483647 w 564"/>
              <a:gd name="T13" fmla="*/ 2147483647 h 126"/>
              <a:gd name="T14" fmla="*/ 2147483647 w 564"/>
              <a:gd name="T15" fmla="*/ 2147483647 h 126"/>
              <a:gd name="T16" fmla="*/ 2147483647 w 564"/>
              <a:gd name="T17" fmla="*/ 2147483647 h 126"/>
              <a:gd name="T18" fmla="*/ 2147483647 w 564"/>
              <a:gd name="T19" fmla="*/ 2147483647 h 126"/>
              <a:gd name="T20" fmla="*/ 2147483647 w 564"/>
              <a:gd name="T21" fmla="*/ 2147483647 h 126"/>
              <a:gd name="T22" fmla="*/ 2147483647 w 564"/>
              <a:gd name="T23" fmla="*/ 2147483647 h 126"/>
              <a:gd name="T24" fmla="*/ 2147483647 w 564"/>
              <a:gd name="T25" fmla="*/ 2147483647 h 126"/>
              <a:gd name="T26" fmla="*/ 2147483647 w 564"/>
              <a:gd name="T27" fmla="*/ 2147483647 h 126"/>
              <a:gd name="T28" fmla="*/ 2147483647 w 564"/>
              <a:gd name="T29" fmla="*/ 2147483647 h 126"/>
              <a:gd name="T30" fmla="*/ 2147483647 w 564"/>
              <a:gd name="T31" fmla="*/ 2147483647 h 126"/>
              <a:gd name="T32" fmla="*/ 2147483647 w 564"/>
              <a:gd name="T33" fmla="*/ 2147483647 h 126"/>
              <a:gd name="T34" fmla="*/ 2147483647 w 564"/>
              <a:gd name="T35" fmla="*/ 2147483647 h 126"/>
              <a:gd name="T36" fmla="*/ 2147483647 w 564"/>
              <a:gd name="T37" fmla="*/ 2147483647 h 126"/>
              <a:gd name="T38" fmla="*/ 2147483647 w 564"/>
              <a:gd name="T39" fmla="*/ 2147483647 h 126"/>
              <a:gd name="T40" fmla="*/ 2147483647 w 564"/>
              <a:gd name="T41" fmla="*/ 2147483647 h 126"/>
              <a:gd name="T42" fmla="*/ 2147483647 w 564"/>
              <a:gd name="T43" fmla="*/ 2147483647 h 126"/>
              <a:gd name="T44" fmla="*/ 2147483647 w 564"/>
              <a:gd name="T45" fmla="*/ 2147483647 h 126"/>
              <a:gd name="T46" fmla="*/ 2147483647 w 564"/>
              <a:gd name="T47" fmla="*/ 2147483647 h 126"/>
              <a:gd name="T48" fmla="*/ 2147483647 w 564"/>
              <a:gd name="T49" fmla="*/ 2147483647 h 126"/>
              <a:gd name="T50" fmla="*/ 2147483647 w 564"/>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4"/>
              <a:gd name="T79" fmla="*/ 0 h 126"/>
              <a:gd name="T80" fmla="*/ 564 w 564"/>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4" h="126">
                <a:moveTo>
                  <a:pt x="0" y="0"/>
                </a:moveTo>
                <a:cubicBezTo>
                  <a:pt x="5" y="5"/>
                  <a:pt x="10" y="11"/>
                  <a:pt x="16" y="16"/>
                </a:cubicBezTo>
                <a:cubicBezTo>
                  <a:pt x="18" y="20"/>
                  <a:pt x="31" y="34"/>
                  <a:pt x="35" y="37"/>
                </a:cubicBezTo>
                <a:cubicBezTo>
                  <a:pt x="36" y="43"/>
                  <a:pt x="42" y="48"/>
                  <a:pt x="48" y="50"/>
                </a:cubicBezTo>
                <a:cubicBezTo>
                  <a:pt x="54" y="58"/>
                  <a:pt x="62" y="62"/>
                  <a:pt x="72" y="64"/>
                </a:cubicBezTo>
                <a:cubicBezTo>
                  <a:pt x="74" y="65"/>
                  <a:pt x="76" y="67"/>
                  <a:pt x="78" y="68"/>
                </a:cubicBezTo>
                <a:cubicBezTo>
                  <a:pt x="81" y="69"/>
                  <a:pt x="84" y="68"/>
                  <a:pt x="86" y="69"/>
                </a:cubicBezTo>
                <a:cubicBezTo>
                  <a:pt x="92" y="72"/>
                  <a:pt x="91" y="78"/>
                  <a:pt x="99" y="80"/>
                </a:cubicBezTo>
                <a:cubicBezTo>
                  <a:pt x="105" y="85"/>
                  <a:pt x="107" y="88"/>
                  <a:pt x="115" y="90"/>
                </a:cubicBezTo>
                <a:cubicBezTo>
                  <a:pt x="123" y="95"/>
                  <a:pt x="132" y="100"/>
                  <a:pt x="140" y="101"/>
                </a:cubicBezTo>
                <a:cubicBezTo>
                  <a:pt x="164" y="113"/>
                  <a:pt x="173" y="109"/>
                  <a:pt x="204" y="108"/>
                </a:cubicBezTo>
                <a:cubicBezTo>
                  <a:pt x="206" y="102"/>
                  <a:pt x="207" y="97"/>
                  <a:pt x="211" y="92"/>
                </a:cubicBezTo>
                <a:cubicBezTo>
                  <a:pt x="213" y="82"/>
                  <a:pt x="222" y="68"/>
                  <a:pt x="225" y="56"/>
                </a:cubicBezTo>
                <a:cubicBezTo>
                  <a:pt x="226" y="46"/>
                  <a:pt x="221" y="0"/>
                  <a:pt x="232" y="16"/>
                </a:cubicBezTo>
                <a:cubicBezTo>
                  <a:pt x="236" y="34"/>
                  <a:pt x="243" y="101"/>
                  <a:pt x="268" y="108"/>
                </a:cubicBezTo>
                <a:cubicBezTo>
                  <a:pt x="284" y="113"/>
                  <a:pt x="304" y="111"/>
                  <a:pt x="321" y="114"/>
                </a:cubicBezTo>
                <a:cubicBezTo>
                  <a:pt x="350" y="113"/>
                  <a:pt x="385" y="126"/>
                  <a:pt x="408" y="109"/>
                </a:cubicBezTo>
                <a:cubicBezTo>
                  <a:pt x="418" y="102"/>
                  <a:pt x="406" y="105"/>
                  <a:pt x="417" y="103"/>
                </a:cubicBezTo>
                <a:cubicBezTo>
                  <a:pt x="424" y="99"/>
                  <a:pt x="429" y="93"/>
                  <a:pt x="438" y="92"/>
                </a:cubicBezTo>
                <a:cubicBezTo>
                  <a:pt x="441" y="79"/>
                  <a:pt x="443" y="70"/>
                  <a:pt x="444" y="56"/>
                </a:cubicBezTo>
                <a:cubicBezTo>
                  <a:pt x="452" y="66"/>
                  <a:pt x="450" y="78"/>
                  <a:pt x="464" y="82"/>
                </a:cubicBezTo>
                <a:cubicBezTo>
                  <a:pt x="485" y="98"/>
                  <a:pt x="504" y="84"/>
                  <a:pt x="521" y="74"/>
                </a:cubicBezTo>
                <a:cubicBezTo>
                  <a:pt x="526" y="65"/>
                  <a:pt x="533" y="59"/>
                  <a:pt x="540" y="52"/>
                </a:cubicBezTo>
                <a:cubicBezTo>
                  <a:pt x="544" y="42"/>
                  <a:pt x="549" y="34"/>
                  <a:pt x="552" y="23"/>
                </a:cubicBezTo>
                <a:cubicBezTo>
                  <a:pt x="553" y="30"/>
                  <a:pt x="552" y="38"/>
                  <a:pt x="561" y="36"/>
                </a:cubicBezTo>
                <a:cubicBezTo>
                  <a:pt x="564" y="27"/>
                  <a:pt x="563" y="31"/>
                  <a:pt x="563" y="2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2" name="Freeform 23"/>
          <p:cNvSpPr>
            <a:spLocks/>
          </p:cNvSpPr>
          <p:nvPr/>
        </p:nvSpPr>
        <p:spPr bwMode="auto">
          <a:xfrm flipH="1">
            <a:off x="1244600" y="3906839"/>
            <a:ext cx="876300" cy="122237"/>
          </a:xfrm>
          <a:custGeom>
            <a:avLst/>
            <a:gdLst>
              <a:gd name="T0" fmla="*/ 2147483647 w 521"/>
              <a:gd name="T1" fmla="*/ 2147483647 h 110"/>
              <a:gd name="T2" fmla="*/ 2147483647 w 521"/>
              <a:gd name="T3" fmla="*/ 2147483647 h 110"/>
              <a:gd name="T4" fmla="*/ 2147483647 w 521"/>
              <a:gd name="T5" fmla="*/ 2147483647 h 110"/>
              <a:gd name="T6" fmla="*/ 2147483647 w 521"/>
              <a:gd name="T7" fmla="*/ 2147483647 h 110"/>
              <a:gd name="T8" fmla="*/ 2147483647 w 521"/>
              <a:gd name="T9" fmla="*/ 2147483647 h 110"/>
              <a:gd name="T10" fmla="*/ 2147483647 w 521"/>
              <a:gd name="T11" fmla="*/ 2147483647 h 110"/>
              <a:gd name="T12" fmla="*/ 2147483647 w 521"/>
              <a:gd name="T13" fmla="*/ 2147483647 h 110"/>
              <a:gd name="T14" fmla="*/ 2147483647 w 521"/>
              <a:gd name="T15" fmla="*/ 2147483647 h 110"/>
              <a:gd name="T16" fmla="*/ 2147483647 w 521"/>
              <a:gd name="T17" fmla="*/ 2147483647 h 110"/>
              <a:gd name="T18" fmla="*/ 2147483647 w 521"/>
              <a:gd name="T19" fmla="*/ 2147483647 h 110"/>
              <a:gd name="T20" fmla="*/ 2147483647 w 521"/>
              <a:gd name="T21" fmla="*/ 2147483647 h 110"/>
              <a:gd name="T22" fmla="*/ 2147483647 w 521"/>
              <a:gd name="T23" fmla="*/ 2147483647 h 110"/>
              <a:gd name="T24" fmla="*/ 2147483647 w 521"/>
              <a:gd name="T25" fmla="*/ 2147483647 h 110"/>
              <a:gd name="T26" fmla="*/ 2147483647 w 521"/>
              <a:gd name="T27" fmla="*/ 2147483647 h 110"/>
              <a:gd name="T28" fmla="*/ 2147483647 w 521"/>
              <a:gd name="T29" fmla="*/ 2147483647 h 110"/>
              <a:gd name="T30" fmla="*/ 2147483647 w 521"/>
              <a:gd name="T31" fmla="*/ 2147483647 h 110"/>
              <a:gd name="T32" fmla="*/ 2147483647 w 521"/>
              <a:gd name="T33" fmla="*/ 2147483647 h 110"/>
              <a:gd name="T34" fmla="*/ 2147483647 w 521"/>
              <a:gd name="T35" fmla="*/ 2147483647 h 110"/>
              <a:gd name="T36" fmla="*/ 2147483647 w 521"/>
              <a:gd name="T37" fmla="*/ 2147483647 h 110"/>
              <a:gd name="T38" fmla="*/ 2147483647 w 521"/>
              <a:gd name="T39" fmla="*/ 2147483647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1"/>
              <a:gd name="T61" fmla="*/ 0 h 110"/>
              <a:gd name="T62" fmla="*/ 521 w 521"/>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1" h="110">
                <a:moveTo>
                  <a:pt x="1" y="29"/>
                </a:moveTo>
                <a:cubicBezTo>
                  <a:pt x="2" y="22"/>
                  <a:pt x="0" y="0"/>
                  <a:pt x="11" y="6"/>
                </a:cubicBezTo>
                <a:cubicBezTo>
                  <a:pt x="14" y="11"/>
                  <a:pt x="14" y="16"/>
                  <a:pt x="17" y="22"/>
                </a:cubicBezTo>
                <a:cubicBezTo>
                  <a:pt x="20" y="35"/>
                  <a:pt x="21" y="60"/>
                  <a:pt x="35" y="66"/>
                </a:cubicBezTo>
                <a:cubicBezTo>
                  <a:pt x="44" y="60"/>
                  <a:pt x="43" y="54"/>
                  <a:pt x="51" y="48"/>
                </a:cubicBezTo>
                <a:cubicBezTo>
                  <a:pt x="52" y="40"/>
                  <a:pt x="55" y="33"/>
                  <a:pt x="62" y="30"/>
                </a:cubicBezTo>
                <a:cubicBezTo>
                  <a:pt x="64" y="40"/>
                  <a:pt x="64" y="54"/>
                  <a:pt x="73" y="59"/>
                </a:cubicBezTo>
                <a:cubicBezTo>
                  <a:pt x="80" y="69"/>
                  <a:pt x="94" y="76"/>
                  <a:pt x="107" y="80"/>
                </a:cubicBezTo>
                <a:cubicBezTo>
                  <a:pt x="122" y="93"/>
                  <a:pt x="146" y="96"/>
                  <a:pt x="166" y="98"/>
                </a:cubicBezTo>
                <a:cubicBezTo>
                  <a:pt x="179" y="102"/>
                  <a:pt x="192" y="103"/>
                  <a:pt x="206" y="106"/>
                </a:cubicBezTo>
                <a:cubicBezTo>
                  <a:pt x="224" y="107"/>
                  <a:pt x="254" y="106"/>
                  <a:pt x="267" y="104"/>
                </a:cubicBezTo>
                <a:cubicBezTo>
                  <a:pt x="280" y="102"/>
                  <a:pt x="279" y="100"/>
                  <a:pt x="283" y="91"/>
                </a:cubicBezTo>
                <a:cubicBezTo>
                  <a:pt x="278" y="83"/>
                  <a:pt x="282" y="56"/>
                  <a:pt x="292" y="50"/>
                </a:cubicBezTo>
                <a:cubicBezTo>
                  <a:pt x="294" y="58"/>
                  <a:pt x="294" y="63"/>
                  <a:pt x="299" y="69"/>
                </a:cubicBezTo>
                <a:cubicBezTo>
                  <a:pt x="301" y="81"/>
                  <a:pt x="313" y="85"/>
                  <a:pt x="324" y="86"/>
                </a:cubicBezTo>
                <a:cubicBezTo>
                  <a:pt x="354" y="110"/>
                  <a:pt x="401" y="89"/>
                  <a:pt x="439" y="88"/>
                </a:cubicBezTo>
                <a:cubicBezTo>
                  <a:pt x="453" y="84"/>
                  <a:pt x="465" y="75"/>
                  <a:pt x="478" y="67"/>
                </a:cubicBezTo>
                <a:cubicBezTo>
                  <a:pt x="483" y="58"/>
                  <a:pt x="497" y="39"/>
                  <a:pt x="507" y="35"/>
                </a:cubicBezTo>
                <a:cubicBezTo>
                  <a:pt x="511" y="28"/>
                  <a:pt x="513" y="28"/>
                  <a:pt x="516" y="21"/>
                </a:cubicBezTo>
                <a:cubicBezTo>
                  <a:pt x="517" y="17"/>
                  <a:pt x="521" y="11"/>
                  <a:pt x="521" y="11"/>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3" name="Freeform 24"/>
          <p:cNvSpPr>
            <a:spLocks/>
          </p:cNvSpPr>
          <p:nvPr/>
        </p:nvSpPr>
        <p:spPr bwMode="auto">
          <a:xfrm flipH="1">
            <a:off x="768368" y="3816350"/>
            <a:ext cx="479425" cy="222250"/>
          </a:xfrm>
          <a:custGeom>
            <a:avLst/>
            <a:gdLst>
              <a:gd name="T0" fmla="*/ 0 w 285"/>
              <a:gd name="T1" fmla="*/ 2147483647 h 200"/>
              <a:gd name="T2" fmla="*/ 2147483647 w 285"/>
              <a:gd name="T3" fmla="*/ 2147483647 h 200"/>
              <a:gd name="T4" fmla="*/ 2147483647 w 285"/>
              <a:gd name="T5" fmla="*/ 2147483647 h 200"/>
              <a:gd name="T6" fmla="*/ 2147483647 w 285"/>
              <a:gd name="T7" fmla="*/ 2147483647 h 200"/>
              <a:gd name="T8" fmla="*/ 2147483647 w 285"/>
              <a:gd name="T9" fmla="*/ 2147483647 h 200"/>
              <a:gd name="T10" fmla="*/ 2147483647 w 285"/>
              <a:gd name="T11" fmla="*/ 2147483647 h 200"/>
              <a:gd name="T12" fmla="*/ 2147483647 w 285"/>
              <a:gd name="T13" fmla="*/ 2147483647 h 200"/>
              <a:gd name="T14" fmla="*/ 2147483647 w 285"/>
              <a:gd name="T15" fmla="*/ 2147483647 h 200"/>
              <a:gd name="T16" fmla="*/ 2147483647 w 285"/>
              <a:gd name="T17" fmla="*/ 2147483647 h 200"/>
              <a:gd name="T18" fmla="*/ 2147483647 w 285"/>
              <a:gd name="T19" fmla="*/ 2147483647 h 200"/>
              <a:gd name="T20" fmla="*/ 2147483647 w 285"/>
              <a:gd name="T21" fmla="*/ 2147483647 h 200"/>
              <a:gd name="T22" fmla="*/ 2147483647 w 285"/>
              <a:gd name="T23" fmla="*/ 2147483647 h 200"/>
              <a:gd name="T24" fmla="*/ 2147483647 w 285"/>
              <a:gd name="T25" fmla="*/ 2147483647 h 200"/>
              <a:gd name="T26" fmla="*/ 2147483647 w 285"/>
              <a:gd name="T27" fmla="*/ 2147483647 h 200"/>
              <a:gd name="T28" fmla="*/ 2147483647 w 285"/>
              <a:gd name="T29" fmla="*/ 2147483647 h 200"/>
              <a:gd name="T30" fmla="*/ 2147483647 w 285"/>
              <a:gd name="T31" fmla="*/ 2147483647 h 200"/>
              <a:gd name="T32" fmla="*/ 2147483647 w 285"/>
              <a:gd name="T33" fmla="*/ 2147483647 h 200"/>
              <a:gd name="T34" fmla="*/ 2147483647 w 285"/>
              <a:gd name="T35" fmla="*/ 2147483647 h 200"/>
              <a:gd name="T36" fmla="*/ 2147483647 w 285"/>
              <a:gd name="T37" fmla="*/ 2147483647 h 200"/>
              <a:gd name="T38" fmla="*/ 2147483647 w 285"/>
              <a:gd name="T39" fmla="*/ 2147483647 h 200"/>
              <a:gd name="T40" fmla="*/ 2147483647 w 285"/>
              <a:gd name="T41" fmla="*/ 2147483647 h 200"/>
              <a:gd name="T42" fmla="*/ 2147483647 w 285"/>
              <a:gd name="T43" fmla="*/ 2147483647 h 200"/>
              <a:gd name="T44" fmla="*/ 2147483647 w 285"/>
              <a:gd name="T45" fmla="*/ 2147483647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5"/>
              <a:gd name="T70" fmla="*/ 0 h 200"/>
              <a:gd name="T71" fmla="*/ 285 w 28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5" h="200">
                <a:moveTo>
                  <a:pt x="0" y="95"/>
                </a:moveTo>
                <a:cubicBezTo>
                  <a:pt x="2" y="79"/>
                  <a:pt x="4" y="33"/>
                  <a:pt x="12" y="31"/>
                </a:cubicBezTo>
                <a:cubicBezTo>
                  <a:pt x="17" y="39"/>
                  <a:pt x="18" y="51"/>
                  <a:pt x="20" y="60"/>
                </a:cubicBezTo>
                <a:cubicBezTo>
                  <a:pt x="20" y="65"/>
                  <a:pt x="19" y="71"/>
                  <a:pt x="21" y="76"/>
                </a:cubicBezTo>
                <a:cubicBezTo>
                  <a:pt x="22" y="78"/>
                  <a:pt x="25" y="78"/>
                  <a:pt x="26" y="77"/>
                </a:cubicBezTo>
                <a:cubicBezTo>
                  <a:pt x="32" y="66"/>
                  <a:pt x="33" y="46"/>
                  <a:pt x="37" y="34"/>
                </a:cubicBezTo>
                <a:cubicBezTo>
                  <a:pt x="40" y="25"/>
                  <a:pt x="47" y="8"/>
                  <a:pt x="47" y="8"/>
                </a:cubicBezTo>
                <a:cubicBezTo>
                  <a:pt x="47" y="6"/>
                  <a:pt x="47" y="0"/>
                  <a:pt x="48" y="2"/>
                </a:cubicBezTo>
                <a:cubicBezTo>
                  <a:pt x="57" y="17"/>
                  <a:pt x="53" y="40"/>
                  <a:pt x="61" y="56"/>
                </a:cubicBezTo>
                <a:cubicBezTo>
                  <a:pt x="63" y="65"/>
                  <a:pt x="66" y="74"/>
                  <a:pt x="71" y="82"/>
                </a:cubicBezTo>
                <a:cubicBezTo>
                  <a:pt x="73" y="90"/>
                  <a:pt x="76" y="100"/>
                  <a:pt x="84" y="103"/>
                </a:cubicBezTo>
                <a:cubicBezTo>
                  <a:pt x="95" y="94"/>
                  <a:pt x="93" y="87"/>
                  <a:pt x="95" y="72"/>
                </a:cubicBezTo>
                <a:cubicBezTo>
                  <a:pt x="99" y="78"/>
                  <a:pt x="99" y="84"/>
                  <a:pt x="103" y="90"/>
                </a:cubicBezTo>
                <a:cubicBezTo>
                  <a:pt x="104" y="97"/>
                  <a:pt x="108" y="100"/>
                  <a:pt x="112" y="106"/>
                </a:cubicBezTo>
                <a:cubicBezTo>
                  <a:pt x="116" y="122"/>
                  <a:pt x="128" y="133"/>
                  <a:pt x="140" y="144"/>
                </a:cubicBezTo>
                <a:cubicBezTo>
                  <a:pt x="146" y="149"/>
                  <a:pt x="146" y="155"/>
                  <a:pt x="154" y="157"/>
                </a:cubicBezTo>
                <a:cubicBezTo>
                  <a:pt x="162" y="162"/>
                  <a:pt x="159" y="166"/>
                  <a:pt x="170" y="168"/>
                </a:cubicBezTo>
                <a:cubicBezTo>
                  <a:pt x="173" y="174"/>
                  <a:pt x="175" y="175"/>
                  <a:pt x="181" y="178"/>
                </a:cubicBezTo>
                <a:cubicBezTo>
                  <a:pt x="189" y="186"/>
                  <a:pt x="197" y="183"/>
                  <a:pt x="205" y="175"/>
                </a:cubicBezTo>
                <a:cubicBezTo>
                  <a:pt x="206" y="167"/>
                  <a:pt x="203" y="141"/>
                  <a:pt x="210" y="157"/>
                </a:cubicBezTo>
                <a:cubicBezTo>
                  <a:pt x="214" y="168"/>
                  <a:pt x="209" y="161"/>
                  <a:pt x="216" y="168"/>
                </a:cubicBezTo>
                <a:cubicBezTo>
                  <a:pt x="219" y="175"/>
                  <a:pt x="224" y="183"/>
                  <a:pt x="231" y="184"/>
                </a:cubicBezTo>
                <a:cubicBezTo>
                  <a:pt x="242" y="199"/>
                  <a:pt x="270" y="198"/>
                  <a:pt x="285" y="20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4" name="Freeform 25"/>
          <p:cNvSpPr>
            <a:spLocks/>
          </p:cNvSpPr>
          <p:nvPr/>
        </p:nvSpPr>
        <p:spPr bwMode="auto">
          <a:xfrm flipH="1">
            <a:off x="441325" y="4038604"/>
            <a:ext cx="323850" cy="4763"/>
          </a:xfrm>
          <a:custGeom>
            <a:avLst/>
            <a:gdLst>
              <a:gd name="T0" fmla="*/ 0 w 192"/>
              <a:gd name="T1" fmla="*/ 0 h 4"/>
              <a:gd name="T2" fmla="*/ 2147483647 w 192"/>
              <a:gd name="T3" fmla="*/ 2147483647 h 4"/>
              <a:gd name="T4" fmla="*/ 0 60000 65536"/>
              <a:gd name="T5" fmla="*/ 0 60000 65536"/>
              <a:gd name="T6" fmla="*/ 0 w 192"/>
              <a:gd name="T7" fmla="*/ 0 h 4"/>
              <a:gd name="T8" fmla="*/ 192 w 192"/>
              <a:gd name="T9" fmla="*/ 4 h 4"/>
            </a:gdLst>
            <a:ahLst/>
            <a:cxnLst>
              <a:cxn ang="T4">
                <a:pos x="T0" y="T1"/>
              </a:cxn>
              <a:cxn ang="T5">
                <a:pos x="T2" y="T3"/>
              </a:cxn>
            </a:cxnLst>
            <a:rect l="T6" t="T7" r="T8" b="T9"/>
            <a:pathLst>
              <a:path w="192" h="4">
                <a:moveTo>
                  <a:pt x="0" y="0"/>
                </a:moveTo>
                <a:cubicBezTo>
                  <a:pt x="167" y="4"/>
                  <a:pt x="103" y="4"/>
                  <a:pt x="192" y="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5" name="Freeform 26"/>
          <p:cNvSpPr>
            <a:spLocks/>
          </p:cNvSpPr>
          <p:nvPr/>
        </p:nvSpPr>
        <p:spPr bwMode="auto">
          <a:xfrm flipH="1">
            <a:off x="6310313" y="4029075"/>
            <a:ext cx="258762" cy="58738"/>
          </a:xfrm>
          <a:custGeom>
            <a:avLst/>
            <a:gdLst>
              <a:gd name="T0" fmla="*/ 2147483647 w 154"/>
              <a:gd name="T1" fmla="*/ 0 h 53"/>
              <a:gd name="T2" fmla="*/ 2147483647 w 154"/>
              <a:gd name="T3" fmla="*/ 2147483647 h 53"/>
              <a:gd name="T4" fmla="*/ 2147483647 w 154"/>
              <a:gd name="T5" fmla="*/ 2147483647 h 53"/>
              <a:gd name="T6" fmla="*/ 2147483647 w 154"/>
              <a:gd name="T7" fmla="*/ 2147483647 h 53"/>
              <a:gd name="T8" fmla="*/ 2147483647 w 154"/>
              <a:gd name="T9" fmla="*/ 2147483647 h 53"/>
              <a:gd name="T10" fmla="*/ 0 w 154"/>
              <a:gd name="T11" fmla="*/ 2147483647 h 53"/>
              <a:gd name="T12" fmla="*/ 0 60000 65536"/>
              <a:gd name="T13" fmla="*/ 0 60000 65536"/>
              <a:gd name="T14" fmla="*/ 0 60000 65536"/>
              <a:gd name="T15" fmla="*/ 0 60000 65536"/>
              <a:gd name="T16" fmla="*/ 0 60000 65536"/>
              <a:gd name="T17" fmla="*/ 0 60000 65536"/>
              <a:gd name="T18" fmla="*/ 0 w 154"/>
              <a:gd name="T19" fmla="*/ 0 h 53"/>
              <a:gd name="T20" fmla="*/ 154 w 15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54" h="53">
                <a:moveTo>
                  <a:pt x="154" y="0"/>
                </a:moveTo>
                <a:cubicBezTo>
                  <a:pt x="147" y="7"/>
                  <a:pt x="137" y="9"/>
                  <a:pt x="127" y="11"/>
                </a:cubicBezTo>
                <a:cubicBezTo>
                  <a:pt x="113" y="21"/>
                  <a:pt x="91" y="24"/>
                  <a:pt x="75" y="27"/>
                </a:cubicBezTo>
                <a:cubicBezTo>
                  <a:pt x="69" y="29"/>
                  <a:pt x="62" y="33"/>
                  <a:pt x="56" y="35"/>
                </a:cubicBezTo>
                <a:cubicBezTo>
                  <a:pt x="50" y="37"/>
                  <a:pt x="37" y="41"/>
                  <a:pt x="37" y="41"/>
                </a:cubicBezTo>
                <a:cubicBezTo>
                  <a:pt x="31" y="48"/>
                  <a:pt x="10" y="53"/>
                  <a:pt x="0" y="5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6" name="Text Box 27"/>
          <p:cNvSpPr txBox="1">
            <a:spLocks noChangeArrowheads="1"/>
          </p:cNvSpPr>
          <p:nvPr/>
        </p:nvSpPr>
        <p:spPr bwMode="auto">
          <a:xfrm>
            <a:off x="1885976" y="2362201"/>
            <a:ext cx="27356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Historical Simulation</a:t>
            </a:r>
          </a:p>
        </p:txBody>
      </p:sp>
      <p:sp>
        <p:nvSpPr>
          <p:cNvPr id="140307" name="Line 28"/>
          <p:cNvSpPr>
            <a:spLocks noChangeShapeType="1"/>
          </p:cNvSpPr>
          <p:nvPr/>
        </p:nvSpPr>
        <p:spPr bwMode="auto">
          <a:xfrm flipV="1">
            <a:off x="4713288" y="2563813"/>
            <a:ext cx="17573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08" name="Line 29"/>
          <p:cNvSpPr>
            <a:spLocks noChangeShapeType="1"/>
          </p:cNvSpPr>
          <p:nvPr/>
        </p:nvSpPr>
        <p:spPr bwMode="auto">
          <a:xfrm flipH="1" flipV="1">
            <a:off x="585789" y="2563813"/>
            <a:ext cx="13001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09" name="Text Box 30"/>
          <p:cNvSpPr txBox="1">
            <a:spLocks noChangeArrowheads="1"/>
          </p:cNvSpPr>
          <p:nvPr/>
        </p:nvSpPr>
        <p:spPr bwMode="auto">
          <a:xfrm>
            <a:off x="698501" y="3630614"/>
            <a:ext cx="1300356"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River flow</a:t>
            </a:r>
          </a:p>
        </p:txBody>
      </p:sp>
      <p:sp>
        <p:nvSpPr>
          <p:cNvPr id="140310" name="Text Box 31"/>
          <p:cNvSpPr txBox="1">
            <a:spLocks noChangeArrowheads="1"/>
          </p:cNvSpPr>
          <p:nvPr/>
        </p:nvSpPr>
        <p:spPr bwMode="auto">
          <a:xfrm>
            <a:off x="698525" y="2868614"/>
            <a:ext cx="1582735"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Precipitation</a:t>
            </a:r>
          </a:p>
        </p:txBody>
      </p:sp>
      <p:sp>
        <p:nvSpPr>
          <p:cNvPr id="140311" name="Text Box 32"/>
          <p:cNvSpPr txBox="1">
            <a:spLocks noChangeArrowheads="1"/>
          </p:cNvSpPr>
          <p:nvPr/>
        </p:nvSpPr>
        <p:spPr bwMode="auto">
          <a:xfrm>
            <a:off x="698500" y="3249614"/>
            <a:ext cx="16468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Soil moisture</a:t>
            </a:r>
          </a:p>
        </p:txBody>
      </p:sp>
      <p:pic>
        <p:nvPicPr>
          <p:cNvPr id="140312" name="Picture 33" descr="C:\Documents and Settings\mpclark.ICEBERG\My Documents\My Pictures\g1snotX.gif"/>
          <p:cNvPicPr>
            <a:picLocks noChangeAspect="1" noChangeArrowheads="1"/>
          </p:cNvPicPr>
          <p:nvPr/>
        </p:nvPicPr>
        <p:blipFill>
          <a:blip r:embed="rId3">
            <a:extLst>
              <a:ext uri="{28A0092B-C50C-407E-A947-70E740481C1C}">
                <a14:useLocalDpi xmlns:a14="http://schemas.microsoft.com/office/drawing/2010/main" val="0"/>
              </a:ext>
            </a:extLst>
          </a:blip>
          <a:srcRect l="8545" t="7143" r="53273" b="58571"/>
          <a:stretch>
            <a:fillRect/>
          </a:stretch>
        </p:blipFill>
        <p:spPr bwMode="auto">
          <a:xfrm>
            <a:off x="436581" y="1447836"/>
            <a:ext cx="6137275"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313" name="Text Box 34"/>
          <p:cNvSpPr txBox="1">
            <a:spLocks noChangeArrowheads="1"/>
          </p:cNvSpPr>
          <p:nvPr/>
        </p:nvSpPr>
        <p:spPr bwMode="auto">
          <a:xfrm>
            <a:off x="1962174" y="1219201"/>
            <a:ext cx="198065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Historical Data</a:t>
            </a:r>
          </a:p>
        </p:txBody>
      </p:sp>
      <p:sp>
        <p:nvSpPr>
          <p:cNvPr id="140314" name="Line 37"/>
          <p:cNvSpPr>
            <a:spLocks noChangeShapeType="1"/>
          </p:cNvSpPr>
          <p:nvPr/>
        </p:nvSpPr>
        <p:spPr bwMode="auto">
          <a:xfrm flipH="1">
            <a:off x="509589" y="1420813"/>
            <a:ext cx="13763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15" name="Line 38"/>
          <p:cNvSpPr>
            <a:spLocks noChangeShapeType="1"/>
          </p:cNvSpPr>
          <p:nvPr/>
        </p:nvSpPr>
        <p:spPr bwMode="auto">
          <a:xfrm>
            <a:off x="4025918" y="1420849"/>
            <a:ext cx="2468563" cy="793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16" name="Freeform 39"/>
          <p:cNvSpPr>
            <a:spLocks/>
          </p:cNvSpPr>
          <p:nvPr/>
        </p:nvSpPr>
        <p:spPr bwMode="auto">
          <a:xfrm>
            <a:off x="6007118" y="2767013"/>
            <a:ext cx="555625" cy="508000"/>
          </a:xfrm>
          <a:custGeom>
            <a:avLst/>
            <a:gdLst>
              <a:gd name="T0" fmla="*/ 0 w 349"/>
              <a:gd name="T1" fmla="*/ 2147483647 h 320"/>
              <a:gd name="T2" fmla="*/ 2147483647 w 349"/>
              <a:gd name="T3" fmla="*/ 2147483647 h 320"/>
              <a:gd name="T4" fmla="*/ 2147483647 w 349"/>
              <a:gd name="T5" fmla="*/ 2147483647 h 320"/>
              <a:gd name="T6" fmla="*/ 2147483647 w 349"/>
              <a:gd name="T7" fmla="*/ 2147483647 h 320"/>
              <a:gd name="T8" fmla="*/ 2147483647 w 349"/>
              <a:gd name="T9" fmla="*/ 2147483647 h 320"/>
              <a:gd name="T10" fmla="*/ 2147483647 w 349"/>
              <a:gd name="T11" fmla="*/ 2147483647 h 320"/>
              <a:gd name="T12" fmla="*/ 2147483647 w 349"/>
              <a:gd name="T13" fmla="*/ 2147483647 h 320"/>
              <a:gd name="T14" fmla="*/ 2147483647 w 349"/>
              <a:gd name="T15" fmla="*/ 2147483647 h 320"/>
              <a:gd name="T16" fmla="*/ 2147483647 w 349"/>
              <a:gd name="T17" fmla="*/ 2147483647 h 320"/>
              <a:gd name="T18" fmla="*/ 2147483647 w 349"/>
              <a:gd name="T19" fmla="*/ 2147483647 h 320"/>
              <a:gd name="T20" fmla="*/ 2147483647 w 349"/>
              <a:gd name="T21" fmla="*/ 2147483647 h 320"/>
              <a:gd name="T22" fmla="*/ 2147483647 w 349"/>
              <a:gd name="T23" fmla="*/ 2147483647 h 320"/>
              <a:gd name="T24" fmla="*/ 2147483647 w 349"/>
              <a:gd name="T25" fmla="*/ 2147483647 h 320"/>
              <a:gd name="T26" fmla="*/ 2147483647 w 349"/>
              <a:gd name="T27" fmla="*/ 2147483647 h 320"/>
              <a:gd name="T28" fmla="*/ 2147483647 w 349"/>
              <a:gd name="T29" fmla="*/ 2147483647 h 320"/>
              <a:gd name="T30" fmla="*/ 2147483647 w 349"/>
              <a:gd name="T31" fmla="*/ 0 h 3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9"/>
              <a:gd name="T49" fmla="*/ 0 h 320"/>
              <a:gd name="T50" fmla="*/ 349 w 349"/>
              <a:gd name="T51" fmla="*/ 320 h 3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9" h="320">
                <a:moveTo>
                  <a:pt x="0" y="301"/>
                </a:moveTo>
                <a:cubicBezTo>
                  <a:pt x="3" y="302"/>
                  <a:pt x="7" y="302"/>
                  <a:pt x="9" y="304"/>
                </a:cubicBezTo>
                <a:cubicBezTo>
                  <a:pt x="12" y="308"/>
                  <a:pt x="9" y="315"/>
                  <a:pt x="13" y="317"/>
                </a:cubicBezTo>
                <a:cubicBezTo>
                  <a:pt x="20" y="320"/>
                  <a:pt x="28" y="315"/>
                  <a:pt x="35" y="314"/>
                </a:cubicBezTo>
                <a:cubicBezTo>
                  <a:pt x="62" y="312"/>
                  <a:pt x="88" y="311"/>
                  <a:pt x="115" y="310"/>
                </a:cubicBezTo>
                <a:cubicBezTo>
                  <a:pt x="139" y="303"/>
                  <a:pt x="143" y="300"/>
                  <a:pt x="173" y="298"/>
                </a:cubicBezTo>
                <a:cubicBezTo>
                  <a:pt x="177" y="296"/>
                  <a:pt x="181" y="293"/>
                  <a:pt x="185" y="291"/>
                </a:cubicBezTo>
                <a:cubicBezTo>
                  <a:pt x="189" y="289"/>
                  <a:pt x="194" y="290"/>
                  <a:pt x="198" y="288"/>
                </a:cubicBezTo>
                <a:cubicBezTo>
                  <a:pt x="208" y="284"/>
                  <a:pt x="204" y="279"/>
                  <a:pt x="211" y="272"/>
                </a:cubicBezTo>
                <a:cubicBezTo>
                  <a:pt x="222" y="261"/>
                  <a:pt x="235" y="251"/>
                  <a:pt x="249" y="246"/>
                </a:cubicBezTo>
                <a:cubicBezTo>
                  <a:pt x="257" y="233"/>
                  <a:pt x="266" y="223"/>
                  <a:pt x="275" y="211"/>
                </a:cubicBezTo>
                <a:cubicBezTo>
                  <a:pt x="276" y="196"/>
                  <a:pt x="276" y="181"/>
                  <a:pt x="278" y="166"/>
                </a:cubicBezTo>
                <a:cubicBezTo>
                  <a:pt x="279" y="156"/>
                  <a:pt x="285" y="152"/>
                  <a:pt x="291" y="144"/>
                </a:cubicBezTo>
                <a:cubicBezTo>
                  <a:pt x="304" y="126"/>
                  <a:pt x="312" y="105"/>
                  <a:pt x="323" y="86"/>
                </a:cubicBezTo>
                <a:cubicBezTo>
                  <a:pt x="327" y="69"/>
                  <a:pt x="330" y="57"/>
                  <a:pt x="342" y="45"/>
                </a:cubicBezTo>
                <a:cubicBezTo>
                  <a:pt x="342" y="40"/>
                  <a:pt x="349" y="10"/>
                  <a:pt x="349" y="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7" name="Freeform 40"/>
          <p:cNvSpPr>
            <a:spLocks/>
          </p:cNvSpPr>
          <p:nvPr/>
        </p:nvSpPr>
        <p:spPr bwMode="auto">
          <a:xfrm>
            <a:off x="6327793" y="3417890"/>
            <a:ext cx="239713" cy="65087"/>
          </a:xfrm>
          <a:custGeom>
            <a:avLst/>
            <a:gdLst>
              <a:gd name="T0" fmla="*/ 0 w 151"/>
              <a:gd name="T1" fmla="*/ 2147483647 h 41"/>
              <a:gd name="T2" fmla="*/ 2147483647 w 151"/>
              <a:gd name="T3" fmla="*/ 2147483647 h 41"/>
              <a:gd name="T4" fmla="*/ 2147483647 w 151"/>
              <a:gd name="T5" fmla="*/ 2147483647 h 41"/>
              <a:gd name="T6" fmla="*/ 2147483647 w 151"/>
              <a:gd name="T7" fmla="*/ 2147483647 h 41"/>
              <a:gd name="T8" fmla="*/ 0 60000 65536"/>
              <a:gd name="T9" fmla="*/ 0 60000 65536"/>
              <a:gd name="T10" fmla="*/ 0 60000 65536"/>
              <a:gd name="T11" fmla="*/ 0 60000 65536"/>
              <a:gd name="T12" fmla="*/ 0 w 151"/>
              <a:gd name="T13" fmla="*/ 0 h 41"/>
              <a:gd name="T14" fmla="*/ 151 w 151"/>
              <a:gd name="T15" fmla="*/ 41 h 41"/>
            </a:gdLst>
            <a:ahLst/>
            <a:cxnLst>
              <a:cxn ang="T8">
                <a:pos x="T0" y="T1"/>
              </a:cxn>
              <a:cxn ang="T9">
                <a:pos x="T2" y="T3"/>
              </a:cxn>
              <a:cxn ang="T10">
                <a:pos x="T4" y="T5"/>
              </a:cxn>
              <a:cxn ang="T11">
                <a:pos x="T6" y="T7"/>
              </a:cxn>
            </a:cxnLst>
            <a:rect l="T12" t="T13" r="T14" b="T15"/>
            <a:pathLst>
              <a:path w="151" h="41">
                <a:moveTo>
                  <a:pt x="0" y="41"/>
                </a:moveTo>
                <a:cubicBezTo>
                  <a:pt x="15" y="40"/>
                  <a:pt x="30" y="41"/>
                  <a:pt x="45" y="38"/>
                </a:cubicBezTo>
                <a:cubicBezTo>
                  <a:pt x="54" y="36"/>
                  <a:pt x="65" y="16"/>
                  <a:pt x="74" y="12"/>
                </a:cubicBezTo>
                <a:cubicBezTo>
                  <a:pt x="97" y="0"/>
                  <a:pt x="125" y="9"/>
                  <a:pt x="151" y="9"/>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8" name="Rectangle 41"/>
          <p:cNvSpPr>
            <a:spLocks noChangeArrowheads="1"/>
          </p:cNvSpPr>
          <p:nvPr/>
        </p:nvSpPr>
        <p:spPr bwMode="auto">
          <a:xfrm>
            <a:off x="6394452" y="3810000"/>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19" name="Rectangle 42"/>
          <p:cNvSpPr>
            <a:spLocks noChangeArrowheads="1"/>
          </p:cNvSpPr>
          <p:nvPr/>
        </p:nvSpPr>
        <p:spPr bwMode="auto">
          <a:xfrm>
            <a:off x="6394452" y="3249613"/>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0" name="Text Box 43"/>
          <p:cNvSpPr txBox="1">
            <a:spLocks noChangeArrowheads="1"/>
          </p:cNvSpPr>
          <p:nvPr/>
        </p:nvSpPr>
        <p:spPr bwMode="auto">
          <a:xfrm>
            <a:off x="6553200" y="1219201"/>
            <a:ext cx="13964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Forecasts</a:t>
            </a:r>
          </a:p>
        </p:txBody>
      </p:sp>
      <p:sp>
        <p:nvSpPr>
          <p:cNvPr id="140321" name="Line 44"/>
          <p:cNvSpPr>
            <a:spLocks noChangeShapeType="1"/>
          </p:cNvSpPr>
          <p:nvPr/>
        </p:nvSpPr>
        <p:spPr bwMode="auto">
          <a:xfrm>
            <a:off x="7923215" y="1420813"/>
            <a:ext cx="687387"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2" name="Text Box 45"/>
          <p:cNvSpPr txBox="1">
            <a:spLocks noChangeArrowheads="1"/>
          </p:cNvSpPr>
          <p:nvPr/>
        </p:nvSpPr>
        <p:spPr bwMode="auto">
          <a:xfrm>
            <a:off x="5821381" y="4175126"/>
            <a:ext cx="7264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Past</a:t>
            </a:r>
          </a:p>
        </p:txBody>
      </p:sp>
      <p:sp>
        <p:nvSpPr>
          <p:cNvPr id="140323" name="Text Box 46"/>
          <p:cNvSpPr txBox="1">
            <a:spLocks noChangeArrowheads="1"/>
          </p:cNvSpPr>
          <p:nvPr/>
        </p:nvSpPr>
        <p:spPr bwMode="auto">
          <a:xfrm>
            <a:off x="6623051" y="4175126"/>
            <a:ext cx="982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Future</a:t>
            </a:r>
          </a:p>
        </p:txBody>
      </p:sp>
      <p:sp>
        <p:nvSpPr>
          <p:cNvPr id="140324" name="Line 47"/>
          <p:cNvSpPr>
            <a:spLocks noChangeShapeType="1"/>
          </p:cNvSpPr>
          <p:nvPr/>
        </p:nvSpPr>
        <p:spPr bwMode="auto">
          <a:xfrm flipH="1">
            <a:off x="5094290" y="4392613"/>
            <a:ext cx="76358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5" name="Line 48"/>
          <p:cNvSpPr>
            <a:spLocks noChangeShapeType="1"/>
          </p:cNvSpPr>
          <p:nvPr/>
        </p:nvSpPr>
        <p:spPr bwMode="auto">
          <a:xfrm>
            <a:off x="7616826" y="4392613"/>
            <a:ext cx="763588"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6" name="Rectangle 49"/>
          <p:cNvSpPr>
            <a:spLocks noChangeArrowheads="1"/>
          </p:cNvSpPr>
          <p:nvPr/>
        </p:nvSpPr>
        <p:spPr bwMode="auto">
          <a:xfrm>
            <a:off x="442913" y="1249399"/>
            <a:ext cx="8229600" cy="294163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7" name="Freeform 50"/>
          <p:cNvSpPr>
            <a:spLocks/>
          </p:cNvSpPr>
          <p:nvPr/>
        </p:nvSpPr>
        <p:spPr bwMode="auto">
          <a:xfrm>
            <a:off x="6546851" y="3324225"/>
            <a:ext cx="1822450" cy="750888"/>
          </a:xfrm>
          <a:custGeom>
            <a:avLst/>
            <a:gdLst>
              <a:gd name="T0" fmla="*/ 0 w 369"/>
              <a:gd name="T1" fmla="*/ 2147483647 h 650"/>
              <a:gd name="T2" fmla="*/ 2147483647 w 369"/>
              <a:gd name="T3" fmla="*/ 2147483647 h 650"/>
              <a:gd name="T4" fmla="*/ 2147483647 w 369"/>
              <a:gd name="T5" fmla="*/ 2147483647 h 650"/>
              <a:gd name="T6" fmla="*/ 2147483647 w 369"/>
              <a:gd name="T7" fmla="*/ 2147483647 h 650"/>
              <a:gd name="T8" fmla="*/ 2147483647 w 369"/>
              <a:gd name="T9" fmla="*/ 2147483647 h 650"/>
              <a:gd name="T10" fmla="*/ 2147483647 w 369"/>
              <a:gd name="T11" fmla="*/ 2147483647 h 650"/>
              <a:gd name="T12" fmla="*/ 2147483647 w 369"/>
              <a:gd name="T13" fmla="*/ 2147483647 h 650"/>
              <a:gd name="T14" fmla="*/ 2147483647 w 369"/>
              <a:gd name="T15" fmla="*/ 2147483647 h 650"/>
              <a:gd name="T16" fmla="*/ 2147483647 w 369"/>
              <a:gd name="T17" fmla="*/ 2147483647 h 650"/>
              <a:gd name="T18" fmla="*/ 2147483647 w 369"/>
              <a:gd name="T19" fmla="*/ 2147483647 h 650"/>
              <a:gd name="T20" fmla="*/ 2147483647 w 369"/>
              <a:gd name="T21" fmla="*/ 2147483647 h 650"/>
              <a:gd name="T22" fmla="*/ 2147483647 w 369"/>
              <a:gd name="T23" fmla="*/ 2147483647 h 650"/>
              <a:gd name="T24" fmla="*/ 2147483647 w 369"/>
              <a:gd name="T25" fmla="*/ 2147483647 h 650"/>
              <a:gd name="T26" fmla="*/ 2147483647 w 369"/>
              <a:gd name="T27" fmla="*/ 2147483647 h 650"/>
              <a:gd name="T28" fmla="*/ 2147483647 w 369"/>
              <a:gd name="T29" fmla="*/ 2147483647 h 650"/>
              <a:gd name="T30" fmla="*/ 2147483647 w 369"/>
              <a:gd name="T31" fmla="*/ 2147483647 h 650"/>
              <a:gd name="T32" fmla="*/ 2147483647 w 369"/>
              <a:gd name="T33" fmla="*/ 2147483647 h 650"/>
              <a:gd name="T34" fmla="*/ 2147483647 w 369"/>
              <a:gd name="T35" fmla="*/ 2147483647 h 650"/>
              <a:gd name="T36" fmla="*/ 2147483647 w 369"/>
              <a:gd name="T37" fmla="*/ 2147483647 h 650"/>
              <a:gd name="T38" fmla="*/ 2147483647 w 369"/>
              <a:gd name="T39" fmla="*/ 0 h 650"/>
              <a:gd name="T40" fmla="*/ 2147483647 w 369"/>
              <a:gd name="T41" fmla="*/ 2147483647 h 650"/>
              <a:gd name="T42" fmla="*/ 2147483647 w 369"/>
              <a:gd name="T43" fmla="*/ 2147483647 h 650"/>
              <a:gd name="T44" fmla="*/ 2147483647 w 369"/>
              <a:gd name="T45" fmla="*/ 2147483647 h 6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9"/>
              <a:gd name="T70" fmla="*/ 0 h 650"/>
              <a:gd name="T71" fmla="*/ 369 w 369"/>
              <a:gd name="T72" fmla="*/ 650 h 6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9" h="650">
                <a:moveTo>
                  <a:pt x="0" y="650"/>
                </a:moveTo>
                <a:cubicBezTo>
                  <a:pt x="17" y="638"/>
                  <a:pt x="10" y="644"/>
                  <a:pt x="21" y="633"/>
                </a:cubicBezTo>
                <a:cubicBezTo>
                  <a:pt x="27" y="620"/>
                  <a:pt x="20" y="632"/>
                  <a:pt x="31" y="619"/>
                </a:cubicBezTo>
                <a:cubicBezTo>
                  <a:pt x="36" y="613"/>
                  <a:pt x="45" y="600"/>
                  <a:pt x="45" y="600"/>
                </a:cubicBezTo>
                <a:cubicBezTo>
                  <a:pt x="49" y="590"/>
                  <a:pt x="54" y="580"/>
                  <a:pt x="60" y="571"/>
                </a:cubicBezTo>
                <a:cubicBezTo>
                  <a:pt x="64" y="558"/>
                  <a:pt x="68" y="550"/>
                  <a:pt x="77" y="540"/>
                </a:cubicBezTo>
                <a:cubicBezTo>
                  <a:pt x="82" y="515"/>
                  <a:pt x="97" y="492"/>
                  <a:pt x="108" y="470"/>
                </a:cubicBezTo>
                <a:cubicBezTo>
                  <a:pt x="111" y="457"/>
                  <a:pt x="116" y="458"/>
                  <a:pt x="122" y="446"/>
                </a:cubicBezTo>
                <a:cubicBezTo>
                  <a:pt x="130" y="430"/>
                  <a:pt x="133" y="411"/>
                  <a:pt x="146" y="398"/>
                </a:cubicBezTo>
                <a:cubicBezTo>
                  <a:pt x="149" y="386"/>
                  <a:pt x="154" y="372"/>
                  <a:pt x="161" y="362"/>
                </a:cubicBezTo>
                <a:cubicBezTo>
                  <a:pt x="163" y="352"/>
                  <a:pt x="165" y="345"/>
                  <a:pt x="170" y="336"/>
                </a:cubicBezTo>
                <a:cubicBezTo>
                  <a:pt x="175" y="313"/>
                  <a:pt x="183" y="293"/>
                  <a:pt x="192" y="271"/>
                </a:cubicBezTo>
                <a:cubicBezTo>
                  <a:pt x="195" y="256"/>
                  <a:pt x="200" y="236"/>
                  <a:pt x="209" y="223"/>
                </a:cubicBezTo>
                <a:cubicBezTo>
                  <a:pt x="213" y="211"/>
                  <a:pt x="218" y="217"/>
                  <a:pt x="223" y="225"/>
                </a:cubicBezTo>
                <a:cubicBezTo>
                  <a:pt x="259" y="215"/>
                  <a:pt x="232" y="155"/>
                  <a:pt x="247" y="124"/>
                </a:cubicBezTo>
                <a:cubicBezTo>
                  <a:pt x="251" y="106"/>
                  <a:pt x="258" y="84"/>
                  <a:pt x="269" y="69"/>
                </a:cubicBezTo>
                <a:cubicBezTo>
                  <a:pt x="274" y="52"/>
                  <a:pt x="270" y="59"/>
                  <a:pt x="278" y="48"/>
                </a:cubicBezTo>
                <a:cubicBezTo>
                  <a:pt x="281" y="38"/>
                  <a:pt x="285" y="31"/>
                  <a:pt x="288" y="21"/>
                </a:cubicBezTo>
                <a:cubicBezTo>
                  <a:pt x="295" y="38"/>
                  <a:pt x="282" y="67"/>
                  <a:pt x="305" y="62"/>
                </a:cubicBezTo>
                <a:cubicBezTo>
                  <a:pt x="320" y="47"/>
                  <a:pt x="323" y="21"/>
                  <a:pt x="326" y="0"/>
                </a:cubicBezTo>
                <a:cubicBezTo>
                  <a:pt x="340" y="26"/>
                  <a:pt x="331" y="64"/>
                  <a:pt x="348" y="88"/>
                </a:cubicBezTo>
                <a:cubicBezTo>
                  <a:pt x="350" y="101"/>
                  <a:pt x="353" y="118"/>
                  <a:pt x="365" y="124"/>
                </a:cubicBezTo>
                <a:cubicBezTo>
                  <a:pt x="369" y="114"/>
                  <a:pt x="369" y="118"/>
                  <a:pt x="369" y="112"/>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28" name="Freeform 51"/>
          <p:cNvSpPr>
            <a:spLocks/>
          </p:cNvSpPr>
          <p:nvPr/>
        </p:nvSpPr>
        <p:spPr bwMode="auto">
          <a:xfrm>
            <a:off x="6557981" y="3098803"/>
            <a:ext cx="1131887" cy="944563"/>
          </a:xfrm>
          <a:custGeom>
            <a:avLst/>
            <a:gdLst>
              <a:gd name="T0" fmla="*/ 0 w 197"/>
              <a:gd name="T1" fmla="*/ 2147483647 h 513"/>
              <a:gd name="T2" fmla="*/ 2147483647 w 197"/>
              <a:gd name="T3" fmla="*/ 2147483647 h 513"/>
              <a:gd name="T4" fmla="*/ 2147483647 w 197"/>
              <a:gd name="T5" fmla="*/ 2147483647 h 513"/>
              <a:gd name="T6" fmla="*/ 2147483647 w 197"/>
              <a:gd name="T7" fmla="*/ 2147483647 h 513"/>
              <a:gd name="T8" fmla="*/ 2147483647 w 197"/>
              <a:gd name="T9" fmla="*/ 2147483647 h 513"/>
              <a:gd name="T10" fmla="*/ 2147483647 w 197"/>
              <a:gd name="T11" fmla="*/ 2147483647 h 513"/>
              <a:gd name="T12" fmla="*/ 2147483647 w 197"/>
              <a:gd name="T13" fmla="*/ 2147483647 h 513"/>
              <a:gd name="T14" fmla="*/ 2147483647 w 197"/>
              <a:gd name="T15" fmla="*/ 2147483647 h 513"/>
              <a:gd name="T16" fmla="*/ 2147483647 w 197"/>
              <a:gd name="T17" fmla="*/ 2147483647 h 513"/>
              <a:gd name="T18" fmla="*/ 2147483647 w 197"/>
              <a:gd name="T19" fmla="*/ 2147483647 h 513"/>
              <a:gd name="T20" fmla="*/ 2147483647 w 197"/>
              <a:gd name="T21" fmla="*/ 2147483647 h 513"/>
              <a:gd name="T22" fmla="*/ 2147483647 w 197"/>
              <a:gd name="T23" fmla="*/ 2147483647 h 513"/>
              <a:gd name="T24" fmla="*/ 2147483647 w 197"/>
              <a:gd name="T25" fmla="*/ 2147483647 h 513"/>
              <a:gd name="T26" fmla="*/ 2147483647 w 197"/>
              <a:gd name="T27" fmla="*/ 0 h 5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7"/>
              <a:gd name="T43" fmla="*/ 0 h 513"/>
              <a:gd name="T44" fmla="*/ 197 w 197"/>
              <a:gd name="T45" fmla="*/ 513 h 5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7" h="513">
                <a:moveTo>
                  <a:pt x="0" y="513"/>
                </a:moveTo>
                <a:cubicBezTo>
                  <a:pt x="8" y="511"/>
                  <a:pt x="17" y="511"/>
                  <a:pt x="24" y="508"/>
                </a:cubicBezTo>
                <a:cubicBezTo>
                  <a:pt x="27" y="506"/>
                  <a:pt x="33" y="484"/>
                  <a:pt x="34" y="480"/>
                </a:cubicBezTo>
                <a:cubicBezTo>
                  <a:pt x="40" y="453"/>
                  <a:pt x="41" y="423"/>
                  <a:pt x="50" y="396"/>
                </a:cubicBezTo>
                <a:cubicBezTo>
                  <a:pt x="56" y="376"/>
                  <a:pt x="69" y="356"/>
                  <a:pt x="77" y="336"/>
                </a:cubicBezTo>
                <a:cubicBezTo>
                  <a:pt x="82" y="308"/>
                  <a:pt x="86" y="281"/>
                  <a:pt x="94" y="254"/>
                </a:cubicBezTo>
                <a:cubicBezTo>
                  <a:pt x="100" y="210"/>
                  <a:pt x="96" y="285"/>
                  <a:pt x="108" y="302"/>
                </a:cubicBezTo>
                <a:cubicBezTo>
                  <a:pt x="109" y="305"/>
                  <a:pt x="113" y="330"/>
                  <a:pt x="125" y="304"/>
                </a:cubicBezTo>
                <a:cubicBezTo>
                  <a:pt x="130" y="294"/>
                  <a:pt x="125" y="282"/>
                  <a:pt x="127" y="271"/>
                </a:cubicBezTo>
                <a:cubicBezTo>
                  <a:pt x="127" y="268"/>
                  <a:pt x="130" y="266"/>
                  <a:pt x="132" y="264"/>
                </a:cubicBezTo>
                <a:cubicBezTo>
                  <a:pt x="135" y="250"/>
                  <a:pt x="145" y="238"/>
                  <a:pt x="151" y="225"/>
                </a:cubicBezTo>
                <a:cubicBezTo>
                  <a:pt x="155" y="214"/>
                  <a:pt x="158" y="204"/>
                  <a:pt x="163" y="194"/>
                </a:cubicBezTo>
                <a:cubicBezTo>
                  <a:pt x="169" y="167"/>
                  <a:pt x="167" y="140"/>
                  <a:pt x="178" y="115"/>
                </a:cubicBezTo>
                <a:cubicBezTo>
                  <a:pt x="183" y="77"/>
                  <a:pt x="197" y="39"/>
                  <a:pt x="197"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29" name="Freeform 52"/>
          <p:cNvSpPr>
            <a:spLocks/>
          </p:cNvSpPr>
          <p:nvPr/>
        </p:nvSpPr>
        <p:spPr bwMode="auto">
          <a:xfrm>
            <a:off x="7689868" y="2944813"/>
            <a:ext cx="690563" cy="290512"/>
          </a:xfrm>
          <a:custGeom>
            <a:avLst/>
            <a:gdLst>
              <a:gd name="T0" fmla="*/ 0 w 120"/>
              <a:gd name="T1" fmla="*/ 2147483647 h 158"/>
              <a:gd name="T2" fmla="*/ 2147483647 w 120"/>
              <a:gd name="T3" fmla="*/ 0 h 158"/>
              <a:gd name="T4" fmla="*/ 2147483647 w 120"/>
              <a:gd name="T5" fmla="*/ 2147483647 h 158"/>
              <a:gd name="T6" fmla="*/ 2147483647 w 120"/>
              <a:gd name="T7" fmla="*/ 2147483647 h 158"/>
              <a:gd name="T8" fmla="*/ 2147483647 w 120"/>
              <a:gd name="T9" fmla="*/ 2147483647 h 158"/>
              <a:gd name="T10" fmla="*/ 2147483647 w 120"/>
              <a:gd name="T11" fmla="*/ 2147483647 h 158"/>
              <a:gd name="T12" fmla="*/ 2147483647 w 120"/>
              <a:gd name="T13" fmla="*/ 2147483647 h 158"/>
              <a:gd name="T14" fmla="*/ 2147483647 w 120"/>
              <a:gd name="T15" fmla="*/ 2147483647 h 158"/>
              <a:gd name="T16" fmla="*/ 2147483647 w 120"/>
              <a:gd name="T17" fmla="*/ 2147483647 h 158"/>
              <a:gd name="T18" fmla="*/ 2147483647 w 12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58"/>
              <a:gd name="T32" fmla="*/ 120 w 12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58">
                <a:moveTo>
                  <a:pt x="0" y="88"/>
                </a:moveTo>
                <a:cubicBezTo>
                  <a:pt x="4" y="54"/>
                  <a:pt x="9" y="37"/>
                  <a:pt x="10" y="0"/>
                </a:cubicBezTo>
                <a:cubicBezTo>
                  <a:pt x="23" y="7"/>
                  <a:pt x="24" y="24"/>
                  <a:pt x="27" y="38"/>
                </a:cubicBezTo>
                <a:cubicBezTo>
                  <a:pt x="33" y="69"/>
                  <a:pt x="34" y="137"/>
                  <a:pt x="63" y="158"/>
                </a:cubicBezTo>
                <a:cubicBezTo>
                  <a:pt x="75" y="154"/>
                  <a:pt x="70" y="144"/>
                  <a:pt x="77" y="134"/>
                </a:cubicBezTo>
                <a:cubicBezTo>
                  <a:pt x="78" y="125"/>
                  <a:pt x="79" y="117"/>
                  <a:pt x="80" y="108"/>
                </a:cubicBezTo>
                <a:cubicBezTo>
                  <a:pt x="81" y="104"/>
                  <a:pt x="78" y="95"/>
                  <a:pt x="82" y="96"/>
                </a:cubicBezTo>
                <a:cubicBezTo>
                  <a:pt x="88" y="98"/>
                  <a:pt x="94" y="112"/>
                  <a:pt x="94" y="112"/>
                </a:cubicBezTo>
                <a:cubicBezTo>
                  <a:pt x="95" y="117"/>
                  <a:pt x="106" y="149"/>
                  <a:pt x="108" y="151"/>
                </a:cubicBezTo>
                <a:cubicBezTo>
                  <a:pt x="111" y="155"/>
                  <a:pt x="117" y="154"/>
                  <a:pt x="120" y="158"/>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30" name="Freeform 53"/>
          <p:cNvSpPr>
            <a:spLocks/>
          </p:cNvSpPr>
          <p:nvPr/>
        </p:nvSpPr>
        <p:spPr bwMode="auto">
          <a:xfrm>
            <a:off x="6667502" y="3627445"/>
            <a:ext cx="1712913" cy="428625"/>
          </a:xfrm>
          <a:custGeom>
            <a:avLst/>
            <a:gdLst>
              <a:gd name="T0" fmla="*/ 0 w 298"/>
              <a:gd name="T1" fmla="*/ 2147483647 h 233"/>
              <a:gd name="T2" fmla="*/ 2147483647 w 298"/>
              <a:gd name="T3" fmla="*/ 2147483647 h 233"/>
              <a:gd name="T4" fmla="*/ 2147483647 w 298"/>
              <a:gd name="T5" fmla="*/ 2147483647 h 233"/>
              <a:gd name="T6" fmla="*/ 2147483647 w 298"/>
              <a:gd name="T7" fmla="*/ 2147483647 h 233"/>
              <a:gd name="T8" fmla="*/ 2147483647 w 298"/>
              <a:gd name="T9" fmla="*/ 2147483647 h 233"/>
              <a:gd name="T10" fmla="*/ 2147483647 w 298"/>
              <a:gd name="T11" fmla="*/ 2147483647 h 233"/>
              <a:gd name="T12" fmla="*/ 2147483647 w 298"/>
              <a:gd name="T13" fmla="*/ 2147483647 h 233"/>
              <a:gd name="T14" fmla="*/ 2147483647 w 298"/>
              <a:gd name="T15" fmla="*/ 2147483647 h 233"/>
              <a:gd name="T16" fmla="*/ 2147483647 w 298"/>
              <a:gd name="T17" fmla="*/ 2147483647 h 233"/>
              <a:gd name="T18" fmla="*/ 2147483647 w 298"/>
              <a:gd name="T19" fmla="*/ 2147483647 h 233"/>
              <a:gd name="T20" fmla="*/ 2147483647 w 298"/>
              <a:gd name="T21" fmla="*/ 2147483647 h 233"/>
              <a:gd name="T22" fmla="*/ 2147483647 w 298"/>
              <a:gd name="T23" fmla="*/ 2147483647 h 233"/>
              <a:gd name="T24" fmla="*/ 2147483647 w 298"/>
              <a:gd name="T25" fmla="*/ 2147483647 h 233"/>
              <a:gd name="T26" fmla="*/ 2147483647 w 298"/>
              <a:gd name="T27" fmla="*/ 2147483647 h 233"/>
              <a:gd name="T28" fmla="*/ 2147483647 w 298"/>
              <a:gd name="T29" fmla="*/ 2147483647 h 233"/>
              <a:gd name="T30" fmla="*/ 2147483647 w 298"/>
              <a:gd name="T31" fmla="*/ 2147483647 h 233"/>
              <a:gd name="T32" fmla="*/ 2147483647 w 298"/>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8"/>
              <a:gd name="T52" fmla="*/ 0 h 233"/>
              <a:gd name="T53" fmla="*/ 298 w 298"/>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8" h="233">
                <a:moveTo>
                  <a:pt x="0" y="233"/>
                </a:moveTo>
                <a:cubicBezTo>
                  <a:pt x="21" y="230"/>
                  <a:pt x="27" y="222"/>
                  <a:pt x="39" y="205"/>
                </a:cubicBezTo>
                <a:cubicBezTo>
                  <a:pt x="44" y="180"/>
                  <a:pt x="36" y="205"/>
                  <a:pt x="48" y="193"/>
                </a:cubicBezTo>
                <a:cubicBezTo>
                  <a:pt x="52" y="189"/>
                  <a:pt x="53" y="183"/>
                  <a:pt x="56" y="178"/>
                </a:cubicBezTo>
                <a:cubicBezTo>
                  <a:pt x="62" y="158"/>
                  <a:pt x="66" y="146"/>
                  <a:pt x="70" y="123"/>
                </a:cubicBezTo>
                <a:cubicBezTo>
                  <a:pt x="72" y="138"/>
                  <a:pt x="73" y="154"/>
                  <a:pt x="89" y="159"/>
                </a:cubicBezTo>
                <a:cubicBezTo>
                  <a:pt x="101" y="176"/>
                  <a:pt x="104" y="171"/>
                  <a:pt x="128" y="169"/>
                </a:cubicBezTo>
                <a:cubicBezTo>
                  <a:pt x="132" y="161"/>
                  <a:pt x="135" y="154"/>
                  <a:pt x="140" y="147"/>
                </a:cubicBezTo>
                <a:cubicBezTo>
                  <a:pt x="145" y="131"/>
                  <a:pt x="138" y="148"/>
                  <a:pt x="149" y="137"/>
                </a:cubicBezTo>
                <a:cubicBezTo>
                  <a:pt x="157" y="129"/>
                  <a:pt x="158" y="115"/>
                  <a:pt x="164" y="106"/>
                </a:cubicBezTo>
                <a:cubicBezTo>
                  <a:pt x="167" y="97"/>
                  <a:pt x="173" y="91"/>
                  <a:pt x="178" y="82"/>
                </a:cubicBezTo>
                <a:cubicBezTo>
                  <a:pt x="180" y="68"/>
                  <a:pt x="187" y="57"/>
                  <a:pt x="195" y="46"/>
                </a:cubicBezTo>
                <a:cubicBezTo>
                  <a:pt x="200" y="27"/>
                  <a:pt x="202" y="24"/>
                  <a:pt x="204" y="1"/>
                </a:cubicBezTo>
                <a:cubicBezTo>
                  <a:pt x="215" y="16"/>
                  <a:pt x="205" y="0"/>
                  <a:pt x="212" y="32"/>
                </a:cubicBezTo>
                <a:cubicBezTo>
                  <a:pt x="219" y="63"/>
                  <a:pt x="230" y="101"/>
                  <a:pt x="264" y="111"/>
                </a:cubicBezTo>
                <a:cubicBezTo>
                  <a:pt x="270" y="125"/>
                  <a:pt x="279" y="121"/>
                  <a:pt x="291" y="116"/>
                </a:cubicBezTo>
                <a:cubicBezTo>
                  <a:pt x="297" y="108"/>
                  <a:pt x="298" y="104"/>
                  <a:pt x="298" y="9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31" name="Text Box 54"/>
          <p:cNvSpPr txBox="1">
            <a:spLocks noChangeArrowheads="1"/>
          </p:cNvSpPr>
          <p:nvPr/>
        </p:nvSpPr>
        <p:spPr bwMode="auto">
          <a:xfrm>
            <a:off x="2505092" y="1981201"/>
            <a:ext cx="21033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SNOW-17 / SAC</a:t>
            </a:r>
          </a:p>
        </p:txBody>
      </p:sp>
      <p:sp>
        <p:nvSpPr>
          <p:cNvPr id="140332" name="Line 62"/>
          <p:cNvSpPr>
            <a:spLocks noChangeShapeType="1"/>
          </p:cNvSpPr>
          <p:nvPr/>
        </p:nvSpPr>
        <p:spPr bwMode="auto">
          <a:xfrm flipH="1">
            <a:off x="6586538" y="1219200"/>
            <a:ext cx="11112" cy="29591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33" name="Rectangle 63"/>
          <p:cNvSpPr>
            <a:spLocks noChangeArrowheads="1"/>
          </p:cNvSpPr>
          <p:nvPr/>
        </p:nvSpPr>
        <p:spPr bwMode="auto">
          <a:xfrm>
            <a:off x="53993" y="3341688"/>
            <a:ext cx="346075" cy="571500"/>
          </a:xfrm>
          <a:prstGeom prst="rect">
            <a:avLst/>
          </a:prstGeom>
          <a:solidFill>
            <a:schemeClr val="bg1"/>
          </a:solidFill>
          <a:ln w="38100">
            <a:solidFill>
              <a:schemeClr val="bg1"/>
            </a:solidFill>
            <a:miter lim="800000"/>
            <a:headEnd/>
            <a:tailEnd/>
          </a:ln>
        </p:spPr>
        <p:txBody>
          <a:bodyPr wrap="none" anchor="ctr"/>
          <a:lstStyle/>
          <a:p>
            <a:endParaRPr lang="en-NZ"/>
          </a:p>
        </p:txBody>
      </p:sp>
      <p:sp>
        <p:nvSpPr>
          <p:cNvPr id="140334" name="Text Box 69"/>
          <p:cNvSpPr txBox="1">
            <a:spLocks noChangeArrowheads="1"/>
          </p:cNvSpPr>
          <p:nvPr/>
        </p:nvSpPr>
        <p:spPr bwMode="auto">
          <a:xfrm>
            <a:off x="441343" y="4495836"/>
            <a:ext cx="81692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2000">
                <a:solidFill>
                  <a:schemeClr val="bg2"/>
                </a:solidFill>
                <a:latin typeface="Verdana" charset="0"/>
              </a:rPr>
              <a:t>Run hydrologic model up to the start of the forecast period to estimate basin initial conditions;</a:t>
            </a:r>
          </a:p>
          <a:p>
            <a:pPr eaLnBrk="1" hangingPunct="1">
              <a:buFontTx/>
              <a:buAutoNum type="arabicPeriod"/>
            </a:pPr>
            <a:r>
              <a:rPr lang="en-US" sz="2000">
                <a:solidFill>
                  <a:schemeClr val="accent2"/>
                </a:solidFill>
                <a:latin typeface="Verdana" charset="0"/>
              </a:rPr>
              <a:t>Run hydrologic model into the future, using an ensemble of local-scale weather and climate forecasts. </a:t>
            </a:r>
          </a:p>
        </p:txBody>
      </p:sp>
      <p:sp>
        <p:nvSpPr>
          <p:cNvPr id="140335" name="Rectangle 68"/>
          <p:cNvSpPr>
            <a:spLocks noChangeArrowheads="1"/>
          </p:cNvSpPr>
          <p:nvPr/>
        </p:nvSpPr>
        <p:spPr bwMode="auto">
          <a:xfrm>
            <a:off x="228600" y="-76200"/>
            <a:ext cx="868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i="1">
                <a:solidFill>
                  <a:srgbClr val="FF0000"/>
                </a:solidFill>
                <a:cs typeface="Arial" charset="0"/>
              </a:rPr>
              <a:t>Sources of Predictability</a:t>
            </a:r>
          </a:p>
        </p:txBody>
      </p:sp>
      <p:sp>
        <p:nvSpPr>
          <p:cNvPr id="140336" name="TextBox 66"/>
          <p:cNvSpPr txBox="1">
            <a:spLocks noChangeArrowheads="1"/>
          </p:cNvSpPr>
          <p:nvPr/>
        </p:nvSpPr>
        <p:spPr bwMode="auto">
          <a:xfrm>
            <a:off x="374668" y="876300"/>
            <a:ext cx="52938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NZ" sz="1600">
                <a:cs typeface="Arial" charset="0"/>
              </a:rPr>
              <a:t>Model solutions to the streamflow forecasting problem…</a:t>
            </a:r>
          </a:p>
        </p:txBody>
      </p:sp>
      <p:sp>
        <p:nvSpPr>
          <p:cNvPr id="2" name="Freeform 1"/>
          <p:cNvSpPr/>
          <p:nvPr/>
        </p:nvSpPr>
        <p:spPr>
          <a:xfrm>
            <a:off x="6572251" y="2366999"/>
            <a:ext cx="1663700" cy="433387"/>
          </a:xfrm>
          <a:custGeom>
            <a:avLst/>
            <a:gdLst>
              <a:gd name="connsiteX0" fmla="*/ 0 w 1664513"/>
              <a:gd name="connsiteY0" fmla="*/ 432985 h 432985"/>
              <a:gd name="connsiteX1" fmla="*/ 67350 w 1664513"/>
              <a:gd name="connsiteY1" fmla="*/ 413741 h 432985"/>
              <a:gd name="connsiteX2" fmla="*/ 105836 w 1664513"/>
              <a:gd name="connsiteY2" fmla="*/ 404119 h 432985"/>
              <a:gd name="connsiteX3" fmla="*/ 153943 w 1664513"/>
              <a:gd name="connsiteY3" fmla="*/ 384876 h 432985"/>
              <a:gd name="connsiteX4" fmla="*/ 240536 w 1664513"/>
              <a:gd name="connsiteY4" fmla="*/ 365632 h 432985"/>
              <a:gd name="connsiteX5" fmla="*/ 279022 w 1664513"/>
              <a:gd name="connsiteY5" fmla="*/ 356010 h 432985"/>
              <a:gd name="connsiteX6" fmla="*/ 365615 w 1664513"/>
              <a:gd name="connsiteY6" fmla="*/ 336766 h 432985"/>
              <a:gd name="connsiteX7" fmla="*/ 452209 w 1664513"/>
              <a:gd name="connsiteY7" fmla="*/ 356010 h 432985"/>
              <a:gd name="connsiteX8" fmla="*/ 481073 w 1664513"/>
              <a:gd name="connsiteY8" fmla="*/ 375254 h 432985"/>
              <a:gd name="connsiteX9" fmla="*/ 519559 w 1664513"/>
              <a:gd name="connsiteY9" fmla="*/ 384876 h 432985"/>
              <a:gd name="connsiteX10" fmla="*/ 635016 w 1664513"/>
              <a:gd name="connsiteY10" fmla="*/ 365632 h 432985"/>
              <a:gd name="connsiteX11" fmla="*/ 654259 w 1664513"/>
              <a:gd name="connsiteY11" fmla="*/ 336766 h 432985"/>
              <a:gd name="connsiteX12" fmla="*/ 683124 w 1664513"/>
              <a:gd name="connsiteY12" fmla="*/ 317522 h 432985"/>
              <a:gd name="connsiteX13" fmla="*/ 731231 w 1664513"/>
              <a:gd name="connsiteY13" fmla="*/ 250169 h 432985"/>
              <a:gd name="connsiteX14" fmla="*/ 740853 w 1664513"/>
              <a:gd name="connsiteY14" fmla="*/ 221304 h 432985"/>
              <a:gd name="connsiteX15" fmla="*/ 769717 w 1664513"/>
              <a:gd name="connsiteY15" fmla="*/ 163572 h 432985"/>
              <a:gd name="connsiteX16" fmla="*/ 779338 w 1664513"/>
              <a:gd name="connsiteY16" fmla="*/ 48110 h 432985"/>
              <a:gd name="connsiteX17" fmla="*/ 827446 w 1664513"/>
              <a:gd name="connsiteY17" fmla="*/ 9622 h 432985"/>
              <a:gd name="connsiteX18" fmla="*/ 1048739 w 1664513"/>
              <a:gd name="connsiteY18" fmla="*/ 0 h 432985"/>
              <a:gd name="connsiteX19" fmla="*/ 1212304 w 1664513"/>
              <a:gd name="connsiteY19" fmla="*/ 19244 h 432985"/>
              <a:gd name="connsiteX20" fmla="*/ 1241169 w 1664513"/>
              <a:gd name="connsiteY20" fmla="*/ 28866 h 432985"/>
              <a:gd name="connsiteX21" fmla="*/ 1270033 w 1664513"/>
              <a:gd name="connsiteY21" fmla="*/ 48110 h 432985"/>
              <a:gd name="connsiteX22" fmla="*/ 1337383 w 1664513"/>
              <a:gd name="connsiteY22" fmla="*/ 105841 h 432985"/>
              <a:gd name="connsiteX23" fmla="*/ 1385491 w 1664513"/>
              <a:gd name="connsiteY23" fmla="*/ 115463 h 432985"/>
              <a:gd name="connsiteX24" fmla="*/ 1443220 w 1664513"/>
              <a:gd name="connsiteY24" fmla="*/ 134707 h 432985"/>
              <a:gd name="connsiteX25" fmla="*/ 1472084 w 1664513"/>
              <a:gd name="connsiteY25" fmla="*/ 144329 h 432985"/>
              <a:gd name="connsiteX26" fmla="*/ 1664513 w 1664513"/>
              <a:gd name="connsiteY26" fmla="*/ 153950 h 43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4513" h="432985">
                <a:moveTo>
                  <a:pt x="0" y="432985"/>
                </a:moveTo>
                <a:lnTo>
                  <a:pt x="67350" y="413741"/>
                </a:lnTo>
                <a:cubicBezTo>
                  <a:pt x="80108" y="410261"/>
                  <a:pt x="93291" y="408301"/>
                  <a:pt x="105836" y="404119"/>
                </a:cubicBezTo>
                <a:cubicBezTo>
                  <a:pt x="122221" y="398657"/>
                  <a:pt x="137558" y="390338"/>
                  <a:pt x="153943" y="384876"/>
                </a:cubicBezTo>
                <a:cubicBezTo>
                  <a:pt x="177409" y="377054"/>
                  <a:pt x="217657" y="370717"/>
                  <a:pt x="240536" y="365632"/>
                </a:cubicBezTo>
                <a:cubicBezTo>
                  <a:pt x="253445" y="362763"/>
                  <a:pt x="266137" y="358984"/>
                  <a:pt x="279022" y="356010"/>
                </a:cubicBezTo>
                <a:lnTo>
                  <a:pt x="365615" y="336766"/>
                </a:lnTo>
                <a:cubicBezTo>
                  <a:pt x="394480" y="343181"/>
                  <a:pt x="424158" y="346659"/>
                  <a:pt x="452209" y="356010"/>
                </a:cubicBezTo>
                <a:cubicBezTo>
                  <a:pt x="463179" y="359667"/>
                  <a:pt x="470444" y="370699"/>
                  <a:pt x="481073" y="375254"/>
                </a:cubicBezTo>
                <a:cubicBezTo>
                  <a:pt x="493227" y="380463"/>
                  <a:pt x="506730" y="381669"/>
                  <a:pt x="519559" y="384876"/>
                </a:cubicBezTo>
                <a:cubicBezTo>
                  <a:pt x="558045" y="378461"/>
                  <a:pt x="598273" y="378755"/>
                  <a:pt x="635016" y="365632"/>
                </a:cubicBezTo>
                <a:cubicBezTo>
                  <a:pt x="645906" y="361742"/>
                  <a:pt x="646082" y="344943"/>
                  <a:pt x="654259" y="336766"/>
                </a:cubicBezTo>
                <a:cubicBezTo>
                  <a:pt x="662436" y="328589"/>
                  <a:pt x="673502" y="323937"/>
                  <a:pt x="683124" y="317522"/>
                </a:cubicBezTo>
                <a:cubicBezTo>
                  <a:pt x="704862" y="252304"/>
                  <a:pt x="674161" y="330069"/>
                  <a:pt x="731231" y="250169"/>
                </a:cubicBezTo>
                <a:cubicBezTo>
                  <a:pt x="737126" y="241916"/>
                  <a:pt x="736317" y="230376"/>
                  <a:pt x="740853" y="221304"/>
                </a:cubicBezTo>
                <a:cubicBezTo>
                  <a:pt x="778154" y="146697"/>
                  <a:pt x="745533" y="236125"/>
                  <a:pt x="769717" y="163572"/>
                </a:cubicBezTo>
                <a:cubicBezTo>
                  <a:pt x="772924" y="125085"/>
                  <a:pt x="771764" y="85981"/>
                  <a:pt x="779338" y="48110"/>
                </a:cubicBezTo>
                <a:cubicBezTo>
                  <a:pt x="784161" y="23994"/>
                  <a:pt x="805191" y="11334"/>
                  <a:pt x="827446" y="9622"/>
                </a:cubicBezTo>
                <a:cubicBezTo>
                  <a:pt x="901063" y="3959"/>
                  <a:pt x="974975" y="3207"/>
                  <a:pt x="1048739" y="0"/>
                </a:cubicBezTo>
                <a:cubicBezTo>
                  <a:pt x="1103261" y="6415"/>
                  <a:pt x="1158014" y="11100"/>
                  <a:pt x="1212304" y="19244"/>
                </a:cubicBezTo>
                <a:cubicBezTo>
                  <a:pt x="1222334" y="20749"/>
                  <a:pt x="1232098" y="24330"/>
                  <a:pt x="1241169" y="28866"/>
                </a:cubicBezTo>
                <a:cubicBezTo>
                  <a:pt x="1251512" y="34038"/>
                  <a:pt x="1261253" y="40584"/>
                  <a:pt x="1270033" y="48110"/>
                </a:cubicBezTo>
                <a:cubicBezTo>
                  <a:pt x="1288795" y="64193"/>
                  <a:pt x="1311207" y="96024"/>
                  <a:pt x="1337383" y="105841"/>
                </a:cubicBezTo>
                <a:cubicBezTo>
                  <a:pt x="1352695" y="111583"/>
                  <a:pt x="1369714" y="111160"/>
                  <a:pt x="1385491" y="115463"/>
                </a:cubicBezTo>
                <a:cubicBezTo>
                  <a:pt x="1405060" y="120800"/>
                  <a:pt x="1423977" y="128292"/>
                  <a:pt x="1443220" y="134707"/>
                </a:cubicBezTo>
                <a:cubicBezTo>
                  <a:pt x="1452841" y="137914"/>
                  <a:pt x="1461955" y="143823"/>
                  <a:pt x="1472084" y="144329"/>
                </a:cubicBezTo>
                <a:lnTo>
                  <a:pt x="1664513" y="153950"/>
                </a:ln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 name="Freeform 2"/>
          <p:cNvSpPr/>
          <p:nvPr/>
        </p:nvSpPr>
        <p:spPr>
          <a:xfrm>
            <a:off x="6610368" y="2270125"/>
            <a:ext cx="1577975" cy="501650"/>
          </a:xfrm>
          <a:custGeom>
            <a:avLst/>
            <a:gdLst>
              <a:gd name="connsiteX0" fmla="*/ 0 w 1577920"/>
              <a:gd name="connsiteY0" fmla="*/ 500338 h 500338"/>
              <a:gd name="connsiteX1" fmla="*/ 144322 w 1577920"/>
              <a:gd name="connsiteY1" fmla="*/ 423363 h 500338"/>
              <a:gd name="connsiteX2" fmla="*/ 173186 w 1577920"/>
              <a:gd name="connsiteY2" fmla="*/ 394498 h 500338"/>
              <a:gd name="connsiteX3" fmla="*/ 240536 w 1577920"/>
              <a:gd name="connsiteY3" fmla="*/ 375254 h 500338"/>
              <a:gd name="connsiteX4" fmla="*/ 269401 w 1577920"/>
              <a:gd name="connsiteY4" fmla="*/ 365632 h 500338"/>
              <a:gd name="connsiteX5" fmla="*/ 307886 w 1577920"/>
              <a:gd name="connsiteY5" fmla="*/ 356010 h 500338"/>
              <a:gd name="connsiteX6" fmla="*/ 365615 w 1577920"/>
              <a:gd name="connsiteY6" fmla="*/ 336766 h 500338"/>
              <a:gd name="connsiteX7" fmla="*/ 404101 w 1577920"/>
              <a:gd name="connsiteY7" fmla="*/ 317523 h 500338"/>
              <a:gd name="connsiteX8" fmla="*/ 490694 w 1577920"/>
              <a:gd name="connsiteY8" fmla="*/ 307901 h 500338"/>
              <a:gd name="connsiteX9" fmla="*/ 509937 w 1577920"/>
              <a:gd name="connsiteY9" fmla="*/ 279035 h 500338"/>
              <a:gd name="connsiteX10" fmla="*/ 548423 w 1577920"/>
              <a:gd name="connsiteY10" fmla="*/ 250169 h 500338"/>
              <a:gd name="connsiteX11" fmla="*/ 586909 w 1577920"/>
              <a:gd name="connsiteY11" fmla="*/ 202060 h 500338"/>
              <a:gd name="connsiteX12" fmla="*/ 625395 w 1577920"/>
              <a:gd name="connsiteY12" fmla="*/ 144329 h 500338"/>
              <a:gd name="connsiteX13" fmla="*/ 644638 w 1577920"/>
              <a:gd name="connsiteY13" fmla="*/ 115463 h 500338"/>
              <a:gd name="connsiteX14" fmla="*/ 683124 w 1577920"/>
              <a:gd name="connsiteY14" fmla="*/ 86597 h 500338"/>
              <a:gd name="connsiteX15" fmla="*/ 740852 w 1577920"/>
              <a:gd name="connsiteY15" fmla="*/ 57732 h 500338"/>
              <a:gd name="connsiteX16" fmla="*/ 779338 w 1577920"/>
              <a:gd name="connsiteY16" fmla="*/ 48110 h 500338"/>
              <a:gd name="connsiteX17" fmla="*/ 1116090 w 1577920"/>
              <a:gd name="connsiteY17" fmla="*/ 28866 h 500338"/>
              <a:gd name="connsiteX18" fmla="*/ 1173818 w 1577920"/>
              <a:gd name="connsiteY18" fmla="*/ 19244 h 500338"/>
              <a:gd name="connsiteX19" fmla="*/ 1231547 w 1577920"/>
              <a:gd name="connsiteY19" fmla="*/ 0 h 500338"/>
              <a:gd name="connsiteX20" fmla="*/ 1347005 w 1577920"/>
              <a:gd name="connsiteY20" fmla="*/ 19244 h 500338"/>
              <a:gd name="connsiteX21" fmla="*/ 1404734 w 1577920"/>
              <a:gd name="connsiteY21" fmla="*/ 67354 h 500338"/>
              <a:gd name="connsiteX22" fmla="*/ 1423976 w 1577920"/>
              <a:gd name="connsiteY22" fmla="*/ 96219 h 500338"/>
              <a:gd name="connsiteX23" fmla="*/ 1462462 w 1577920"/>
              <a:gd name="connsiteY23" fmla="*/ 105841 h 500338"/>
              <a:gd name="connsiteX24" fmla="*/ 1577920 w 1577920"/>
              <a:gd name="connsiteY24" fmla="*/ 125085 h 5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7920" h="500338">
                <a:moveTo>
                  <a:pt x="0" y="500338"/>
                </a:moveTo>
                <a:cubicBezTo>
                  <a:pt x="124217" y="427874"/>
                  <a:pt x="73188" y="447075"/>
                  <a:pt x="144322" y="423363"/>
                </a:cubicBezTo>
                <a:cubicBezTo>
                  <a:pt x="153943" y="413741"/>
                  <a:pt x="161865" y="402046"/>
                  <a:pt x="173186" y="394498"/>
                </a:cubicBezTo>
                <a:cubicBezTo>
                  <a:pt x="181838" y="388730"/>
                  <a:pt x="234922" y="376858"/>
                  <a:pt x="240536" y="375254"/>
                </a:cubicBezTo>
                <a:cubicBezTo>
                  <a:pt x="250288" y="372468"/>
                  <a:pt x="259649" y="368418"/>
                  <a:pt x="269401" y="365632"/>
                </a:cubicBezTo>
                <a:cubicBezTo>
                  <a:pt x="282115" y="361999"/>
                  <a:pt x="295221" y="359810"/>
                  <a:pt x="307886" y="356010"/>
                </a:cubicBezTo>
                <a:cubicBezTo>
                  <a:pt x="327314" y="350181"/>
                  <a:pt x="347472" y="345837"/>
                  <a:pt x="365615" y="336766"/>
                </a:cubicBezTo>
                <a:cubicBezTo>
                  <a:pt x="378444" y="330352"/>
                  <a:pt x="390125" y="320748"/>
                  <a:pt x="404101" y="317523"/>
                </a:cubicBezTo>
                <a:cubicBezTo>
                  <a:pt x="432399" y="310993"/>
                  <a:pt x="461830" y="311108"/>
                  <a:pt x="490694" y="307901"/>
                </a:cubicBezTo>
                <a:cubicBezTo>
                  <a:pt x="497108" y="298279"/>
                  <a:pt x="501760" y="287212"/>
                  <a:pt x="509937" y="279035"/>
                </a:cubicBezTo>
                <a:cubicBezTo>
                  <a:pt x="521276" y="267695"/>
                  <a:pt x="538157" y="262488"/>
                  <a:pt x="548423" y="250169"/>
                </a:cubicBezTo>
                <a:cubicBezTo>
                  <a:pt x="606516" y="180456"/>
                  <a:pt x="498511" y="260996"/>
                  <a:pt x="586909" y="202060"/>
                </a:cubicBezTo>
                <a:cubicBezTo>
                  <a:pt x="603817" y="151331"/>
                  <a:pt x="585354" y="192379"/>
                  <a:pt x="625395" y="144329"/>
                </a:cubicBezTo>
                <a:cubicBezTo>
                  <a:pt x="632798" y="135445"/>
                  <a:pt x="636461" y="123640"/>
                  <a:pt x="644638" y="115463"/>
                </a:cubicBezTo>
                <a:cubicBezTo>
                  <a:pt x="655977" y="104123"/>
                  <a:pt x="670075" y="95918"/>
                  <a:pt x="683124" y="86597"/>
                </a:cubicBezTo>
                <a:cubicBezTo>
                  <a:pt x="711234" y="66518"/>
                  <a:pt x="709081" y="66810"/>
                  <a:pt x="740852" y="57732"/>
                </a:cubicBezTo>
                <a:cubicBezTo>
                  <a:pt x="753567" y="54099"/>
                  <a:pt x="766153" y="49124"/>
                  <a:pt x="779338" y="48110"/>
                </a:cubicBezTo>
                <a:cubicBezTo>
                  <a:pt x="891441" y="39486"/>
                  <a:pt x="1003839" y="35281"/>
                  <a:pt x="1116090" y="28866"/>
                </a:cubicBezTo>
                <a:cubicBezTo>
                  <a:pt x="1135333" y="25659"/>
                  <a:pt x="1154892" y="23976"/>
                  <a:pt x="1173818" y="19244"/>
                </a:cubicBezTo>
                <a:cubicBezTo>
                  <a:pt x="1193496" y="14324"/>
                  <a:pt x="1231547" y="0"/>
                  <a:pt x="1231547" y="0"/>
                </a:cubicBezTo>
                <a:cubicBezTo>
                  <a:pt x="1258983" y="3049"/>
                  <a:pt x="1314768" y="3125"/>
                  <a:pt x="1347005" y="19244"/>
                </a:cubicBezTo>
                <a:cubicBezTo>
                  <a:pt x="1368628" y="30056"/>
                  <a:pt x="1389536" y="49116"/>
                  <a:pt x="1404734" y="67354"/>
                </a:cubicBezTo>
                <a:cubicBezTo>
                  <a:pt x="1412137" y="76238"/>
                  <a:pt x="1414355" y="89804"/>
                  <a:pt x="1423976" y="96219"/>
                </a:cubicBezTo>
                <a:cubicBezTo>
                  <a:pt x="1434978" y="103554"/>
                  <a:pt x="1449633" y="102634"/>
                  <a:pt x="1462462" y="105841"/>
                </a:cubicBezTo>
                <a:cubicBezTo>
                  <a:pt x="1515343" y="141096"/>
                  <a:pt x="1479763" y="125085"/>
                  <a:pt x="1577920" y="125085"/>
                </a:cubicBez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 name="Freeform 3"/>
          <p:cNvSpPr/>
          <p:nvPr/>
        </p:nvSpPr>
        <p:spPr>
          <a:xfrm>
            <a:off x="6610351" y="2693988"/>
            <a:ext cx="1682750" cy="163512"/>
          </a:xfrm>
          <a:custGeom>
            <a:avLst/>
            <a:gdLst>
              <a:gd name="connsiteX0" fmla="*/ 0 w 1683756"/>
              <a:gd name="connsiteY0" fmla="*/ 86597 h 163773"/>
              <a:gd name="connsiteX1" fmla="*/ 490694 w 1683756"/>
              <a:gd name="connsiteY1" fmla="*/ 105841 h 163773"/>
              <a:gd name="connsiteX2" fmla="*/ 615773 w 1683756"/>
              <a:gd name="connsiteY2" fmla="*/ 125085 h 163773"/>
              <a:gd name="connsiteX3" fmla="*/ 731231 w 1683756"/>
              <a:gd name="connsiteY3" fmla="*/ 144329 h 163773"/>
              <a:gd name="connsiteX4" fmla="*/ 760095 w 1683756"/>
              <a:gd name="connsiteY4" fmla="*/ 163572 h 163773"/>
              <a:gd name="connsiteX5" fmla="*/ 837067 w 1683756"/>
              <a:gd name="connsiteY5" fmla="*/ 144329 h 163773"/>
              <a:gd name="connsiteX6" fmla="*/ 885174 w 1683756"/>
              <a:gd name="connsiteY6" fmla="*/ 57732 h 163773"/>
              <a:gd name="connsiteX7" fmla="*/ 904417 w 1683756"/>
              <a:gd name="connsiteY7" fmla="*/ 28866 h 163773"/>
              <a:gd name="connsiteX8" fmla="*/ 923660 w 1683756"/>
              <a:gd name="connsiteY8" fmla="*/ 0 h 163773"/>
              <a:gd name="connsiteX9" fmla="*/ 1125711 w 1683756"/>
              <a:gd name="connsiteY9" fmla="*/ 19244 h 163773"/>
              <a:gd name="connsiteX10" fmla="*/ 1683756 w 1683756"/>
              <a:gd name="connsiteY10" fmla="*/ 38488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756" h="163773">
                <a:moveTo>
                  <a:pt x="0" y="86597"/>
                </a:moveTo>
                <a:cubicBezTo>
                  <a:pt x="297312" y="111375"/>
                  <a:pt x="-108363" y="79794"/>
                  <a:pt x="490694" y="105841"/>
                </a:cubicBezTo>
                <a:cubicBezTo>
                  <a:pt x="513006" y="106811"/>
                  <a:pt x="591031" y="121550"/>
                  <a:pt x="615773" y="125085"/>
                </a:cubicBezTo>
                <a:cubicBezTo>
                  <a:pt x="720883" y="140102"/>
                  <a:pt x="659980" y="126515"/>
                  <a:pt x="731231" y="144329"/>
                </a:cubicBezTo>
                <a:cubicBezTo>
                  <a:pt x="740852" y="150743"/>
                  <a:pt x="748621" y="162138"/>
                  <a:pt x="760095" y="163572"/>
                </a:cubicBezTo>
                <a:cubicBezTo>
                  <a:pt x="776987" y="165684"/>
                  <a:pt x="818216" y="150613"/>
                  <a:pt x="837067" y="144329"/>
                </a:cubicBezTo>
                <a:cubicBezTo>
                  <a:pt x="854003" y="93522"/>
                  <a:pt x="841063" y="123902"/>
                  <a:pt x="885174" y="57732"/>
                </a:cubicBezTo>
                <a:lnTo>
                  <a:pt x="904417" y="28866"/>
                </a:lnTo>
                <a:lnTo>
                  <a:pt x="923660" y="0"/>
                </a:lnTo>
                <a:cubicBezTo>
                  <a:pt x="991010" y="6415"/>
                  <a:pt x="1058147" y="15734"/>
                  <a:pt x="1125711" y="19244"/>
                </a:cubicBezTo>
                <a:cubicBezTo>
                  <a:pt x="1500545" y="38717"/>
                  <a:pt x="1490879" y="38488"/>
                  <a:pt x="1683756" y="38488"/>
                </a:cubicBez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2330265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_map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1042988"/>
            <a:ext cx="8893175" cy="4808537"/>
          </a:xfrm>
          <a:prstGeom prst="rect">
            <a:avLst/>
          </a:prstGeom>
          <a:solidFill>
            <a:schemeClr val="tx2">
              <a:lumMod val="20000"/>
              <a:lumOff val="80000"/>
            </a:schemeClr>
          </a:solidFill>
          <a:ln w="9525">
            <a:noFill/>
            <a:miter lim="800000"/>
            <a:headEnd/>
            <a:tailEnd/>
          </a:ln>
        </p:spPr>
      </p:pic>
      <p:sp>
        <p:nvSpPr>
          <p:cNvPr id="75778" name="Oval 6"/>
          <p:cNvSpPr>
            <a:spLocks noChangeArrowheads="1"/>
          </p:cNvSpPr>
          <p:nvPr/>
        </p:nvSpPr>
        <p:spPr bwMode="auto">
          <a:xfrm>
            <a:off x="3959225" y="1822450"/>
            <a:ext cx="152400" cy="152400"/>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79" name="Oval 7"/>
          <p:cNvSpPr>
            <a:spLocks noChangeArrowheads="1"/>
          </p:cNvSpPr>
          <p:nvPr/>
        </p:nvSpPr>
        <p:spPr bwMode="auto">
          <a:xfrm>
            <a:off x="7007225" y="2279650"/>
            <a:ext cx="304800" cy="304800"/>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0" name="Oval 8"/>
          <p:cNvSpPr>
            <a:spLocks noChangeArrowheads="1"/>
          </p:cNvSpPr>
          <p:nvPr/>
        </p:nvSpPr>
        <p:spPr bwMode="auto">
          <a:xfrm>
            <a:off x="1825625" y="22796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1" name="Oval 9"/>
          <p:cNvSpPr>
            <a:spLocks noChangeArrowheads="1"/>
          </p:cNvSpPr>
          <p:nvPr/>
        </p:nvSpPr>
        <p:spPr bwMode="auto">
          <a:xfrm>
            <a:off x="7769225" y="24320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2" name="Oval 10"/>
          <p:cNvSpPr>
            <a:spLocks noChangeArrowheads="1"/>
          </p:cNvSpPr>
          <p:nvPr/>
        </p:nvSpPr>
        <p:spPr bwMode="auto">
          <a:xfrm>
            <a:off x="3883025" y="16700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3" name="Oval 11"/>
          <p:cNvSpPr>
            <a:spLocks noChangeArrowheads="1"/>
          </p:cNvSpPr>
          <p:nvPr/>
        </p:nvSpPr>
        <p:spPr bwMode="auto">
          <a:xfrm>
            <a:off x="2054225" y="19748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5" name="Oval 13"/>
          <p:cNvSpPr>
            <a:spLocks noChangeArrowheads="1"/>
          </p:cNvSpPr>
          <p:nvPr/>
        </p:nvSpPr>
        <p:spPr bwMode="auto">
          <a:xfrm>
            <a:off x="2587625" y="48704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87" name="Oval 15"/>
          <p:cNvSpPr>
            <a:spLocks noChangeArrowheads="1"/>
          </p:cNvSpPr>
          <p:nvPr/>
        </p:nvSpPr>
        <p:spPr bwMode="auto">
          <a:xfrm>
            <a:off x="3959225" y="22034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cxnSp>
        <p:nvCxnSpPr>
          <p:cNvPr id="75788" name="AutoShape 18"/>
          <p:cNvCxnSpPr>
            <a:cxnSpLocks noChangeShapeType="1"/>
            <a:stCxn id="75780" idx="2"/>
            <a:endCxn id="75815" idx="7"/>
          </p:cNvCxnSpPr>
          <p:nvPr/>
        </p:nvCxnSpPr>
        <p:spPr bwMode="auto">
          <a:xfrm rot="10800000" flipV="1">
            <a:off x="1303356" y="2355886"/>
            <a:ext cx="522287" cy="98425"/>
          </a:xfrm>
          <a:prstGeom prst="curvedConnector2">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789" name="AutoShape 19"/>
          <p:cNvCxnSpPr>
            <a:cxnSpLocks noChangeShapeType="1"/>
            <a:stCxn id="75779" idx="1"/>
            <a:endCxn id="75816" idx="6"/>
          </p:cNvCxnSpPr>
          <p:nvPr/>
        </p:nvCxnSpPr>
        <p:spPr bwMode="auto">
          <a:xfrm rot="5400000" flipH="1">
            <a:off x="5407025" y="679468"/>
            <a:ext cx="425450" cy="2863850"/>
          </a:xfrm>
          <a:prstGeom prst="curvedConnector2">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cxnSp>
        <p:nvCxnSpPr>
          <p:cNvPr id="75790" name="AutoShape 20"/>
          <p:cNvCxnSpPr>
            <a:cxnSpLocks noChangeShapeType="1"/>
            <a:stCxn id="75816" idx="2"/>
            <a:endCxn id="75815" idx="5"/>
          </p:cNvCxnSpPr>
          <p:nvPr/>
        </p:nvCxnSpPr>
        <p:spPr bwMode="auto">
          <a:xfrm rot="10800000" flipV="1">
            <a:off x="1303356" y="1898686"/>
            <a:ext cx="2579687" cy="771525"/>
          </a:xfrm>
          <a:prstGeom prst="curvedConnector4">
            <a:avLst>
              <a:gd name="adj1" fmla="val 49106"/>
              <a:gd name="adj2" fmla="val 135389"/>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cxnSp>
        <p:nvCxnSpPr>
          <p:cNvPr id="75791" name="AutoShape 21"/>
          <p:cNvCxnSpPr>
            <a:cxnSpLocks noChangeShapeType="1"/>
            <a:stCxn id="75781" idx="0"/>
            <a:endCxn id="75816" idx="0"/>
          </p:cNvCxnSpPr>
          <p:nvPr/>
        </p:nvCxnSpPr>
        <p:spPr bwMode="auto">
          <a:xfrm rot="5400000" flipH="1">
            <a:off x="5597525" y="184150"/>
            <a:ext cx="685800" cy="3810000"/>
          </a:xfrm>
          <a:prstGeom prst="curvedConnector3">
            <a:avLst>
              <a:gd name="adj1" fmla="val 158560"/>
            </a:avLst>
          </a:prstGeom>
          <a:noFill/>
          <a:ln w="28575">
            <a:solidFill>
              <a:srgbClr val="66FF66"/>
            </a:solidFill>
            <a:round/>
            <a:headEnd/>
            <a:tailEnd type="triangle" w="med" len="med"/>
          </a:ln>
          <a:extLst>
            <a:ext uri="{909E8E84-426E-40dd-AFC4-6F175D3DCCD1}">
              <a14:hiddenFill xmlns:a14="http://schemas.microsoft.com/office/drawing/2010/main" xmlns="">
                <a:noFill/>
              </a14:hiddenFill>
            </a:ext>
          </a:extLst>
        </p:spPr>
      </p:cxnSp>
      <p:cxnSp>
        <p:nvCxnSpPr>
          <p:cNvPr id="75792" name="AutoShape 22"/>
          <p:cNvCxnSpPr>
            <a:cxnSpLocks noChangeShapeType="1"/>
            <a:stCxn id="75785" idx="2"/>
            <a:endCxn id="75815" idx="4"/>
          </p:cNvCxnSpPr>
          <p:nvPr/>
        </p:nvCxnSpPr>
        <p:spPr bwMode="auto">
          <a:xfrm rot="10800000">
            <a:off x="1195388" y="2714626"/>
            <a:ext cx="1392237" cy="2232025"/>
          </a:xfrm>
          <a:prstGeom prst="curvedConnector2">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793" name="AutoShape 23"/>
          <p:cNvCxnSpPr>
            <a:cxnSpLocks noChangeShapeType="1"/>
            <a:stCxn id="75785" idx="0"/>
          </p:cNvCxnSpPr>
          <p:nvPr/>
        </p:nvCxnSpPr>
        <p:spPr bwMode="auto">
          <a:xfrm rot="-5400000">
            <a:off x="1849438" y="2789255"/>
            <a:ext cx="2895600" cy="1266825"/>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794" name="AutoShape 24"/>
          <p:cNvCxnSpPr>
            <a:cxnSpLocks noChangeShapeType="1"/>
            <a:stCxn id="75785" idx="6"/>
            <a:endCxn id="75779" idx="4"/>
          </p:cNvCxnSpPr>
          <p:nvPr/>
        </p:nvCxnSpPr>
        <p:spPr bwMode="auto">
          <a:xfrm flipV="1">
            <a:off x="2740025" y="2584450"/>
            <a:ext cx="4419600" cy="2362200"/>
          </a:xfrm>
          <a:prstGeom prst="curvedConnector2">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795" name="AutoShape 25"/>
          <p:cNvCxnSpPr>
            <a:cxnSpLocks noChangeShapeType="1"/>
            <a:stCxn id="75779" idx="2"/>
            <a:endCxn id="75815" idx="6"/>
          </p:cNvCxnSpPr>
          <p:nvPr/>
        </p:nvCxnSpPr>
        <p:spPr bwMode="auto">
          <a:xfrm rot="10800000" flipV="1">
            <a:off x="1347788" y="2432086"/>
            <a:ext cx="5659437" cy="130175"/>
          </a:xfrm>
          <a:prstGeom prst="curvedConnector3">
            <a:avLst>
              <a:gd name="adj1" fmla="val 49986"/>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cxnSp>
        <p:nvCxnSpPr>
          <p:cNvPr id="75798" name="AutoShape 28"/>
          <p:cNvCxnSpPr>
            <a:cxnSpLocks noChangeShapeType="1"/>
            <a:stCxn id="75787" idx="0"/>
            <a:endCxn id="75816" idx="4"/>
          </p:cNvCxnSpPr>
          <p:nvPr/>
        </p:nvCxnSpPr>
        <p:spPr bwMode="auto">
          <a:xfrm rot="-5400000">
            <a:off x="3959225" y="2127250"/>
            <a:ext cx="152400" cy="0"/>
          </a:xfrm>
          <a:prstGeom prst="straightConnector1">
            <a:avLst/>
          </a:prstGeom>
          <a:noFill/>
          <a:ln w="25400">
            <a:solidFill>
              <a:srgbClr val="0000FF"/>
            </a:solidFill>
            <a:round/>
            <a:headEnd/>
            <a:tailEnd type="triangle" w="med" len="med"/>
          </a:ln>
          <a:extLst>
            <a:ext uri="{909E8E84-426E-40dd-AFC4-6F175D3DCCD1}">
              <a14:hiddenFill xmlns:a14="http://schemas.microsoft.com/office/drawing/2010/main" xmlns="">
                <a:noFill/>
              </a14:hiddenFill>
            </a:ext>
          </a:extLst>
        </p:spPr>
      </p:cxnSp>
      <p:sp>
        <p:nvSpPr>
          <p:cNvPr id="75799" name="Oval 27"/>
          <p:cNvSpPr>
            <a:spLocks noChangeArrowheads="1"/>
          </p:cNvSpPr>
          <p:nvPr/>
        </p:nvSpPr>
        <p:spPr bwMode="auto">
          <a:xfrm>
            <a:off x="250825" y="5146675"/>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0" name="Text Box 30"/>
          <p:cNvSpPr txBox="1">
            <a:spLocks noChangeArrowheads="1"/>
          </p:cNvSpPr>
          <p:nvPr/>
        </p:nvSpPr>
        <p:spPr bwMode="auto">
          <a:xfrm>
            <a:off x="606425" y="5099050"/>
            <a:ext cx="76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endParaRPr lang="en-GB" sz="1600" smtClean="0">
              <a:solidFill>
                <a:srgbClr val="000000"/>
              </a:solidFill>
            </a:endParaRPr>
          </a:p>
        </p:txBody>
      </p:sp>
      <p:sp>
        <p:nvSpPr>
          <p:cNvPr id="75801" name="Text Box 31"/>
          <p:cNvSpPr txBox="1">
            <a:spLocks noChangeArrowheads="1"/>
          </p:cNvSpPr>
          <p:nvPr/>
        </p:nvSpPr>
        <p:spPr bwMode="auto">
          <a:xfrm>
            <a:off x="539750" y="4714911"/>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200" b="1" smtClean="0">
                <a:solidFill>
                  <a:srgbClr val="000000"/>
                </a:solidFill>
              </a:rPr>
              <a:t>Archive Centre</a:t>
            </a:r>
          </a:p>
        </p:txBody>
      </p:sp>
      <p:sp>
        <p:nvSpPr>
          <p:cNvPr id="75802" name="Text Box 32"/>
          <p:cNvSpPr txBox="1">
            <a:spLocks noChangeArrowheads="1"/>
          </p:cNvSpPr>
          <p:nvPr/>
        </p:nvSpPr>
        <p:spPr bwMode="auto">
          <a:xfrm>
            <a:off x="468313" y="5075274"/>
            <a:ext cx="2133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200" b="1" smtClean="0">
                <a:solidFill>
                  <a:srgbClr val="000000"/>
                </a:solidFill>
              </a:rPr>
              <a:t>Current Data Provider</a:t>
            </a:r>
          </a:p>
        </p:txBody>
      </p:sp>
      <p:sp>
        <p:nvSpPr>
          <p:cNvPr id="75803" name="Text Box 33"/>
          <p:cNvSpPr txBox="1">
            <a:spLocks noChangeArrowheads="1"/>
          </p:cNvSpPr>
          <p:nvPr/>
        </p:nvSpPr>
        <p:spPr bwMode="auto">
          <a:xfrm>
            <a:off x="454025" y="220345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NCAR</a:t>
            </a:r>
          </a:p>
        </p:txBody>
      </p:sp>
      <p:sp>
        <p:nvSpPr>
          <p:cNvPr id="75804" name="Text Box 34"/>
          <p:cNvSpPr txBox="1">
            <a:spLocks noChangeArrowheads="1"/>
          </p:cNvSpPr>
          <p:nvPr/>
        </p:nvSpPr>
        <p:spPr bwMode="auto">
          <a:xfrm>
            <a:off x="1905000" y="2295525"/>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NCEP</a:t>
            </a:r>
          </a:p>
        </p:txBody>
      </p:sp>
      <p:sp>
        <p:nvSpPr>
          <p:cNvPr id="75805" name="Text Box 35"/>
          <p:cNvSpPr txBox="1">
            <a:spLocks noChangeArrowheads="1"/>
          </p:cNvSpPr>
          <p:nvPr/>
        </p:nvSpPr>
        <p:spPr bwMode="auto">
          <a:xfrm>
            <a:off x="1547813" y="1690692"/>
            <a:ext cx="114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CMC</a:t>
            </a:r>
          </a:p>
        </p:txBody>
      </p:sp>
      <p:sp>
        <p:nvSpPr>
          <p:cNvPr id="75806" name="Text Box 36"/>
          <p:cNvSpPr txBox="1">
            <a:spLocks noChangeArrowheads="1"/>
          </p:cNvSpPr>
          <p:nvPr/>
        </p:nvSpPr>
        <p:spPr bwMode="auto">
          <a:xfrm>
            <a:off x="3708400" y="1258924"/>
            <a:ext cx="114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UKMO</a:t>
            </a:r>
          </a:p>
        </p:txBody>
      </p:sp>
      <p:sp>
        <p:nvSpPr>
          <p:cNvPr id="75807" name="Text Box 37"/>
          <p:cNvSpPr txBox="1">
            <a:spLocks noChangeArrowheads="1"/>
          </p:cNvSpPr>
          <p:nvPr/>
        </p:nvSpPr>
        <p:spPr bwMode="auto">
          <a:xfrm>
            <a:off x="2987675" y="1978025"/>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ECMWF</a:t>
            </a:r>
          </a:p>
        </p:txBody>
      </p:sp>
      <p:sp>
        <p:nvSpPr>
          <p:cNvPr id="75808" name="Text Box 38"/>
          <p:cNvSpPr txBox="1">
            <a:spLocks noChangeArrowheads="1"/>
          </p:cNvSpPr>
          <p:nvPr/>
        </p:nvSpPr>
        <p:spPr bwMode="auto">
          <a:xfrm>
            <a:off x="4211656" y="2122524"/>
            <a:ext cx="15128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MeteoFrance</a:t>
            </a:r>
          </a:p>
        </p:txBody>
      </p:sp>
      <p:sp>
        <p:nvSpPr>
          <p:cNvPr id="75809" name="Text Box 39"/>
          <p:cNvSpPr txBox="1">
            <a:spLocks noChangeArrowheads="1"/>
          </p:cNvSpPr>
          <p:nvPr/>
        </p:nvSpPr>
        <p:spPr bwMode="auto">
          <a:xfrm>
            <a:off x="7997825" y="243205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JMA</a:t>
            </a:r>
          </a:p>
        </p:txBody>
      </p:sp>
      <p:sp>
        <p:nvSpPr>
          <p:cNvPr id="75811" name="Text Box 41"/>
          <p:cNvSpPr txBox="1">
            <a:spLocks noChangeArrowheads="1"/>
          </p:cNvSpPr>
          <p:nvPr/>
        </p:nvSpPr>
        <p:spPr bwMode="auto">
          <a:xfrm>
            <a:off x="6702425" y="189865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CMA</a:t>
            </a:r>
          </a:p>
        </p:txBody>
      </p:sp>
      <p:sp>
        <p:nvSpPr>
          <p:cNvPr id="75813" name="Text Box 43"/>
          <p:cNvSpPr txBox="1">
            <a:spLocks noChangeArrowheads="1"/>
          </p:cNvSpPr>
          <p:nvPr/>
        </p:nvSpPr>
        <p:spPr bwMode="auto">
          <a:xfrm>
            <a:off x="2740025" y="494665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CPTEC</a:t>
            </a:r>
          </a:p>
        </p:txBody>
      </p:sp>
      <p:sp>
        <p:nvSpPr>
          <p:cNvPr id="75814" name="Oval 42"/>
          <p:cNvSpPr>
            <a:spLocks noChangeArrowheads="1"/>
          </p:cNvSpPr>
          <p:nvPr/>
        </p:nvSpPr>
        <p:spPr bwMode="auto">
          <a:xfrm>
            <a:off x="7083425" y="23558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5" name="Oval 43"/>
          <p:cNvSpPr>
            <a:spLocks noChangeArrowheads="1"/>
          </p:cNvSpPr>
          <p:nvPr/>
        </p:nvSpPr>
        <p:spPr bwMode="auto">
          <a:xfrm>
            <a:off x="1042988" y="2409825"/>
            <a:ext cx="304800" cy="304800"/>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6" name="Oval 44"/>
          <p:cNvSpPr>
            <a:spLocks noChangeArrowheads="1"/>
          </p:cNvSpPr>
          <p:nvPr/>
        </p:nvSpPr>
        <p:spPr bwMode="auto">
          <a:xfrm>
            <a:off x="3883025" y="1746250"/>
            <a:ext cx="304800" cy="304800"/>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7" name="Oval 45"/>
          <p:cNvSpPr>
            <a:spLocks noChangeArrowheads="1"/>
          </p:cNvSpPr>
          <p:nvPr/>
        </p:nvSpPr>
        <p:spPr bwMode="auto">
          <a:xfrm>
            <a:off x="3959225" y="1822450"/>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8" name="Oval 46"/>
          <p:cNvSpPr>
            <a:spLocks noChangeArrowheads="1"/>
          </p:cNvSpPr>
          <p:nvPr/>
        </p:nvSpPr>
        <p:spPr bwMode="auto">
          <a:xfrm>
            <a:off x="225425" y="4718050"/>
            <a:ext cx="76200" cy="762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sp>
        <p:nvSpPr>
          <p:cNvPr id="75819" name="Oval 47"/>
          <p:cNvSpPr>
            <a:spLocks noChangeArrowheads="1"/>
          </p:cNvSpPr>
          <p:nvPr/>
        </p:nvSpPr>
        <p:spPr bwMode="auto">
          <a:xfrm>
            <a:off x="606425" y="4718050"/>
            <a:ext cx="76200" cy="762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cxnSp>
        <p:nvCxnSpPr>
          <p:cNvPr id="75820" name="AutoShape 50"/>
          <p:cNvCxnSpPr>
            <a:cxnSpLocks noChangeShapeType="1"/>
          </p:cNvCxnSpPr>
          <p:nvPr/>
        </p:nvCxnSpPr>
        <p:spPr bwMode="auto">
          <a:xfrm>
            <a:off x="250843" y="3922713"/>
            <a:ext cx="327025" cy="0"/>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75821" name="AutoShape 51"/>
          <p:cNvCxnSpPr>
            <a:cxnSpLocks noChangeShapeType="1"/>
          </p:cNvCxnSpPr>
          <p:nvPr/>
        </p:nvCxnSpPr>
        <p:spPr bwMode="auto">
          <a:xfrm>
            <a:off x="250825" y="4210050"/>
            <a:ext cx="304800" cy="0"/>
          </a:xfrm>
          <a:prstGeom prst="straightConnector1">
            <a:avLst/>
          </a:prstGeom>
          <a:noFill/>
          <a:ln w="28575">
            <a:solidFill>
              <a:srgbClr val="66FF66"/>
            </a:solidFill>
            <a:round/>
            <a:headEnd/>
            <a:tailEnd/>
          </a:ln>
          <a:extLst>
            <a:ext uri="{909E8E84-426E-40dd-AFC4-6F175D3DCCD1}">
              <a14:hiddenFill xmlns:a14="http://schemas.microsoft.com/office/drawing/2010/main" xmlns="">
                <a:noFill/>
              </a14:hiddenFill>
            </a:ext>
          </a:extLst>
        </p:spPr>
      </p:cxnSp>
      <p:cxnSp>
        <p:nvCxnSpPr>
          <p:cNvPr id="75822" name="AutoShape 52"/>
          <p:cNvCxnSpPr>
            <a:cxnSpLocks noChangeShapeType="1"/>
          </p:cNvCxnSpPr>
          <p:nvPr/>
        </p:nvCxnSpPr>
        <p:spPr bwMode="auto">
          <a:xfrm>
            <a:off x="250825" y="4498975"/>
            <a:ext cx="304800" cy="0"/>
          </a:xfrm>
          <a:prstGeom prst="straightConnector1">
            <a:avLst/>
          </a:prstGeom>
          <a:noFill/>
          <a:ln w="28575">
            <a:solidFill>
              <a:srgbClr val="0000FF"/>
            </a:solidFill>
            <a:round/>
            <a:headEnd/>
            <a:tailEnd/>
          </a:ln>
          <a:extLst>
            <a:ext uri="{909E8E84-426E-40dd-AFC4-6F175D3DCCD1}">
              <a14:hiddenFill xmlns:a14="http://schemas.microsoft.com/office/drawing/2010/main" xmlns="">
                <a:noFill/>
              </a14:hiddenFill>
            </a:ext>
          </a:extLst>
        </p:spPr>
      </p:cxnSp>
      <p:sp>
        <p:nvSpPr>
          <p:cNvPr id="75823" name="Text Box 53"/>
          <p:cNvSpPr txBox="1">
            <a:spLocks noChangeArrowheads="1"/>
          </p:cNvSpPr>
          <p:nvPr/>
        </p:nvSpPr>
        <p:spPr bwMode="auto">
          <a:xfrm>
            <a:off x="611206" y="3778257"/>
            <a:ext cx="841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200" b="1" smtClean="0">
                <a:solidFill>
                  <a:srgbClr val="000000"/>
                </a:solidFill>
              </a:rPr>
              <a:t>IDD/LDM</a:t>
            </a:r>
          </a:p>
        </p:txBody>
      </p:sp>
      <p:sp>
        <p:nvSpPr>
          <p:cNvPr id="75824" name="Rectangle 52"/>
          <p:cNvSpPr>
            <a:spLocks noChangeArrowheads="1"/>
          </p:cNvSpPr>
          <p:nvPr/>
        </p:nvSpPr>
        <p:spPr bwMode="auto">
          <a:xfrm>
            <a:off x="684239" y="4067211"/>
            <a:ext cx="5836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1200" b="1" smtClean="0">
                <a:solidFill>
                  <a:srgbClr val="000000"/>
                </a:solidFill>
                <a:latin typeface="Arial" charset="0"/>
                <a:ea typeface="ＭＳ Ｐゴシック" charset="0"/>
                <a:cs typeface="ＭＳ Ｐゴシック" charset="0"/>
              </a:rPr>
              <a:t>HTTP</a:t>
            </a:r>
          </a:p>
        </p:txBody>
      </p:sp>
      <p:sp>
        <p:nvSpPr>
          <p:cNvPr id="75825" name="Rectangle 53"/>
          <p:cNvSpPr>
            <a:spLocks noChangeArrowheads="1"/>
          </p:cNvSpPr>
          <p:nvPr/>
        </p:nvSpPr>
        <p:spPr bwMode="auto">
          <a:xfrm>
            <a:off x="684214" y="4354549"/>
            <a:ext cx="4725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1200" b="1" smtClean="0">
                <a:solidFill>
                  <a:srgbClr val="000000"/>
                </a:solidFill>
                <a:latin typeface="Arial" charset="0"/>
                <a:ea typeface="ＭＳ Ｐゴシック" charset="0"/>
                <a:cs typeface="ＭＳ Ｐゴシック" charset="0"/>
              </a:rPr>
              <a:t>FTP</a:t>
            </a:r>
          </a:p>
        </p:txBody>
      </p:sp>
      <p:sp>
        <p:nvSpPr>
          <p:cNvPr id="75826" name="Oval 54"/>
          <p:cNvSpPr>
            <a:spLocks noChangeArrowheads="1"/>
          </p:cNvSpPr>
          <p:nvPr/>
        </p:nvSpPr>
        <p:spPr bwMode="auto">
          <a:xfrm>
            <a:off x="179388" y="4714875"/>
            <a:ext cx="304800" cy="304800"/>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cxnSp>
        <p:nvCxnSpPr>
          <p:cNvPr id="75828" name="AutoShape 58"/>
          <p:cNvCxnSpPr>
            <a:cxnSpLocks noChangeShapeType="1"/>
            <a:stCxn id="75783" idx="2"/>
            <a:endCxn id="75815" idx="0"/>
          </p:cNvCxnSpPr>
          <p:nvPr/>
        </p:nvCxnSpPr>
        <p:spPr bwMode="auto">
          <a:xfrm flipH="1">
            <a:off x="1195388" y="2051086"/>
            <a:ext cx="858837" cy="3587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829" name="AutoShape 59"/>
          <p:cNvCxnSpPr>
            <a:cxnSpLocks noChangeShapeType="1"/>
            <a:stCxn id="75783" idx="7"/>
            <a:endCxn id="75816" idx="1"/>
          </p:cNvCxnSpPr>
          <p:nvPr/>
        </p:nvCxnSpPr>
        <p:spPr bwMode="auto">
          <a:xfrm rot="-5400000">
            <a:off x="2952750" y="1022351"/>
            <a:ext cx="206375" cy="1743075"/>
          </a:xfrm>
          <a:prstGeom prst="curvedConnector3">
            <a:avLst>
              <a:gd name="adj1" fmla="val 23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5830" name="AutoShape 60"/>
          <p:cNvCxnSpPr>
            <a:cxnSpLocks noChangeShapeType="1"/>
            <a:stCxn id="75783" idx="5"/>
            <a:endCxn id="75779" idx="3"/>
          </p:cNvCxnSpPr>
          <p:nvPr/>
        </p:nvCxnSpPr>
        <p:spPr bwMode="auto">
          <a:xfrm rot="16200000" flipH="1">
            <a:off x="4400568" y="-111125"/>
            <a:ext cx="434975" cy="4867275"/>
          </a:xfrm>
          <a:prstGeom prst="curvedConnector3">
            <a:avLst>
              <a:gd name="adj1" fmla="val 162773"/>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5833" name="Text Box 34"/>
          <p:cNvSpPr txBox="1">
            <a:spLocks noChangeArrowheads="1"/>
          </p:cNvSpPr>
          <p:nvPr/>
        </p:nvSpPr>
        <p:spPr bwMode="auto">
          <a:xfrm>
            <a:off x="1828800" y="2600325"/>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600" b="1" smtClean="0">
                <a:solidFill>
                  <a:srgbClr val="000000"/>
                </a:solidFill>
              </a:rPr>
              <a:t>NCDC</a:t>
            </a:r>
          </a:p>
        </p:txBody>
      </p:sp>
      <p:sp>
        <p:nvSpPr>
          <p:cNvPr id="60" name="Rectangle 2"/>
          <p:cNvSpPr txBox="1">
            <a:spLocks noChangeArrowheads="1"/>
          </p:cNvSpPr>
          <p:nvPr/>
        </p:nvSpPr>
        <p:spPr bwMode="auto">
          <a:xfrm>
            <a:off x="1295400" y="152400"/>
            <a:ext cx="67056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2800" b="1" kern="0" dirty="0">
                <a:solidFill>
                  <a:srgbClr val="000000"/>
                </a:solidFill>
                <a:latin typeface="Arial" charset="0"/>
                <a:ea typeface="ＭＳ Ｐゴシック" charset="0"/>
                <a:cs typeface="ＭＳ Ｐゴシック" charset="0"/>
              </a:rPr>
              <a:t>Unique Datasets/Software Created</a:t>
            </a:r>
          </a:p>
          <a:p>
            <a:pPr algn="ctr" defTabSz="914400" eaLnBrk="0" fontAlgn="base" hangingPunct="0">
              <a:spcBef>
                <a:spcPct val="0"/>
              </a:spcBef>
              <a:spcAft>
                <a:spcPct val="0"/>
              </a:spcAft>
              <a:defRPr/>
            </a:pPr>
            <a:r>
              <a:rPr lang="en-US" sz="2800" b="1" kern="0" dirty="0" err="1">
                <a:solidFill>
                  <a:srgbClr val="000000"/>
                </a:solidFill>
                <a:latin typeface="Arial" charset="0"/>
                <a:ea typeface="ＭＳ Ｐゴシック" charset="0"/>
                <a:cs typeface="ＭＳ Ｐゴシック" charset="0"/>
              </a:rPr>
              <a:t>Thorpex-Tigge</a:t>
            </a:r>
            <a:r>
              <a:rPr lang="en-US" sz="2800" b="1" kern="0" dirty="0">
                <a:solidFill>
                  <a:srgbClr val="000000"/>
                </a:solidFill>
                <a:latin typeface="Arial" charset="0"/>
                <a:ea typeface="ＭＳ Ｐゴシック" charset="0"/>
                <a:cs typeface="ＭＳ Ｐゴシック" charset="0"/>
              </a:rPr>
              <a:t> </a:t>
            </a:r>
          </a:p>
        </p:txBody>
      </p:sp>
      <p:sp>
        <p:nvSpPr>
          <p:cNvPr id="61" name="Oval 11"/>
          <p:cNvSpPr>
            <a:spLocks noChangeArrowheads="1"/>
          </p:cNvSpPr>
          <p:nvPr/>
        </p:nvSpPr>
        <p:spPr bwMode="auto">
          <a:xfrm>
            <a:off x="6236679" y="3092431"/>
            <a:ext cx="152400" cy="152400"/>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09602" y="-152400"/>
            <a:ext cx="7772400" cy="1470025"/>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endParaRPr lang="en-US" sz="4400" kern="0" dirty="0" smtClean="0">
              <a:solidFill>
                <a:srgbClr val="1F497D"/>
              </a:solidFill>
              <a:latin typeface="Calibri"/>
            </a:endParaRPr>
          </a:p>
        </p:txBody>
      </p:sp>
      <p:pic>
        <p:nvPicPr>
          <p:cNvPr id="2" name="animat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681" y="0"/>
            <a:ext cx="7940675"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34943" y="838200"/>
            <a:ext cx="9109075" cy="6063199"/>
          </a:xfrm>
          <a:prstGeom prst="rect">
            <a:avLst/>
          </a:prstGeom>
          <a:solidFill>
            <a:schemeClr val="bg1">
              <a:alpha val="0"/>
            </a:scheme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smtClean="0">
                <a:solidFill>
                  <a:srgbClr val="000000"/>
                </a:solidFill>
                <a:effectLst>
                  <a:outerShdw blurRad="38100" dist="38100" dir="2700000" algn="tl">
                    <a:srgbClr val="DDDDDD"/>
                  </a:outerShdw>
                </a:effectLst>
                <a:latin typeface="Times" charset="0"/>
              </a:rPr>
              <a:t>Operational Flood Forecasting for Bangladesh:</a:t>
            </a:r>
          </a:p>
          <a:p>
            <a:pPr algn="ctr" defTabSz="914400" eaLnBrk="1" fontAlgn="base" hangingPunct="1">
              <a:spcBef>
                <a:spcPct val="0"/>
              </a:spcBef>
              <a:spcAft>
                <a:spcPct val="0"/>
              </a:spcAft>
              <a:defRPr/>
            </a:pPr>
            <a:endParaRPr lang="en-US" sz="3200" b="1" smtClean="0">
              <a:solidFill>
                <a:srgbClr val="000000"/>
              </a:solidFill>
              <a:effectLst>
                <a:outerShdw blurRad="38100" dist="38100" dir="2700000" algn="tl">
                  <a:srgbClr val="DDDDDD"/>
                </a:outerShdw>
              </a:effectLst>
              <a:latin typeface="Times" charset="0"/>
            </a:endParaRPr>
          </a:p>
          <a:p>
            <a:pPr algn="ctr" defTabSz="914400" eaLnBrk="1" fontAlgn="base" hangingPunct="1">
              <a:spcBef>
                <a:spcPct val="0"/>
              </a:spcBef>
              <a:spcAft>
                <a:spcPct val="0"/>
              </a:spcAft>
              <a:defRPr/>
            </a:pPr>
            <a:endParaRPr lang="en-US" sz="3200" b="1" smtClean="0">
              <a:solidFill>
                <a:srgbClr val="000000"/>
              </a:solidFill>
              <a:effectLst>
                <a:outerShdw blurRad="38100" dist="38100" dir="2700000" algn="tl">
                  <a:srgbClr val="DDDDDD"/>
                </a:outerShdw>
              </a:effectLst>
              <a:latin typeface="Times" charset="0"/>
            </a:endParaRPr>
          </a:p>
          <a:p>
            <a:pPr algn="ctr" defTabSz="914400" eaLnBrk="1" fontAlgn="base" hangingPunct="1">
              <a:spcBef>
                <a:spcPct val="0"/>
              </a:spcBef>
              <a:spcAft>
                <a:spcPct val="0"/>
              </a:spcAft>
              <a:defRPr/>
            </a:pPr>
            <a:r>
              <a:rPr lang="en-US" sz="2800" b="1" smtClean="0">
                <a:solidFill>
                  <a:srgbClr val="000000"/>
                </a:solidFill>
                <a:effectLst>
                  <a:outerShdw blurRad="38100" dist="38100" dir="2700000" algn="tl">
                    <a:srgbClr val="DDDDDD"/>
                  </a:outerShdw>
                </a:effectLst>
                <a:latin typeface="Times" charset="0"/>
              </a:rPr>
              <a:t>Tom Hopson, RAL-NCAR</a:t>
            </a:r>
          </a:p>
          <a:p>
            <a:pPr algn="ctr" defTabSz="914400" eaLnBrk="1" fontAlgn="base" hangingPunct="1">
              <a:spcBef>
                <a:spcPct val="0"/>
              </a:spcBef>
              <a:spcAft>
                <a:spcPct val="0"/>
              </a:spcAft>
              <a:defRPr/>
            </a:pPr>
            <a:r>
              <a:rPr lang="en-US" sz="2800" b="1" smtClean="0">
                <a:solidFill>
                  <a:srgbClr val="000000"/>
                </a:solidFill>
                <a:effectLst>
                  <a:outerShdw blurRad="38100" dist="38100" dir="2700000" algn="tl">
                    <a:srgbClr val="DDDDDD"/>
                  </a:outerShdw>
                </a:effectLst>
                <a:latin typeface="Times" charset="0"/>
              </a:rPr>
              <a:t>Peter Webster, Georgia Tech</a:t>
            </a:r>
          </a:p>
          <a:p>
            <a:pPr algn="ctr" defTabSz="914400" eaLnBrk="1" fontAlgn="base" hangingPunct="1">
              <a:spcBef>
                <a:spcPct val="0"/>
              </a:spcBef>
              <a:spcAft>
                <a:spcPct val="0"/>
              </a:spcAft>
              <a:defRPr/>
            </a:pPr>
            <a:r>
              <a:rPr lang="en-US" sz="2800" b="1" smtClean="0">
                <a:solidFill>
                  <a:srgbClr val="000000"/>
                </a:solidFill>
                <a:effectLst>
                  <a:outerShdw blurRad="38100" dist="38100" dir="2700000" algn="tl">
                    <a:srgbClr val="DDDDDD"/>
                  </a:outerShdw>
                </a:effectLst>
                <a:latin typeface="Times" charset="0"/>
              </a:rPr>
              <a:t>A. R. Subbiah and R. Selvaraju, Asian Disaster Preparedness Centre</a:t>
            </a:r>
          </a:p>
          <a:p>
            <a:pPr algn="ctr" defTabSz="914400" eaLnBrk="1" fontAlgn="base" hangingPunct="1">
              <a:spcBef>
                <a:spcPct val="0"/>
              </a:spcBef>
              <a:spcAft>
                <a:spcPct val="0"/>
              </a:spcAft>
              <a:defRPr/>
            </a:pPr>
            <a:endParaRPr lang="en-US" sz="2800" b="1" smtClean="0">
              <a:solidFill>
                <a:srgbClr val="000000"/>
              </a:solidFill>
              <a:effectLst>
                <a:outerShdw blurRad="38100" dist="38100" dir="2700000" algn="tl">
                  <a:srgbClr val="DDDDDD"/>
                </a:outerShdw>
              </a:effectLst>
              <a:latin typeface="Times" charset="0"/>
            </a:endParaRPr>
          </a:p>
          <a:p>
            <a:pPr algn="ctr" defTabSz="914400" eaLnBrk="1" fontAlgn="base" hangingPunct="1">
              <a:spcBef>
                <a:spcPct val="0"/>
              </a:spcBef>
              <a:spcAft>
                <a:spcPct val="0"/>
              </a:spcAft>
              <a:defRPr/>
            </a:pPr>
            <a:r>
              <a:rPr lang="en-US" sz="2800" b="1" smtClean="0">
                <a:solidFill>
                  <a:srgbClr val="000000"/>
                </a:solidFill>
                <a:effectLst>
                  <a:outerShdw blurRad="38100" dist="38100" dir="2700000" algn="tl">
                    <a:srgbClr val="DDDDDD"/>
                  </a:outerShdw>
                </a:effectLst>
                <a:latin typeface="Times" charset="0"/>
              </a:rPr>
              <a:t>Climate Forecast Applications for Bangladesh (CFAB): </a:t>
            </a:r>
          </a:p>
          <a:p>
            <a:pPr algn="ctr" defTabSz="914400" eaLnBrk="1" fontAlgn="base" hangingPunct="1">
              <a:spcBef>
                <a:spcPct val="0"/>
              </a:spcBef>
              <a:spcAft>
                <a:spcPct val="0"/>
              </a:spcAft>
              <a:defRPr/>
            </a:pPr>
            <a:r>
              <a:rPr lang="en-US" sz="2800" b="1" smtClean="0">
                <a:solidFill>
                  <a:srgbClr val="000000"/>
                </a:solidFill>
                <a:effectLst>
                  <a:outerShdw blurRad="38100" dist="38100" dir="2700000" algn="tl">
                    <a:srgbClr val="DDDDDD"/>
                  </a:outerShdw>
                </a:effectLst>
                <a:latin typeface="Times" charset="0"/>
              </a:rPr>
              <a:t>USAID/CARE/ECMWF/NASA/NOAA</a:t>
            </a:r>
          </a:p>
          <a:p>
            <a:pPr algn="ctr" defTabSz="914400" eaLnBrk="1" fontAlgn="base" hangingPunct="1">
              <a:spcBef>
                <a:spcPct val="0"/>
              </a:spcBef>
              <a:spcAft>
                <a:spcPct val="0"/>
              </a:spcAft>
              <a:defRPr/>
            </a:pPr>
            <a:endParaRPr lang="en-US" sz="3200" b="1" smtClean="0">
              <a:solidFill>
                <a:srgbClr val="000000"/>
              </a:solidFill>
              <a:effectLst>
                <a:outerShdw blurRad="38100" dist="38100" dir="2700000" algn="tl">
                  <a:srgbClr val="DDDDDD"/>
                </a:outerShdw>
              </a:effectLst>
              <a:latin typeface="Times" charset="0"/>
            </a:endParaRPr>
          </a:p>
          <a:p>
            <a:pPr defTabSz="914400" eaLnBrk="1" fontAlgn="base" hangingPunct="1">
              <a:spcBef>
                <a:spcPct val="0"/>
              </a:spcBef>
              <a:spcAft>
                <a:spcPct val="0"/>
              </a:spcAft>
              <a:defRPr/>
            </a:pPr>
            <a:r>
              <a:rPr lang="en-US" sz="1600" u="sng" smtClean="0">
                <a:solidFill>
                  <a:srgbClr val="000000"/>
                </a:solidFill>
                <a:effectLst>
                  <a:outerShdw blurRad="38100" dist="38100" dir="2700000" algn="tl">
                    <a:srgbClr val="DDDDDD"/>
                  </a:outerShdw>
                </a:effectLst>
                <a:latin typeface="Times New Roman" charset="0"/>
              </a:rPr>
              <a:t>Bangladesh Stakeholders</a:t>
            </a:r>
            <a:r>
              <a:rPr lang="en-US" sz="1600" smtClean="0">
                <a:solidFill>
                  <a:srgbClr val="000000"/>
                </a:solidFill>
                <a:effectLst>
                  <a:outerShdw blurRad="38100" dist="38100" dir="2700000" algn="tl">
                    <a:srgbClr val="DDDDDD"/>
                  </a:outerShdw>
                </a:effectLst>
                <a:latin typeface="Times New Roman" charset="0"/>
              </a:rPr>
              <a:t>: Bangladesh Meteorological Department, Flood Forecasting and Warning Center, Bangladesh Water Development Board, Department of Agriculture Extension, Disaster Management Bureau, Institute of Water Modeling, Center for Environmental and Geographic Information Services, CARE-Bangladesh</a:t>
            </a:r>
            <a:r>
              <a:rPr lang="en-US" sz="1600" b="1" smtClean="0">
                <a:solidFill>
                  <a:srgbClr val="000000"/>
                </a:solidFill>
                <a:effectLst>
                  <a:outerShdw blurRad="38100" dist="38100" dir="2700000" algn="tl">
                    <a:srgbClr val="DDDDDD"/>
                  </a:outerShdw>
                </a:effectLst>
                <a:latin typeface="Times" charset="0"/>
              </a:rPr>
              <a:t> </a:t>
            </a:r>
          </a:p>
        </p:txBody>
      </p:sp>
    </p:spTree>
  </p:cSld>
  <p:clrMapOvr>
    <a:masterClrMapping/>
  </p:clrMapOvr>
  <p:transition>
    <p:sndAc>
      <p:end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Filtered_Statio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4752109"/>
          </a:xfrm>
          <a:prstGeom prst="rect">
            <a:avLst/>
          </a:prstGeom>
        </p:spPr>
      </p:pic>
    </p:spTree>
    <p:extLst>
      <p:ext uri="{BB962C8B-B14F-4D97-AF65-F5344CB8AC3E}">
        <p14:creationId xmlns:p14="http://schemas.microsoft.com/office/powerpoint/2010/main" val="2236711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5714" name="Text Box 4"/>
          <p:cNvSpPr txBox="1">
            <a:spLocks noChangeArrowheads="1"/>
          </p:cNvSpPr>
          <p:nvPr/>
        </p:nvSpPr>
        <p:spPr bwMode="auto">
          <a:xfrm>
            <a:off x="1050925" y="1636713"/>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sz="1800" smtClean="0">
              <a:solidFill>
                <a:srgbClr val="FFFFFF"/>
              </a:solidFill>
            </a:endParaRPr>
          </a:p>
        </p:txBody>
      </p:sp>
      <p:sp>
        <p:nvSpPr>
          <p:cNvPr id="115715" name="Text Box 131"/>
          <p:cNvSpPr txBox="1">
            <a:spLocks noChangeArrowheads="1"/>
          </p:cNvSpPr>
          <p:nvPr/>
        </p:nvSpPr>
        <p:spPr bwMode="auto">
          <a:xfrm>
            <a:off x="1450993" y="228601"/>
            <a:ext cx="6138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Daily Automated Operational Flood Forecasting Sequence</a:t>
            </a:r>
          </a:p>
        </p:txBody>
      </p:sp>
      <p:graphicFrame>
        <p:nvGraphicFramePr>
          <p:cNvPr id="115716" name="Object 2"/>
          <p:cNvGraphicFramePr>
            <a:graphicFrameLocks noChangeAspect="1"/>
          </p:cNvGraphicFramePr>
          <p:nvPr/>
        </p:nvGraphicFramePr>
        <p:xfrm>
          <a:off x="1446215" y="444500"/>
          <a:ext cx="6249987" cy="5969000"/>
        </p:xfrm>
        <a:graphic>
          <a:graphicData uri="http://schemas.openxmlformats.org/presentationml/2006/ole">
            <mc:AlternateContent xmlns:mc="http://schemas.openxmlformats.org/markup-compatibility/2006">
              <mc:Choice xmlns:v="urn:schemas-microsoft-com:vml" Requires="v">
                <p:oleObj spid="_x0000_s297007" name="Document" r:id="rId5" imgW="26020440" imgH="24850080" progId="Word.Document.8">
                  <p:embed/>
                </p:oleObj>
              </mc:Choice>
              <mc:Fallback>
                <p:oleObj name="Document" r:id="rId5" imgW="26020440" imgH="24850080" progId="Word.Document.8">
                  <p:embed/>
                  <p:pic>
                    <p:nvPicPr>
                      <p:cNvPr id="0"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215" y="444500"/>
                        <a:ext cx="6249987" cy="5969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pic>
        <p:nvPicPr>
          <p:cNvPr id="115717" name="Picture 4" descr="flwchrt_ovrvw_color_crop.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0801" y="550870"/>
            <a:ext cx="6680200" cy="630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iver forecast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36"/>
            <a:ext cx="7620000" cy="519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895600" y="457200"/>
            <a:ext cx="5410200" cy="685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Calibri"/>
            </a:endParaRPr>
          </a:p>
        </p:txBody>
      </p:sp>
      <p:sp>
        <p:nvSpPr>
          <p:cNvPr id="3" name="TextBox 2"/>
          <p:cNvSpPr txBox="1"/>
          <p:nvPr/>
        </p:nvSpPr>
        <p:spPr>
          <a:xfrm>
            <a:off x="3048000" y="457217"/>
            <a:ext cx="5257800" cy="1446550"/>
          </a:xfrm>
          <a:prstGeom prst="rect">
            <a:avLst/>
          </a:prstGeom>
          <a:noFill/>
        </p:spPr>
        <p:txBody>
          <a:bodyPr>
            <a:spAutoFit/>
          </a:bodyPr>
          <a:lstStyle/>
          <a:p>
            <a:pPr defTabSz="914400">
              <a:defRPr/>
            </a:pPr>
            <a:r>
              <a:rPr lang="en-US" sz="4400" dirty="0">
                <a:solidFill>
                  <a:prstClr val="black"/>
                </a:solidFill>
                <a:latin typeface="Calibri"/>
                <a:ea typeface="ＭＳ Ｐゴシック" charset="0"/>
                <a:cs typeface="Arial" charset="0"/>
              </a:rPr>
              <a:t>River Forecast Centers</a:t>
            </a:r>
          </a:p>
        </p:txBody>
      </p:sp>
      <p:pic>
        <p:nvPicPr>
          <p:cNvPr id="24581" name="Picture 4" descr="http://www.tnema.org/ema/weather/images/NWS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411211" y="5411450"/>
            <a:ext cx="6517224" cy="1446550"/>
          </a:xfrm>
          <a:prstGeom prst="rect">
            <a:avLst/>
          </a:prstGeom>
          <a:noFill/>
        </p:spPr>
        <p:txBody>
          <a:bodyPr wrap="square">
            <a:spAutoFit/>
          </a:bodyPr>
          <a:lstStyle/>
          <a:p>
            <a:pPr defTabSz="914400">
              <a:defRPr/>
            </a:pPr>
            <a:r>
              <a:rPr lang="en-US" sz="4400" dirty="0" smtClean="0">
                <a:solidFill>
                  <a:prstClr val="black"/>
                </a:solidFill>
                <a:latin typeface="Calibri"/>
                <a:ea typeface="ＭＳ Ｐゴシック" charset="0"/>
                <a:cs typeface="Arial" charset="0"/>
              </a:rPr>
              <a:t>… Integrated under a new National Water Center</a:t>
            </a:r>
            <a:endParaRPr lang="en-US" sz="4400" dirty="0">
              <a:solidFill>
                <a:prstClr val="black"/>
              </a:solidFill>
              <a:latin typeface="Calibri"/>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914400" y="0"/>
            <a:ext cx="7772400" cy="1143000"/>
          </a:xfrm>
        </p:spPr>
        <p:txBody>
          <a:bodyPr/>
          <a:lstStyle/>
          <a:p>
            <a:r>
              <a:rPr lang="en-US" dirty="0" smtClean="0">
                <a:latin typeface="Arial Black" charset="0"/>
                <a:ea typeface="ＭＳ Ｐゴシック" charset="0"/>
                <a:cs typeface="ＭＳ Ｐゴシック" charset="0"/>
              </a:rPr>
              <a:t>WRF-Hydro System</a:t>
            </a:r>
            <a:endParaRPr lang="en-US" dirty="0">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750717" y="858884"/>
            <a:ext cx="9002885" cy="553719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1" defTabSz="914236" fontAlgn="base">
              <a:spcBef>
                <a:spcPct val="20000"/>
              </a:spcBef>
              <a:spcAft>
                <a:spcPct val="0"/>
              </a:spcAft>
              <a:defRPr/>
            </a:pPr>
            <a:endParaRPr lang="en-US" sz="2400" kern="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395207" y="880778"/>
            <a:ext cx="6459722" cy="5283010"/>
          </a:xfrm>
          <a:prstGeom prst="rect">
            <a:avLst/>
          </a:prstGeom>
        </p:spPr>
      </p:pic>
      <p:sp>
        <p:nvSpPr>
          <p:cNvPr id="6" name="Title 3"/>
          <p:cNvSpPr txBox="1">
            <a:spLocks/>
          </p:cNvSpPr>
          <p:nvPr/>
        </p:nvSpPr>
        <p:spPr bwMode="auto">
          <a:xfrm>
            <a:off x="624876" y="5977128"/>
            <a:ext cx="7772400" cy="988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330099"/>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330099"/>
                </a:solidFill>
                <a:latin typeface="Arial Black" pitchFamily="34" charset="0"/>
                <a:ea typeface="ＭＳ Ｐゴシック" charset="-128"/>
                <a:cs typeface="ＭＳ Ｐゴシック" charset="-128"/>
              </a:defRPr>
            </a:lvl5pPr>
            <a:lvl6pPr marL="457200" algn="l" rtl="0" fontAlgn="base">
              <a:spcBef>
                <a:spcPct val="0"/>
              </a:spcBef>
              <a:spcAft>
                <a:spcPct val="0"/>
              </a:spcAft>
              <a:defRPr sz="3200">
                <a:solidFill>
                  <a:srgbClr val="330099"/>
                </a:solidFill>
                <a:latin typeface="Arial Black" pitchFamily="34" charset="0"/>
              </a:defRPr>
            </a:lvl6pPr>
            <a:lvl7pPr marL="914400" algn="l" rtl="0" fontAlgn="base">
              <a:spcBef>
                <a:spcPct val="0"/>
              </a:spcBef>
              <a:spcAft>
                <a:spcPct val="0"/>
              </a:spcAft>
              <a:defRPr sz="3200">
                <a:solidFill>
                  <a:srgbClr val="330099"/>
                </a:solidFill>
                <a:latin typeface="Arial Black" pitchFamily="34" charset="0"/>
              </a:defRPr>
            </a:lvl7pPr>
            <a:lvl8pPr marL="1371600" algn="l" rtl="0" fontAlgn="base">
              <a:spcBef>
                <a:spcPct val="0"/>
              </a:spcBef>
              <a:spcAft>
                <a:spcPct val="0"/>
              </a:spcAft>
              <a:defRPr sz="3200">
                <a:solidFill>
                  <a:srgbClr val="330099"/>
                </a:solidFill>
                <a:latin typeface="Arial Black" pitchFamily="34" charset="0"/>
              </a:defRPr>
            </a:lvl8pPr>
            <a:lvl9pPr marL="1828800" algn="l" rtl="0" fontAlgn="base">
              <a:spcBef>
                <a:spcPct val="0"/>
              </a:spcBef>
              <a:spcAft>
                <a:spcPct val="0"/>
              </a:spcAft>
              <a:defRPr sz="3200">
                <a:solidFill>
                  <a:srgbClr val="330099"/>
                </a:solidFill>
                <a:latin typeface="Arial Black" pitchFamily="34" charset="0"/>
              </a:defRPr>
            </a:lvl9pPr>
          </a:lstStyle>
          <a:p>
            <a:r>
              <a:rPr lang="en-US" sz="2800" dirty="0" smtClean="0">
                <a:latin typeface="Arial Black" charset="0"/>
                <a:ea typeface="ＭＳ Ｐゴシック" charset="0"/>
                <a:cs typeface="ＭＳ Ｐゴシック" charset="0"/>
              </a:rPr>
              <a:t>… developed at NCAR in collaboration with US and international universities</a:t>
            </a:r>
            <a:endParaRPr lang="en-US" sz="2800" dirty="0">
              <a:latin typeface="Arial Black" charset="0"/>
              <a:ea typeface="ＭＳ Ｐゴシック" charset="0"/>
              <a:cs typeface="ＭＳ Ｐゴシック" charset="0"/>
            </a:endParaRPr>
          </a:p>
        </p:txBody>
      </p:sp>
      <p:sp>
        <p:nvSpPr>
          <p:cNvPr id="7" name="TextBox 6"/>
          <p:cNvSpPr txBox="1"/>
          <p:nvPr/>
        </p:nvSpPr>
        <p:spPr>
          <a:xfrm>
            <a:off x="6836625" y="0"/>
            <a:ext cx="2191914" cy="338554"/>
          </a:xfrm>
          <a:prstGeom prst="rect">
            <a:avLst/>
          </a:prstGeom>
          <a:noFill/>
        </p:spPr>
        <p:txBody>
          <a:bodyPr wrap="none" rtlCol="0">
            <a:spAutoFit/>
          </a:bodyPr>
          <a:lstStyle/>
          <a:p>
            <a:r>
              <a:rPr lang="en-US" sz="1600" i="1" dirty="0" smtClean="0"/>
              <a:t>Slide from David </a:t>
            </a:r>
            <a:r>
              <a:rPr lang="en-US" sz="1600" i="1" dirty="0" err="1" smtClean="0"/>
              <a:t>Gochis</a:t>
            </a:r>
            <a:endParaRPr lang="en-US" sz="1600" i="1" dirty="0"/>
          </a:p>
        </p:txBody>
      </p:sp>
    </p:spTree>
    <p:extLst>
      <p:ext uri="{BB962C8B-B14F-4D97-AF65-F5344CB8AC3E}">
        <p14:creationId xmlns:p14="http://schemas.microsoft.com/office/powerpoint/2010/main" val="2005491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6512"/>
            <a:ext cx="8229600" cy="1143000"/>
          </a:xfrm>
        </p:spPr>
        <p:txBody>
          <a:bodyPr>
            <a:normAutofit fontScale="90000"/>
          </a:bodyPr>
          <a:lstStyle/>
          <a:p>
            <a:pPr algn="l"/>
            <a:r>
              <a:rPr lang="en-US" b="1" dirty="0" smtClean="0">
                <a:solidFill>
                  <a:schemeClr val="accent1">
                    <a:lumMod val="50000"/>
                  </a:schemeClr>
                </a:solidFill>
                <a:effectLst>
                  <a:outerShdw blurRad="38100" dist="38100" dir="2700000" algn="tl">
                    <a:srgbClr val="000000">
                      <a:alpha val="43137"/>
                    </a:srgbClr>
                  </a:outerShdw>
                </a:effectLst>
              </a:rPr>
              <a:t>National-scale domain applications:  2km/250m</a:t>
            </a:r>
            <a:endParaRPr lang="en-US" b="1" dirty="0">
              <a:solidFill>
                <a:schemeClr val="accent1">
                  <a:lumMod val="50000"/>
                </a:schemeClr>
              </a:solidFill>
              <a:effectLst>
                <a:outerShdw blurRad="38100" dist="38100" dir="2700000" algn="tl">
                  <a:srgbClr val="000000">
                    <a:alpha val="43137"/>
                  </a:srgbClr>
                </a:outerShdw>
              </a:effectLst>
            </a:endParaRPr>
          </a:p>
        </p:txBody>
      </p:sp>
      <p:grpSp>
        <p:nvGrpSpPr>
          <p:cNvPr id="29" name="Group 28"/>
          <p:cNvGrpSpPr/>
          <p:nvPr/>
        </p:nvGrpSpPr>
        <p:grpSpPr>
          <a:xfrm>
            <a:off x="133727" y="1199764"/>
            <a:ext cx="5532252" cy="4896371"/>
            <a:chOff x="757011" y="1441169"/>
            <a:chExt cx="7376336" cy="4896371"/>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11" y="1441169"/>
              <a:ext cx="7376336" cy="4226509"/>
            </a:xfrm>
            <a:prstGeom prst="rect">
              <a:avLst/>
            </a:prstGeom>
          </p:spPr>
        </p:pic>
        <p:sp>
          <p:nvSpPr>
            <p:cNvPr id="3" name="TextBox 2"/>
            <p:cNvSpPr txBox="1"/>
            <p:nvPr/>
          </p:nvSpPr>
          <p:spPr>
            <a:xfrm>
              <a:off x="757011" y="5691209"/>
              <a:ext cx="3626955" cy="646331"/>
            </a:xfrm>
            <a:prstGeom prst="rect">
              <a:avLst/>
            </a:prstGeom>
            <a:noFill/>
          </p:spPr>
          <p:txBody>
            <a:bodyPr wrap="none" rtlCol="0">
              <a:spAutoFit/>
            </a:bodyPr>
            <a:lstStyle/>
            <a:p>
              <a:pPr defTabSz="914400"/>
              <a:r>
                <a:rPr lang="en-US" b="1" dirty="0" smtClean="0">
                  <a:solidFill>
                    <a:prstClr val="black"/>
                  </a:solidFill>
                  <a:latin typeface="Calibri"/>
                </a:rPr>
                <a:t>48-hr MPE </a:t>
              </a:r>
              <a:r>
                <a:rPr lang="en-US" b="1" dirty="0" err="1" smtClean="0">
                  <a:solidFill>
                    <a:prstClr val="black"/>
                  </a:solidFill>
                  <a:latin typeface="Calibri"/>
                </a:rPr>
                <a:t>Accum</a:t>
              </a:r>
              <a:r>
                <a:rPr lang="en-US" b="1" dirty="0" smtClean="0">
                  <a:solidFill>
                    <a:prstClr val="black"/>
                  </a:solidFill>
                  <a:latin typeface="Calibri"/>
                </a:rPr>
                <a:t>. Rainfall</a:t>
              </a:r>
            </a:p>
            <a:p>
              <a:pPr defTabSz="914400"/>
              <a:r>
                <a:rPr lang="en-US" b="1" dirty="0" smtClean="0">
                  <a:solidFill>
                    <a:prstClr val="black"/>
                  </a:solidFill>
                  <a:latin typeface="Calibri"/>
                </a:rPr>
                <a:t>Sept. 11-13, 2013</a:t>
              </a:r>
              <a:endParaRPr lang="en-US" b="1" dirty="0">
                <a:solidFill>
                  <a:prstClr val="black"/>
                </a:solidFill>
                <a:latin typeface="Calibri"/>
              </a:endParaRPr>
            </a:p>
          </p:txBody>
        </p:sp>
      </p:grpSp>
      <p:grpSp>
        <p:nvGrpSpPr>
          <p:cNvPr id="28" name="Group 27"/>
          <p:cNvGrpSpPr/>
          <p:nvPr/>
        </p:nvGrpSpPr>
        <p:grpSpPr>
          <a:xfrm>
            <a:off x="1315849" y="1822695"/>
            <a:ext cx="4853276" cy="4961178"/>
            <a:chOff x="2323037" y="1429524"/>
            <a:chExt cx="6471034" cy="4961178"/>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7951" t="13567" r="17004" b="54620"/>
            <a:stretch/>
          </p:blipFill>
          <p:spPr>
            <a:xfrm>
              <a:off x="2323037" y="1429524"/>
              <a:ext cx="6471034" cy="4095793"/>
            </a:xfrm>
            <a:prstGeom prst="rect">
              <a:avLst/>
            </a:prstGeom>
          </p:spPr>
        </p:pic>
        <p:sp>
          <p:nvSpPr>
            <p:cNvPr id="25" name="TextBox 24"/>
            <p:cNvSpPr txBox="1"/>
            <p:nvPr/>
          </p:nvSpPr>
          <p:spPr>
            <a:xfrm>
              <a:off x="2614864" y="6021370"/>
              <a:ext cx="3978012" cy="369332"/>
            </a:xfrm>
            <a:prstGeom prst="rect">
              <a:avLst/>
            </a:prstGeom>
            <a:noFill/>
          </p:spPr>
          <p:txBody>
            <a:bodyPr wrap="none" rtlCol="0">
              <a:spAutoFit/>
            </a:bodyPr>
            <a:lstStyle/>
            <a:p>
              <a:pPr defTabSz="914400"/>
              <a:r>
                <a:rPr lang="en-US" b="1" dirty="0" smtClean="0">
                  <a:solidFill>
                    <a:prstClr val="black"/>
                  </a:solidFill>
                  <a:latin typeface="Calibri"/>
                </a:rPr>
                <a:t>Top-layer soil moisture 250m</a:t>
              </a:r>
              <a:endParaRPr lang="en-US" b="1" dirty="0">
                <a:solidFill>
                  <a:prstClr val="black"/>
                </a:solidFill>
                <a:latin typeface="Calibri"/>
              </a:endParaRPr>
            </a:p>
          </p:txBody>
        </p:sp>
      </p:grpSp>
      <p:grpSp>
        <p:nvGrpSpPr>
          <p:cNvPr id="27" name="Group 26"/>
          <p:cNvGrpSpPr/>
          <p:nvPr/>
        </p:nvGrpSpPr>
        <p:grpSpPr>
          <a:xfrm>
            <a:off x="3969307" y="2407700"/>
            <a:ext cx="4800600" cy="4450319"/>
            <a:chOff x="5598696" y="2341766"/>
            <a:chExt cx="6400800" cy="4450319"/>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98696" y="2341766"/>
              <a:ext cx="6400800" cy="4116950"/>
            </a:xfrm>
            <a:prstGeom prst="rect">
              <a:avLst/>
            </a:prstGeom>
          </p:spPr>
        </p:pic>
        <p:sp>
          <p:nvSpPr>
            <p:cNvPr id="26" name="TextBox 25"/>
            <p:cNvSpPr txBox="1"/>
            <p:nvPr/>
          </p:nvSpPr>
          <p:spPr>
            <a:xfrm>
              <a:off x="5598696" y="6422753"/>
              <a:ext cx="3232165" cy="369332"/>
            </a:xfrm>
            <a:prstGeom prst="rect">
              <a:avLst/>
            </a:prstGeom>
            <a:noFill/>
          </p:spPr>
          <p:txBody>
            <a:bodyPr wrap="none" rtlCol="0">
              <a:spAutoFit/>
            </a:bodyPr>
            <a:lstStyle/>
            <a:p>
              <a:pPr defTabSz="914400"/>
              <a:r>
                <a:rPr lang="en-US" b="1" dirty="0" smtClean="0">
                  <a:solidFill>
                    <a:prstClr val="black"/>
                  </a:solidFill>
                  <a:latin typeface="Calibri"/>
                </a:rPr>
                <a:t>Channel ‘inflows’ 250m</a:t>
              </a:r>
            </a:p>
          </p:txBody>
        </p:sp>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14" y="1199762"/>
            <a:ext cx="6918784" cy="6243022"/>
          </a:xfrm>
          <a:prstGeom prst="rect">
            <a:avLst/>
          </a:prstGeom>
        </p:spPr>
      </p:pic>
      <p:sp>
        <p:nvSpPr>
          <p:cNvPr id="14" name="TextBox 13"/>
          <p:cNvSpPr txBox="1"/>
          <p:nvPr/>
        </p:nvSpPr>
        <p:spPr>
          <a:xfrm>
            <a:off x="6952086" y="6519446"/>
            <a:ext cx="2191914" cy="338554"/>
          </a:xfrm>
          <a:prstGeom prst="rect">
            <a:avLst/>
          </a:prstGeom>
          <a:noFill/>
        </p:spPr>
        <p:txBody>
          <a:bodyPr wrap="none" rtlCol="0">
            <a:spAutoFit/>
          </a:bodyPr>
          <a:lstStyle/>
          <a:p>
            <a:r>
              <a:rPr lang="en-US" sz="1600" i="1" dirty="0" smtClean="0"/>
              <a:t>Slide from David </a:t>
            </a:r>
            <a:r>
              <a:rPr lang="en-US" sz="1600" i="1" dirty="0" err="1" smtClean="0"/>
              <a:t>Gochis</a:t>
            </a:r>
            <a:endParaRPr lang="en-US" sz="1600" i="1" dirty="0"/>
          </a:p>
        </p:txBody>
      </p:sp>
    </p:spTree>
    <p:extLst>
      <p:ext uri="{BB962C8B-B14F-4D97-AF65-F5344CB8AC3E}">
        <p14:creationId xmlns:p14="http://schemas.microsoft.com/office/powerpoint/2010/main" val="17074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09602" y="-152400"/>
            <a:ext cx="7772400" cy="1470025"/>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r>
              <a:rPr lang="en-US" sz="4400" kern="0" dirty="0" smtClean="0">
                <a:solidFill>
                  <a:srgbClr val="1F497D"/>
                </a:solidFill>
                <a:latin typeface="Calibri"/>
              </a:rPr>
              <a:t>Isochrones</a:t>
            </a:r>
          </a:p>
        </p:txBody>
      </p:sp>
      <p:sp>
        <p:nvSpPr>
          <p:cNvPr id="4" name="Rectangle 3"/>
          <p:cNvSpPr txBox="1">
            <a:spLocks noChangeArrowheads="1"/>
          </p:cNvSpPr>
          <p:nvPr/>
        </p:nvSpPr>
        <p:spPr bwMode="auto">
          <a:xfrm>
            <a:off x="304800" y="1508127"/>
            <a:ext cx="8686800" cy="4587875"/>
          </a:xfrm>
          <a:prstGeom prst="rect">
            <a:avLst/>
          </a:prstGeom>
          <a:noFill/>
          <a:ln w="9525">
            <a:noFill/>
            <a:miter lim="800000"/>
            <a:headEnd/>
            <a:tailEnd/>
          </a:ln>
          <a:effectLst/>
        </p:spPr>
        <p:txBody>
          <a:bodyPr lIns="91423" tIns="45712" rIns="91423" bIns="45712">
            <a:prstTxWarp prst="textNoShape">
              <a:avLst/>
            </a:prstTxWarp>
          </a:bodyPr>
          <a:lstStyle/>
          <a:p>
            <a:pPr marL="812656" indent="-812656">
              <a:spcBef>
                <a:spcPct val="20000"/>
              </a:spcBef>
              <a:buFont typeface="+mj-lt"/>
              <a:buAutoNum type="arabicPeriod"/>
              <a:defRPr/>
            </a:pPr>
            <a:endParaRPr lang="en-US" sz="3200" kern="0" dirty="0">
              <a:solidFill>
                <a:prstClr val="black"/>
              </a:solidFill>
              <a:latin typeface="Calibri"/>
            </a:endParaRPr>
          </a:p>
        </p:txBody>
      </p:sp>
      <p:pic>
        <p:nvPicPr>
          <p:cNvPr id="2" name="Picture 1" descr="bams_figs_Page_02_Image_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55" y="1350898"/>
            <a:ext cx="8465810" cy="4592702"/>
          </a:xfrm>
          <a:prstGeom prst="rect">
            <a:avLst/>
          </a:prstGeom>
        </p:spPr>
      </p:pic>
    </p:spTree>
    <p:extLst>
      <p:ext uri="{BB962C8B-B14F-4D97-AF65-F5344CB8AC3E}">
        <p14:creationId xmlns:p14="http://schemas.microsoft.com/office/powerpoint/2010/main" val="3598290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1701826"/>
            <a:ext cx="6858000" cy="2387600"/>
          </a:xfrm>
        </p:spPr>
        <p:txBody>
          <a:bodyPr>
            <a:normAutofit fontScale="90000"/>
          </a:bodyPr>
          <a:lstStyle/>
          <a:p>
            <a:pPr algn="l"/>
            <a:r>
              <a:rPr lang="en-US" b="1" dirty="0" smtClean="0">
                <a:solidFill>
                  <a:schemeClr val="tx2"/>
                </a:solidFill>
                <a:effectLst>
                  <a:outerShdw blurRad="38100" dist="38100" dir="2700000" algn="tl">
                    <a:srgbClr val="000000">
                      <a:alpha val="43137"/>
                    </a:srgbClr>
                  </a:outerShdw>
                </a:effectLst>
              </a:rPr>
              <a:t>Recent Applications of CFAB and WRF-Hydro Systems:</a:t>
            </a:r>
            <a:endParaRPr lang="en-US" b="1" dirty="0">
              <a:solidFill>
                <a:schemeClr val="tx2"/>
              </a:solidFill>
              <a:effectLst>
                <a:outerShdw blurRad="38100" dist="38100" dir="2700000" algn="tl">
                  <a:srgbClr val="000000">
                    <a:alpha val="43137"/>
                  </a:srgbClr>
                </a:outerShdw>
              </a:effectLst>
            </a:endParaRPr>
          </a:p>
        </p:txBody>
      </p:sp>
      <p:sp>
        <p:nvSpPr>
          <p:cNvPr id="2" name="Subtitle 1"/>
          <p:cNvSpPr>
            <a:spLocks noGrp="1"/>
          </p:cNvSpPr>
          <p:nvPr>
            <p:ph type="subTitle" idx="1"/>
          </p:nvPr>
        </p:nvSpPr>
        <p:spPr/>
        <p:txBody>
          <a:bodyPr/>
          <a:lstStyle/>
          <a:p>
            <a:endParaRPr lang="en-US" dirty="0"/>
          </a:p>
        </p:txBody>
      </p:sp>
      <p:sp>
        <p:nvSpPr>
          <p:cNvPr id="5" name="TextBox 4"/>
          <p:cNvSpPr txBox="1"/>
          <p:nvPr/>
        </p:nvSpPr>
        <p:spPr>
          <a:xfrm>
            <a:off x="6952086" y="6519446"/>
            <a:ext cx="2191914" cy="338554"/>
          </a:xfrm>
          <a:prstGeom prst="rect">
            <a:avLst/>
          </a:prstGeom>
          <a:noFill/>
        </p:spPr>
        <p:txBody>
          <a:bodyPr wrap="none" rtlCol="0">
            <a:spAutoFit/>
          </a:bodyPr>
          <a:lstStyle/>
          <a:p>
            <a:r>
              <a:rPr lang="en-US" sz="1600" i="1" dirty="0" smtClean="0"/>
              <a:t>Slide from David </a:t>
            </a:r>
            <a:r>
              <a:rPr lang="en-US" sz="1600" i="1" dirty="0" err="1" smtClean="0"/>
              <a:t>Gochis</a:t>
            </a:r>
            <a:endParaRPr lang="en-US" sz="1600" i="1" dirty="0"/>
          </a:p>
        </p:txBody>
      </p:sp>
    </p:spTree>
    <p:extLst>
      <p:ext uri="{BB962C8B-B14F-4D97-AF65-F5344CB8AC3E}">
        <p14:creationId xmlns:p14="http://schemas.microsoft.com/office/powerpoint/2010/main" val="2750404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457200" y="228600"/>
            <a:ext cx="419100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9507" name="Rectangle 21"/>
          <p:cNvSpPr>
            <a:spLocks noChangeArrowheads="1"/>
          </p:cNvSpPr>
          <p:nvPr/>
        </p:nvSpPr>
        <p:spPr bwMode="auto">
          <a:xfrm>
            <a:off x="4724400" y="228600"/>
            <a:ext cx="419100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9508" name="Text Box 44"/>
          <p:cNvSpPr txBox="1">
            <a:spLocks noChangeArrowheads="1"/>
          </p:cNvSpPr>
          <p:nvPr/>
        </p:nvSpPr>
        <p:spPr bwMode="auto">
          <a:xfrm>
            <a:off x="11131" y="1006475"/>
            <a:ext cx="4511675" cy="9159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FFFFFF"/>
                </a:solidFill>
              </a:rPr>
              <a:t>                                                                  </a:t>
            </a:r>
          </a:p>
          <a:p>
            <a:pPr defTabSz="914400" eaLnBrk="0" fontAlgn="base" hangingPunct="0">
              <a:spcBef>
                <a:spcPct val="0"/>
              </a:spcBef>
              <a:spcAft>
                <a:spcPct val="0"/>
              </a:spcAft>
            </a:pPr>
            <a:endParaRPr lang="en-US" sz="1800" smtClean="0">
              <a:solidFill>
                <a:srgbClr val="FFFFFF"/>
              </a:solidFill>
            </a:endParaRPr>
          </a:p>
          <a:p>
            <a:pPr defTabSz="914400" eaLnBrk="0" fontAlgn="base" hangingPunct="0">
              <a:spcBef>
                <a:spcPct val="0"/>
              </a:spcBef>
              <a:spcAft>
                <a:spcPct val="0"/>
              </a:spcAft>
            </a:pPr>
            <a:endParaRPr lang="en-US" sz="1800" smtClean="0">
              <a:solidFill>
                <a:srgbClr val="FFFFFF"/>
              </a:solidFill>
            </a:endParaRPr>
          </a:p>
        </p:txBody>
      </p:sp>
      <p:pic>
        <p:nvPicPr>
          <p:cNvPr id="149509" name="Picture 2" descr="brahmaGPCP_se_20040615-1010scale_crit7-1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2" y="1082675"/>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0" name="Rectangle 5"/>
          <p:cNvSpPr>
            <a:spLocks noChangeArrowheads="1"/>
          </p:cNvSpPr>
          <p:nvPr/>
        </p:nvSpPr>
        <p:spPr bwMode="auto">
          <a:xfrm>
            <a:off x="4648200" y="898561"/>
            <a:ext cx="4343400" cy="930275"/>
          </a:xfrm>
          <a:prstGeom prst="rect">
            <a:avLst/>
          </a:prstGeom>
          <a:solidFill>
            <a:schemeClr val="bg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400" smtClean="0">
                <a:solidFill>
                  <a:srgbClr val="FFFFFF"/>
                </a:solidFill>
                <a:latin typeface="Times" charset="0"/>
                <a:ea typeface="ＭＳ Ｐゴシック" charset="0"/>
                <a:cs typeface="ＭＳ Ｐゴシック" charset="0"/>
              </a:rPr>
              <a:t>Above-Critical-Level </a:t>
            </a:r>
          </a:p>
          <a:p>
            <a:pPr algn="ctr" defTabSz="914400" eaLnBrk="0" fontAlgn="base" hangingPunct="0">
              <a:spcBef>
                <a:spcPct val="0"/>
              </a:spcBef>
              <a:spcAft>
                <a:spcPct val="0"/>
              </a:spcAft>
            </a:pPr>
            <a:r>
              <a:rPr lang="en-US" sz="2400" smtClean="0">
                <a:solidFill>
                  <a:srgbClr val="FFFFFF"/>
                </a:solidFill>
                <a:latin typeface="Times" charset="0"/>
                <a:ea typeface="ＭＳ Ｐゴシック" charset="0"/>
                <a:cs typeface="ＭＳ Ｐゴシック" charset="0"/>
              </a:rPr>
              <a:t>Cumulative Probability</a:t>
            </a:r>
          </a:p>
        </p:txBody>
      </p:sp>
      <p:sp>
        <p:nvSpPr>
          <p:cNvPr id="149511" name="Text Box 34"/>
          <p:cNvSpPr txBox="1">
            <a:spLocks noChangeArrowheads="1"/>
          </p:cNvSpPr>
          <p:nvPr/>
        </p:nvSpPr>
        <p:spPr bwMode="auto">
          <a:xfrm>
            <a:off x="5821380" y="2149476"/>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7 day</a:t>
            </a:r>
          </a:p>
        </p:txBody>
      </p:sp>
      <p:sp>
        <p:nvSpPr>
          <p:cNvPr id="149512" name="Text Box 35"/>
          <p:cNvSpPr txBox="1">
            <a:spLocks noChangeArrowheads="1"/>
          </p:cNvSpPr>
          <p:nvPr/>
        </p:nvSpPr>
        <p:spPr bwMode="auto">
          <a:xfrm>
            <a:off x="7802580" y="2149476"/>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8 day</a:t>
            </a:r>
          </a:p>
        </p:txBody>
      </p:sp>
      <p:sp>
        <p:nvSpPr>
          <p:cNvPr id="149513" name="Text Box 36"/>
          <p:cNvSpPr txBox="1">
            <a:spLocks noChangeArrowheads="1"/>
          </p:cNvSpPr>
          <p:nvPr/>
        </p:nvSpPr>
        <p:spPr bwMode="auto">
          <a:xfrm>
            <a:off x="5897580" y="3978276"/>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9 day</a:t>
            </a:r>
          </a:p>
        </p:txBody>
      </p:sp>
      <p:sp>
        <p:nvSpPr>
          <p:cNvPr id="149514" name="Text Box 37"/>
          <p:cNvSpPr txBox="1">
            <a:spLocks noChangeArrowheads="1"/>
          </p:cNvSpPr>
          <p:nvPr/>
        </p:nvSpPr>
        <p:spPr bwMode="auto">
          <a:xfrm>
            <a:off x="7802581" y="3978276"/>
            <a:ext cx="8777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10 day</a:t>
            </a:r>
          </a:p>
        </p:txBody>
      </p:sp>
      <p:sp>
        <p:nvSpPr>
          <p:cNvPr id="149515" name="Text Box 10"/>
          <p:cNvSpPr txBox="1">
            <a:spLocks noChangeArrowheads="1"/>
          </p:cNvSpPr>
          <p:nvPr/>
        </p:nvSpPr>
        <p:spPr bwMode="auto">
          <a:xfrm>
            <a:off x="1050942" y="2119348"/>
            <a:ext cx="8598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FFFFFF"/>
                </a:solidFill>
                <a:latin typeface="Times" charset="0"/>
              </a:rPr>
              <a:t>3 day</a:t>
            </a:r>
          </a:p>
        </p:txBody>
      </p:sp>
      <p:sp>
        <p:nvSpPr>
          <p:cNvPr id="149516" name="Text Box 11"/>
          <p:cNvSpPr txBox="1">
            <a:spLocks noChangeArrowheads="1"/>
          </p:cNvSpPr>
          <p:nvPr/>
        </p:nvSpPr>
        <p:spPr bwMode="auto">
          <a:xfrm>
            <a:off x="3048017" y="2154273"/>
            <a:ext cx="8598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FFFFFF"/>
                </a:solidFill>
                <a:latin typeface="Times" charset="0"/>
              </a:rPr>
              <a:t>4 day</a:t>
            </a:r>
          </a:p>
        </p:txBody>
      </p:sp>
      <p:sp>
        <p:nvSpPr>
          <p:cNvPr id="149517" name="Text Box 12"/>
          <p:cNvSpPr txBox="1">
            <a:spLocks noChangeArrowheads="1"/>
          </p:cNvSpPr>
          <p:nvPr/>
        </p:nvSpPr>
        <p:spPr bwMode="auto">
          <a:xfrm>
            <a:off x="1050942" y="3871915"/>
            <a:ext cx="8598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FFFFFF"/>
                </a:solidFill>
                <a:latin typeface="Times" charset="0"/>
              </a:rPr>
              <a:t>5 day</a:t>
            </a:r>
          </a:p>
        </p:txBody>
      </p:sp>
      <p:pic>
        <p:nvPicPr>
          <p:cNvPr id="149518" name="Picture 27" descr="brahmaGPCP_se_20040615-1010scale_corr7-10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06475"/>
            <a:ext cx="48006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9" name="Text Box 34"/>
          <p:cNvSpPr txBox="1">
            <a:spLocks noChangeArrowheads="1"/>
          </p:cNvSpPr>
          <p:nvPr/>
        </p:nvSpPr>
        <p:spPr bwMode="auto">
          <a:xfrm>
            <a:off x="1143017" y="192405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7 day</a:t>
            </a:r>
          </a:p>
        </p:txBody>
      </p:sp>
      <p:sp>
        <p:nvSpPr>
          <p:cNvPr id="149520" name="Text Box 35"/>
          <p:cNvSpPr txBox="1">
            <a:spLocks noChangeArrowheads="1"/>
          </p:cNvSpPr>
          <p:nvPr/>
        </p:nvSpPr>
        <p:spPr bwMode="auto">
          <a:xfrm>
            <a:off x="3124217" y="192405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8 day</a:t>
            </a:r>
          </a:p>
        </p:txBody>
      </p:sp>
      <p:sp>
        <p:nvSpPr>
          <p:cNvPr id="149521" name="Text Box 36"/>
          <p:cNvSpPr txBox="1">
            <a:spLocks noChangeArrowheads="1"/>
          </p:cNvSpPr>
          <p:nvPr/>
        </p:nvSpPr>
        <p:spPr bwMode="auto">
          <a:xfrm>
            <a:off x="1219217" y="398145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9 day</a:t>
            </a:r>
          </a:p>
        </p:txBody>
      </p:sp>
      <p:sp>
        <p:nvSpPr>
          <p:cNvPr id="149522" name="Text Box 37"/>
          <p:cNvSpPr txBox="1">
            <a:spLocks noChangeArrowheads="1"/>
          </p:cNvSpPr>
          <p:nvPr/>
        </p:nvSpPr>
        <p:spPr bwMode="auto">
          <a:xfrm>
            <a:off x="3124218" y="3981451"/>
            <a:ext cx="8777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000000"/>
                </a:solidFill>
              </a:rPr>
              <a:t>10 day</a:t>
            </a:r>
          </a:p>
        </p:txBody>
      </p:sp>
      <p:sp>
        <p:nvSpPr>
          <p:cNvPr id="149523" name="Rectangle 6"/>
          <p:cNvSpPr>
            <a:spLocks noChangeArrowheads="1"/>
          </p:cNvSpPr>
          <p:nvPr/>
        </p:nvSpPr>
        <p:spPr bwMode="auto">
          <a:xfrm>
            <a:off x="304800" y="990600"/>
            <a:ext cx="3810000" cy="762000"/>
          </a:xfrm>
          <a:prstGeom prst="rect">
            <a:avLst/>
          </a:prstGeom>
          <a:solidFill>
            <a:schemeClr val="bg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400" smtClean="0">
                <a:solidFill>
                  <a:srgbClr val="FFFFFF"/>
                </a:solidFill>
                <a:latin typeface="Times" charset="0"/>
                <a:ea typeface="ＭＳ Ｐゴシック" charset="0"/>
                <a:cs typeface="ＭＳ Ｐゴシック" charset="0"/>
              </a:rPr>
              <a:t>Brahmaputra Discharge</a:t>
            </a:r>
          </a:p>
          <a:p>
            <a:pPr algn="ctr" defTabSz="914400" eaLnBrk="0" fontAlgn="base" hangingPunct="0">
              <a:spcBef>
                <a:spcPct val="0"/>
              </a:spcBef>
              <a:spcAft>
                <a:spcPct val="0"/>
              </a:spcAft>
            </a:pPr>
            <a:r>
              <a:rPr lang="en-US" sz="2400" smtClean="0">
                <a:solidFill>
                  <a:srgbClr val="FFFFFF"/>
                </a:solidFill>
                <a:latin typeface="Times" charset="0"/>
                <a:ea typeface="ＭＳ Ｐゴシック" charset="0"/>
                <a:cs typeface="ＭＳ Ｐゴシック" charset="0"/>
              </a:rPr>
              <a:t>Forecast Ensembles</a:t>
            </a:r>
          </a:p>
        </p:txBody>
      </p:sp>
      <p:sp>
        <p:nvSpPr>
          <p:cNvPr id="149524" name="Rectangle 4"/>
          <p:cNvSpPr>
            <a:spLocks noChangeArrowheads="1"/>
          </p:cNvSpPr>
          <p:nvPr/>
        </p:nvSpPr>
        <p:spPr bwMode="auto">
          <a:xfrm>
            <a:off x="0" y="0"/>
            <a:ext cx="9144000" cy="990600"/>
          </a:xfrm>
          <a:prstGeom prst="rect">
            <a:avLst/>
          </a:prstGeom>
          <a:solidFill>
            <a:schemeClr val="bg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400" dirty="0" smtClean="0">
                <a:solidFill>
                  <a:srgbClr val="FFFFFF"/>
                </a:solidFill>
                <a:latin typeface="Times" charset="0"/>
                <a:ea typeface="ＭＳ Ｐゴシック" charset="0"/>
                <a:cs typeface="ＭＳ Ｐゴシック" charset="0"/>
              </a:rPr>
              <a:t>CFAB: 2004 Brahmaputra Ensemble Forecasts and </a:t>
            </a:r>
          </a:p>
          <a:p>
            <a:pPr algn="ctr" defTabSz="914400" eaLnBrk="0" fontAlgn="base" hangingPunct="0">
              <a:spcBef>
                <a:spcPct val="0"/>
              </a:spcBef>
              <a:spcAft>
                <a:spcPct val="0"/>
              </a:spcAft>
            </a:pPr>
            <a:r>
              <a:rPr lang="en-US" sz="2400" dirty="0" smtClean="0">
                <a:solidFill>
                  <a:srgbClr val="FFFFFF"/>
                </a:solidFill>
                <a:latin typeface="Times" charset="0"/>
                <a:ea typeface="ＭＳ Ｐゴシック" charset="0"/>
                <a:cs typeface="ＭＳ Ｐゴシック" charset="0"/>
              </a:rPr>
              <a:t>Danger Level Probabilities</a:t>
            </a:r>
            <a:endParaRPr lang="en-US" sz="3800" dirty="0" smtClean="0">
              <a:solidFill>
                <a:srgbClr val="FFFFFF"/>
              </a:solidFill>
              <a:latin typeface="Times"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p:cNvSpPr>
            <a:spLocks noChangeArrowheads="1"/>
          </p:cNvSpPr>
          <p:nvPr/>
        </p:nvSpPr>
        <p:spPr bwMode="auto">
          <a:xfrm>
            <a:off x="457200" y="0"/>
            <a:ext cx="8305800" cy="12192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500" dirty="0" smtClean="0">
                <a:solidFill>
                  <a:srgbClr val="000000"/>
                </a:solidFill>
                <a:latin typeface="Times" charset="0"/>
                <a:ea typeface="ＭＳ Ｐゴシック" charset="0"/>
                <a:cs typeface="ＭＳ Ｐゴシック" charset="0"/>
              </a:rPr>
              <a:t>CFAB: 2007 Brahmaputra Ensemble Forecasts and </a:t>
            </a:r>
          </a:p>
          <a:p>
            <a:pPr algn="ctr" defTabSz="914400" fontAlgn="base">
              <a:spcBef>
                <a:spcPct val="0"/>
              </a:spcBef>
              <a:spcAft>
                <a:spcPct val="0"/>
              </a:spcAft>
            </a:pPr>
            <a:r>
              <a:rPr lang="en-US" sz="3500" dirty="0" smtClean="0">
                <a:solidFill>
                  <a:srgbClr val="000000"/>
                </a:solidFill>
                <a:latin typeface="Times" charset="0"/>
                <a:ea typeface="ＭＳ Ｐゴシック" charset="0"/>
                <a:cs typeface="ＭＳ Ｐゴシック" charset="0"/>
              </a:rPr>
              <a:t>Danger Level Probabilities</a:t>
            </a:r>
            <a:endParaRPr lang="en-US" sz="3800" dirty="0" smtClean="0">
              <a:solidFill>
                <a:srgbClr val="000000"/>
              </a:solidFill>
              <a:latin typeface="Times" charset="0"/>
              <a:ea typeface="ＭＳ Ｐゴシック" charset="0"/>
              <a:cs typeface="ＭＳ Ｐゴシック" charset="0"/>
            </a:endParaRPr>
          </a:p>
        </p:txBody>
      </p:sp>
      <p:pic>
        <p:nvPicPr>
          <p:cNvPr id="104450" name="Picture 3" descr="brahmaGPCP_se_20070615-20071011scale_corr7-1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295400"/>
            <a:ext cx="50053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1" name="Picture 4" descr="brahmaGPCP_se_20070615-20071011scale_crit7-10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295400"/>
            <a:ext cx="50053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2" name="Rectangle 8"/>
          <p:cNvSpPr>
            <a:spLocks noChangeArrowheads="1"/>
          </p:cNvSpPr>
          <p:nvPr/>
        </p:nvSpPr>
        <p:spPr bwMode="auto">
          <a:xfrm>
            <a:off x="457200" y="1371600"/>
            <a:ext cx="4038600" cy="5334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2400" smtClean="0">
                <a:solidFill>
                  <a:srgbClr val="000000"/>
                </a:solidFill>
                <a:latin typeface="Times" charset="0"/>
                <a:ea typeface="ＭＳ Ｐゴシック" charset="0"/>
                <a:cs typeface="ＭＳ Ｐゴシック" charset="0"/>
              </a:rPr>
              <a:t>7-10 day Ensemble Forecasts</a:t>
            </a:r>
          </a:p>
        </p:txBody>
      </p:sp>
      <p:sp>
        <p:nvSpPr>
          <p:cNvPr id="104453" name="Rectangle 10"/>
          <p:cNvSpPr>
            <a:spLocks noChangeArrowheads="1"/>
          </p:cNvSpPr>
          <p:nvPr/>
        </p:nvSpPr>
        <p:spPr bwMode="auto">
          <a:xfrm>
            <a:off x="4876800" y="1371600"/>
            <a:ext cx="4038600" cy="5334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2400" smtClean="0">
                <a:solidFill>
                  <a:srgbClr val="000000"/>
                </a:solidFill>
                <a:latin typeface="Times" charset="0"/>
                <a:ea typeface="ＭＳ Ｐゴシック" charset="0"/>
                <a:cs typeface="ＭＳ Ｐゴシック" charset="0"/>
              </a:rPr>
              <a:t>7-10 day Danger Levels</a:t>
            </a:r>
          </a:p>
        </p:txBody>
      </p:sp>
      <p:sp>
        <p:nvSpPr>
          <p:cNvPr id="104454" name="Text Box 34"/>
          <p:cNvSpPr txBox="1">
            <a:spLocks noChangeArrowheads="1"/>
          </p:cNvSpPr>
          <p:nvPr/>
        </p:nvSpPr>
        <p:spPr bwMode="auto">
          <a:xfrm>
            <a:off x="1466867" y="213360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7 day</a:t>
            </a:r>
          </a:p>
        </p:txBody>
      </p:sp>
      <p:sp>
        <p:nvSpPr>
          <p:cNvPr id="104455" name="Text Box 35"/>
          <p:cNvSpPr txBox="1">
            <a:spLocks noChangeArrowheads="1"/>
          </p:cNvSpPr>
          <p:nvPr/>
        </p:nvSpPr>
        <p:spPr bwMode="auto">
          <a:xfrm>
            <a:off x="3657617" y="2147888"/>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8 day</a:t>
            </a:r>
          </a:p>
        </p:txBody>
      </p:sp>
      <p:sp>
        <p:nvSpPr>
          <p:cNvPr id="104456" name="Text Box 36"/>
          <p:cNvSpPr txBox="1">
            <a:spLocks noChangeArrowheads="1"/>
          </p:cNvSpPr>
          <p:nvPr/>
        </p:nvSpPr>
        <p:spPr bwMode="auto">
          <a:xfrm>
            <a:off x="1466867" y="3962400"/>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9 day</a:t>
            </a:r>
          </a:p>
        </p:txBody>
      </p:sp>
      <p:sp>
        <p:nvSpPr>
          <p:cNvPr id="104457" name="Text Box 37"/>
          <p:cNvSpPr txBox="1">
            <a:spLocks noChangeArrowheads="1"/>
          </p:cNvSpPr>
          <p:nvPr/>
        </p:nvSpPr>
        <p:spPr bwMode="auto">
          <a:xfrm>
            <a:off x="3505217" y="3962400"/>
            <a:ext cx="8777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10 day</a:t>
            </a:r>
          </a:p>
        </p:txBody>
      </p:sp>
      <p:sp>
        <p:nvSpPr>
          <p:cNvPr id="104458" name="Text Box 34"/>
          <p:cNvSpPr txBox="1">
            <a:spLocks noChangeArrowheads="1"/>
          </p:cNvSpPr>
          <p:nvPr/>
        </p:nvSpPr>
        <p:spPr bwMode="auto">
          <a:xfrm>
            <a:off x="5181617" y="320040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7 day</a:t>
            </a:r>
          </a:p>
        </p:txBody>
      </p:sp>
      <p:sp>
        <p:nvSpPr>
          <p:cNvPr id="104459" name="Text Box 35"/>
          <p:cNvSpPr txBox="1">
            <a:spLocks noChangeArrowheads="1"/>
          </p:cNvSpPr>
          <p:nvPr/>
        </p:nvSpPr>
        <p:spPr bwMode="auto">
          <a:xfrm>
            <a:off x="7315217" y="320040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8 day</a:t>
            </a:r>
          </a:p>
        </p:txBody>
      </p:sp>
      <p:sp>
        <p:nvSpPr>
          <p:cNvPr id="104460" name="Text Box 36"/>
          <p:cNvSpPr txBox="1">
            <a:spLocks noChangeArrowheads="1"/>
          </p:cNvSpPr>
          <p:nvPr/>
        </p:nvSpPr>
        <p:spPr bwMode="auto">
          <a:xfrm>
            <a:off x="5181617" y="5029201"/>
            <a:ext cx="7493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9 day</a:t>
            </a:r>
          </a:p>
        </p:txBody>
      </p:sp>
      <p:sp>
        <p:nvSpPr>
          <p:cNvPr id="104461" name="Text Box 37"/>
          <p:cNvSpPr txBox="1">
            <a:spLocks noChangeArrowheads="1"/>
          </p:cNvSpPr>
          <p:nvPr/>
        </p:nvSpPr>
        <p:spPr bwMode="auto">
          <a:xfrm>
            <a:off x="7315218" y="5029201"/>
            <a:ext cx="8777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10 day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b="1" dirty="0" smtClean="0">
                <a:solidFill>
                  <a:srgbClr val="002060"/>
                </a:solidFill>
                <a:effectLst>
                  <a:outerShdw blurRad="38100" dist="38100" dir="2700000" algn="tl">
                    <a:srgbClr val="000000">
                      <a:alpha val="43137"/>
                    </a:srgbClr>
                  </a:outerShdw>
                </a:effectLst>
              </a:rPr>
              <a:t>WRF-Hydro Fully-coupled </a:t>
            </a:r>
            <a:r>
              <a:rPr lang="en-US" sz="4800" b="1" dirty="0" err="1" smtClean="0">
                <a:solidFill>
                  <a:srgbClr val="002060"/>
                </a:solidFill>
                <a:effectLst>
                  <a:outerShdw blurRad="38100" dist="38100" dir="2700000" algn="tl">
                    <a:srgbClr val="000000">
                      <a:alpha val="43137"/>
                    </a:srgbClr>
                  </a:outerShdw>
                </a:effectLst>
              </a:rPr>
              <a:t>Hydrometeorological</a:t>
            </a:r>
            <a:r>
              <a:rPr lang="en-US" sz="4800" b="1" dirty="0" smtClean="0">
                <a:solidFill>
                  <a:srgbClr val="002060"/>
                </a:solidFill>
                <a:effectLst>
                  <a:outerShdw blurRad="38100" dist="38100" dir="2700000" algn="tl">
                    <a:srgbClr val="000000">
                      <a:alpha val="43137"/>
                    </a:srgbClr>
                  </a:outerShdw>
                </a:effectLst>
              </a:rPr>
              <a:t> Prediction</a:t>
            </a:r>
            <a:endParaRPr lang="en-US" sz="4800" b="1" dirty="0">
              <a:solidFill>
                <a:srgbClr val="002060"/>
              </a:solidFill>
              <a:effectLst>
                <a:outerShdw blurRad="38100" dist="38100" dir="2700000" algn="tl">
                  <a:srgbClr val="000000">
                    <a:alpha val="43137"/>
                  </a:srgbClr>
                </a:outerShdw>
              </a:effectLst>
            </a:endParaRPr>
          </a:p>
        </p:txBody>
      </p:sp>
      <p:sp>
        <p:nvSpPr>
          <p:cNvPr id="8" name="Subtitle 7"/>
          <p:cNvSpPr>
            <a:spLocks noGrp="1"/>
          </p:cNvSpPr>
          <p:nvPr>
            <p:ph idx="1"/>
          </p:nvPr>
        </p:nvSpPr>
        <p:spPr>
          <a:xfrm>
            <a:off x="138805" y="1943497"/>
            <a:ext cx="4869575" cy="4351338"/>
          </a:xfrm>
        </p:spPr>
        <p:txBody>
          <a:bodyPr>
            <a:normAutofit fontScale="85000" lnSpcReduction="20000"/>
          </a:bodyPr>
          <a:lstStyle/>
          <a:p>
            <a:r>
              <a:rPr lang="en-US" dirty="0" smtClean="0">
                <a:solidFill>
                  <a:srgbClr val="002060"/>
                </a:solidFill>
              </a:rPr>
              <a:t>Event Description:   Colorado Floods of 2013</a:t>
            </a:r>
          </a:p>
          <a:p>
            <a:pPr lvl="1"/>
            <a:r>
              <a:rPr lang="en-US" dirty="0" smtClean="0">
                <a:solidFill>
                  <a:srgbClr val="002060"/>
                </a:solidFill>
              </a:rPr>
              <a:t>Maximum rain totals of &gt; 18 inches (450mm in 5 days), est. 0.1% rainfall event</a:t>
            </a:r>
          </a:p>
          <a:p>
            <a:pPr lvl="1"/>
            <a:r>
              <a:rPr lang="en-US" dirty="0" smtClean="0">
                <a:solidFill>
                  <a:srgbClr val="002060"/>
                </a:solidFill>
              </a:rPr>
              <a:t>Multitude of single day, week, month, annual rainfall totals recorded</a:t>
            </a:r>
          </a:p>
          <a:p>
            <a:pPr lvl="1"/>
            <a:r>
              <a:rPr lang="en-US" dirty="0" smtClean="0">
                <a:solidFill>
                  <a:srgbClr val="002060"/>
                </a:solidFill>
              </a:rPr>
              <a:t>Flooding less than 1.0% probability widespread across several counties</a:t>
            </a:r>
          </a:p>
          <a:p>
            <a:pPr lvl="1"/>
            <a:r>
              <a:rPr lang="en-US" dirty="0" smtClean="0">
                <a:solidFill>
                  <a:srgbClr val="002060"/>
                </a:solidFill>
              </a:rPr>
              <a:t>Several towns and communities completely evacuated</a:t>
            </a:r>
          </a:p>
          <a:p>
            <a:pPr lvl="1"/>
            <a:r>
              <a:rPr lang="en-US" dirty="0" smtClean="0">
                <a:solidFill>
                  <a:srgbClr val="002060"/>
                </a:solidFill>
              </a:rPr>
              <a:t>Transportation corridors destroyed</a:t>
            </a:r>
          </a:p>
          <a:p>
            <a:pPr lvl="1"/>
            <a:r>
              <a:rPr lang="en-US" dirty="0" smtClean="0">
                <a:solidFill>
                  <a:srgbClr val="002060"/>
                </a:solidFill>
              </a:rPr>
              <a:t>Water/wastewater infrastructure destroyed</a:t>
            </a:r>
          </a:p>
          <a:p>
            <a:pPr lvl="1"/>
            <a:r>
              <a:rPr lang="en-US" dirty="0" smtClean="0">
                <a:solidFill>
                  <a:srgbClr val="002060"/>
                </a:solidFill>
              </a:rPr>
              <a:t>Measurement infrastructure destroyed</a:t>
            </a:r>
          </a:p>
          <a:p>
            <a:pPr lvl="1"/>
            <a:r>
              <a:rPr lang="en-US" dirty="0" smtClean="0">
                <a:solidFill>
                  <a:srgbClr val="002060"/>
                </a:solidFill>
              </a:rPr>
              <a:t>Pervasive groundwater flooding</a:t>
            </a:r>
          </a:p>
          <a:p>
            <a:pPr lvl="1"/>
            <a:endParaRPr lang="en-US" dirty="0" smtClean="0">
              <a:solidFill>
                <a:srgbClr val="002060"/>
              </a:solidFill>
            </a:endParaRPr>
          </a:p>
        </p:txBody>
      </p:sp>
      <p:sp>
        <p:nvSpPr>
          <p:cNvPr id="14" name="Content Placeholder 2"/>
          <p:cNvSpPr txBox="1">
            <a:spLocks/>
          </p:cNvSpPr>
          <p:nvPr/>
        </p:nvSpPr>
        <p:spPr>
          <a:xfrm>
            <a:off x="5494901" y="2195525"/>
            <a:ext cx="6172200" cy="30045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defRPr/>
            </a:pPr>
            <a:endParaRPr lang="en-US" smtClean="0">
              <a:solidFill>
                <a:srgbClr val="4F81BD">
                  <a:lumMod val="50000"/>
                </a:srgbClr>
              </a:solidFill>
              <a:latin typeface="Calibri"/>
            </a:endParaRPr>
          </a:p>
          <a:p>
            <a:pPr marL="514350" indent="-514350">
              <a:buFont typeface="+mj-lt"/>
              <a:buAutoNum type="arabicPeriod"/>
              <a:defRPr/>
            </a:pPr>
            <a:endParaRPr lang="en-US" smtClean="0">
              <a:solidFill>
                <a:srgbClr val="4F81BD">
                  <a:lumMod val="50000"/>
                </a:srgbClr>
              </a:solidFill>
              <a:latin typeface="Calibri"/>
            </a:endParaRPr>
          </a:p>
          <a:p>
            <a:pPr marL="914400" lvl="1" indent="-514350">
              <a:buFont typeface="+mj-lt"/>
              <a:buAutoNum type="arabicPeriod"/>
              <a:defRPr/>
            </a:pPr>
            <a:endParaRPr lang="en-US" dirty="0">
              <a:solidFill>
                <a:srgbClr val="4F81BD">
                  <a:lumMod val="50000"/>
                </a:srgbClr>
              </a:solidFill>
              <a:latin typeface="Calibri"/>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1719" t="14584" r="7812" b="7292"/>
          <a:stretch/>
        </p:blipFill>
        <p:spPr>
          <a:xfrm>
            <a:off x="5173951" y="2195523"/>
            <a:ext cx="3810482" cy="3693320"/>
          </a:xfrm>
          <a:prstGeom prst="rect">
            <a:avLst/>
          </a:prstGeom>
        </p:spPr>
      </p:pic>
      <p:sp>
        <p:nvSpPr>
          <p:cNvPr id="6" name="TextBox 5"/>
          <p:cNvSpPr txBox="1"/>
          <p:nvPr/>
        </p:nvSpPr>
        <p:spPr>
          <a:xfrm>
            <a:off x="6952086" y="6519446"/>
            <a:ext cx="2191914" cy="338554"/>
          </a:xfrm>
          <a:prstGeom prst="rect">
            <a:avLst/>
          </a:prstGeom>
          <a:noFill/>
        </p:spPr>
        <p:txBody>
          <a:bodyPr wrap="none" rtlCol="0">
            <a:spAutoFit/>
          </a:bodyPr>
          <a:lstStyle/>
          <a:p>
            <a:r>
              <a:rPr lang="en-US" sz="1600" i="1" dirty="0" smtClean="0"/>
              <a:t>Slide from David </a:t>
            </a:r>
            <a:r>
              <a:rPr lang="en-US" sz="1600" i="1" dirty="0" err="1" smtClean="0"/>
              <a:t>Gochis</a:t>
            </a:r>
            <a:endParaRPr lang="en-US" sz="1600" i="1" dirty="0"/>
          </a:p>
        </p:txBody>
      </p:sp>
    </p:spTree>
    <p:extLst>
      <p:ext uri="{BB962C8B-B14F-4D97-AF65-F5344CB8AC3E}">
        <p14:creationId xmlns:p14="http://schemas.microsoft.com/office/powerpoint/2010/main" val="225795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78" t="7435" r="970" b="9807"/>
          <a:stretch/>
        </p:blipFill>
        <p:spPr>
          <a:xfrm>
            <a:off x="369144" y="2134939"/>
            <a:ext cx="5143938" cy="4346033"/>
          </a:xfrm>
          <a:prstGeom prst="rect">
            <a:avLst/>
          </a:prstGeom>
        </p:spPr>
      </p:pic>
      <p:pic>
        <p:nvPicPr>
          <p:cNvPr id="14" name="Content Placeholder 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674161" y="2564043"/>
            <a:ext cx="3423060" cy="3487985"/>
          </a:xfrm>
          <a:prstGeom prst="rect">
            <a:avLst/>
          </a:prstGeom>
        </p:spPr>
      </p:pic>
      <p:sp>
        <p:nvSpPr>
          <p:cNvPr id="7" name="Title 6"/>
          <p:cNvSpPr>
            <a:spLocks noGrp="1"/>
          </p:cNvSpPr>
          <p:nvPr>
            <p:ph type="title"/>
          </p:nvPr>
        </p:nvSpPr>
        <p:spPr/>
        <p:txBody>
          <a:bodyPr>
            <a:noAutofit/>
          </a:bodyPr>
          <a:lstStyle/>
          <a:p>
            <a:pPr algn="l"/>
            <a:r>
              <a:rPr lang="en-US" sz="4800" b="1" dirty="0">
                <a:solidFill>
                  <a:schemeClr val="accent1">
                    <a:lumMod val="50000"/>
                  </a:schemeClr>
                </a:solidFill>
                <a:effectLst>
                  <a:outerShdw blurRad="38100" dist="38100" dir="2700000" algn="tl">
                    <a:srgbClr val="000000">
                      <a:alpha val="43137"/>
                    </a:srgbClr>
                  </a:outerShdw>
                </a:effectLst>
              </a:rPr>
              <a:t>WRF-Hydro Applications:</a:t>
            </a:r>
            <a:endParaRPr lang="en-US" sz="4800" b="1" dirty="0">
              <a:solidFill>
                <a:srgbClr val="002060"/>
              </a:solidFill>
              <a:effectLst>
                <a:outerShdw blurRad="38100" dist="38100" dir="2700000" algn="tl">
                  <a:srgbClr val="000000">
                    <a:alpha val="43137"/>
                  </a:srgbClr>
                </a:outerShdw>
              </a:effectLst>
            </a:endParaRPr>
          </a:p>
        </p:txBody>
      </p:sp>
      <p:sp>
        <p:nvSpPr>
          <p:cNvPr id="8" name="Subtitle 7"/>
          <p:cNvSpPr>
            <a:spLocks noGrp="1"/>
          </p:cNvSpPr>
          <p:nvPr>
            <p:ph idx="1"/>
          </p:nvPr>
        </p:nvSpPr>
        <p:spPr>
          <a:xfrm>
            <a:off x="457200" y="1447411"/>
            <a:ext cx="8801100" cy="5174105"/>
          </a:xfrm>
        </p:spPr>
        <p:txBody>
          <a:bodyPr>
            <a:normAutofit/>
          </a:bodyPr>
          <a:lstStyle/>
          <a:p>
            <a:pPr marL="742950" indent="-742950">
              <a:buFont typeface="+mj-lt"/>
              <a:buAutoNum type="arabicPeriod"/>
            </a:pPr>
            <a:r>
              <a:rPr lang="en-US" sz="3600" dirty="0" smtClean="0">
                <a:solidFill>
                  <a:srgbClr val="002060"/>
                </a:solidFill>
              </a:rPr>
              <a:t>Regional Flood Forecasting  - Sep. 2013 Front Range</a:t>
            </a:r>
            <a:endParaRPr lang="en-US" dirty="0">
              <a:solidFill>
                <a:srgbClr val="002060"/>
              </a:solidFill>
            </a:endParaRPr>
          </a:p>
        </p:txBody>
      </p:sp>
      <p:pic>
        <p:nvPicPr>
          <p:cNvPr id="3" name="MPE_WRF_Hydro_precipaccum_strmflo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9144" y="2142799"/>
            <a:ext cx="5143938" cy="4330471"/>
          </a:xfrm>
          <a:prstGeom prst="rect">
            <a:avLst/>
          </a:prstGeom>
        </p:spPr>
      </p:pic>
      <p:sp>
        <p:nvSpPr>
          <p:cNvPr id="4" name="TextBox 3"/>
          <p:cNvSpPr txBox="1"/>
          <p:nvPr/>
        </p:nvSpPr>
        <p:spPr>
          <a:xfrm>
            <a:off x="457203" y="6488668"/>
            <a:ext cx="4237421" cy="369332"/>
          </a:xfrm>
          <a:prstGeom prst="rect">
            <a:avLst/>
          </a:prstGeom>
          <a:noFill/>
        </p:spPr>
        <p:txBody>
          <a:bodyPr wrap="none" rtlCol="0">
            <a:spAutoFit/>
          </a:bodyPr>
          <a:lstStyle/>
          <a:p>
            <a:pPr defTabSz="914400"/>
            <a:r>
              <a:rPr lang="en-US" b="1" dirty="0" smtClean="0">
                <a:solidFill>
                  <a:prstClr val="black"/>
                </a:solidFill>
                <a:latin typeface="Calibri"/>
              </a:rPr>
              <a:t>MPE – driven WRF-Hydro, Sep 11-13, 2013</a:t>
            </a:r>
            <a:endParaRPr lang="en-US" b="1" dirty="0">
              <a:solidFill>
                <a:prstClr val="black"/>
              </a:solidFill>
              <a:latin typeface="Calibri"/>
            </a:endParaRPr>
          </a:p>
        </p:txBody>
      </p:sp>
      <p:sp>
        <p:nvSpPr>
          <p:cNvPr id="9" name="TextBox 8"/>
          <p:cNvSpPr txBox="1"/>
          <p:nvPr/>
        </p:nvSpPr>
        <p:spPr>
          <a:xfrm>
            <a:off x="6952086" y="6519446"/>
            <a:ext cx="2191914" cy="338554"/>
          </a:xfrm>
          <a:prstGeom prst="rect">
            <a:avLst/>
          </a:prstGeom>
          <a:noFill/>
        </p:spPr>
        <p:txBody>
          <a:bodyPr wrap="none" rtlCol="0">
            <a:spAutoFit/>
          </a:bodyPr>
          <a:lstStyle/>
          <a:p>
            <a:r>
              <a:rPr lang="en-US" sz="1600" i="1" dirty="0" smtClean="0"/>
              <a:t>Slide from David </a:t>
            </a:r>
            <a:r>
              <a:rPr lang="en-US" sz="1600" i="1" dirty="0" err="1" smtClean="0"/>
              <a:t>Gochis</a:t>
            </a:r>
            <a:endParaRPr lang="en-US" sz="1600" i="1" dirty="0"/>
          </a:p>
        </p:txBody>
      </p:sp>
    </p:spTree>
    <p:extLst>
      <p:ext uri="{BB962C8B-B14F-4D97-AF65-F5344CB8AC3E}">
        <p14:creationId xmlns:p14="http://schemas.microsoft.com/office/powerpoint/2010/main" val="361111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Data Display</a:t>
            </a:r>
            <a:endParaRPr lang="en-US" dirty="0"/>
          </a:p>
        </p:txBody>
      </p:sp>
      <p:sp>
        <p:nvSpPr>
          <p:cNvPr id="3" name="Content Placeholder 2"/>
          <p:cNvSpPr>
            <a:spLocks noGrp="1"/>
          </p:cNvSpPr>
          <p:nvPr>
            <p:ph idx="1"/>
          </p:nvPr>
        </p:nvSpPr>
        <p:spPr>
          <a:xfrm>
            <a:off x="-826110" y="1464581"/>
            <a:ext cx="8942420" cy="5257800"/>
          </a:xfrm>
        </p:spPr>
        <p:txBody>
          <a:bodyPr>
            <a:normAutofit lnSpcReduction="10000"/>
          </a:bodyPr>
          <a:lstStyle/>
          <a:p>
            <a:pPr lvl="2"/>
            <a:r>
              <a:rPr lang="en-US" dirty="0" smtClean="0"/>
              <a:t>All observed data from the database are available by time</a:t>
            </a:r>
          </a:p>
          <a:p>
            <a:pPr lvl="2"/>
            <a:r>
              <a:rPr lang="en-US" dirty="0" smtClean="0"/>
              <a:t>Points may be color-coded and clicked for additional detail </a:t>
            </a:r>
          </a:p>
          <a:p>
            <a:pPr lvl="2"/>
            <a:r>
              <a:rPr lang="en-US" dirty="0" smtClean="0"/>
              <a:t>Additional data overlays added:</a:t>
            </a:r>
          </a:p>
          <a:p>
            <a:pPr lvl="3"/>
            <a:r>
              <a:rPr lang="en-US" dirty="0" err="1" smtClean="0"/>
              <a:t>Precip</a:t>
            </a:r>
            <a:r>
              <a:rPr lang="en-US" dirty="0" smtClean="0"/>
              <a:t> observations and forecasts</a:t>
            </a:r>
          </a:p>
          <a:p>
            <a:pPr lvl="3"/>
            <a:r>
              <a:rPr lang="en-US" dirty="0" smtClean="0"/>
              <a:t>NCAR flood model forecasts</a:t>
            </a:r>
          </a:p>
          <a:p>
            <a:pPr lvl="3"/>
            <a:r>
              <a:rPr lang="en-US" dirty="0"/>
              <a:t>W</a:t>
            </a:r>
            <a:r>
              <a:rPr lang="en-US" dirty="0" smtClean="0"/>
              <a:t>eather model data (gridded)</a:t>
            </a:r>
          </a:p>
          <a:p>
            <a:pPr lvl="3"/>
            <a:r>
              <a:rPr lang="en-US" dirty="0" smtClean="0"/>
              <a:t>High-resolution </a:t>
            </a:r>
            <a:r>
              <a:rPr lang="en-US" dirty="0" err="1" smtClean="0"/>
              <a:t>basemap</a:t>
            </a:r>
            <a:r>
              <a:rPr lang="en-US" dirty="0" err="1"/>
              <a:t>s</a:t>
            </a:r>
            <a:endParaRPr lang="en-US" dirty="0" smtClean="0"/>
          </a:p>
          <a:p>
            <a:pPr lvl="2"/>
            <a:r>
              <a:rPr lang="en-US" dirty="0" smtClean="0"/>
              <a:t>Time series plots</a:t>
            </a:r>
          </a:p>
          <a:p>
            <a:pPr lvl="2"/>
            <a:r>
              <a:rPr lang="en-US" dirty="0" smtClean="0"/>
              <a:t>Decision support:</a:t>
            </a:r>
          </a:p>
          <a:p>
            <a:pPr lvl="3"/>
            <a:r>
              <a:rPr lang="en-US" dirty="0" smtClean="0"/>
              <a:t>Forecast simulation</a:t>
            </a:r>
          </a:p>
          <a:p>
            <a:pPr lvl="3"/>
            <a:r>
              <a:rPr lang="en-US" dirty="0" smtClean="0"/>
              <a:t>Flood warning</a:t>
            </a:r>
          </a:p>
          <a:p>
            <a:pPr lvl="3"/>
            <a:r>
              <a:rPr lang="en-US" dirty="0" smtClean="0"/>
              <a:t>Reporting interface</a:t>
            </a:r>
          </a:p>
          <a:p>
            <a:pPr lvl="2"/>
            <a:endParaRPr lang="en-US" dirty="0"/>
          </a:p>
        </p:txBody>
      </p:sp>
      <p:pic>
        <p:nvPicPr>
          <p:cNvPr id="4" name="Picture 3" descr="indiaWBGDispl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580" y="3657806"/>
            <a:ext cx="4951730" cy="3200400"/>
          </a:xfrm>
          <a:prstGeom prst="rect">
            <a:avLst/>
          </a:prstGeom>
        </p:spPr>
      </p:pic>
    </p:spTree>
    <p:extLst>
      <p:ext uri="{BB962C8B-B14F-4D97-AF65-F5344CB8AC3E}">
        <p14:creationId xmlns:p14="http://schemas.microsoft.com/office/powerpoint/2010/main" val="33876016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ndiaWBGDispl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900"/>
            <a:ext cx="9144000" cy="5909946"/>
          </a:xfrm>
          <a:prstGeom prst="rect">
            <a:avLst/>
          </a:prstGeom>
        </p:spPr>
      </p:pic>
    </p:spTree>
    <p:extLst>
      <p:ext uri="{BB962C8B-B14F-4D97-AF65-F5344CB8AC3E}">
        <p14:creationId xmlns:p14="http://schemas.microsoft.com/office/powerpoint/2010/main" val="3311219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websiteIm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454"/>
            <a:ext cx="9144000" cy="4352238"/>
          </a:xfrm>
          <a:prstGeom prst="rect">
            <a:avLst/>
          </a:prstGeom>
        </p:spPr>
      </p:pic>
      <p:sp>
        <p:nvSpPr>
          <p:cNvPr id="5" name="Title 1"/>
          <p:cNvSpPr txBox="1">
            <a:spLocks/>
          </p:cNvSpPr>
          <p:nvPr/>
        </p:nvSpPr>
        <p:spPr>
          <a:xfrm>
            <a:off x="423324" y="5718702"/>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t>Interactive Data Display</a:t>
            </a:r>
            <a:endParaRPr lang="en-US" dirty="0"/>
          </a:p>
        </p:txBody>
      </p:sp>
      <p:sp>
        <p:nvSpPr>
          <p:cNvPr id="7" name="Title 3"/>
          <p:cNvSpPr txBox="1">
            <a:spLocks/>
          </p:cNvSpPr>
          <p:nvPr/>
        </p:nvSpPr>
        <p:spPr>
          <a:xfrm>
            <a:off x="9144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latin typeface="Arial Black" charset="0"/>
              </a:rPr>
              <a:t>Monitoring Extremes in </a:t>
            </a:r>
            <a:r>
              <a:rPr lang="en-US" dirty="0" err="1" smtClean="0">
                <a:latin typeface="Arial Black" charset="0"/>
              </a:rPr>
              <a:t>Subcatchment</a:t>
            </a:r>
            <a:r>
              <a:rPr lang="en-US" dirty="0" smtClean="0">
                <a:latin typeface="Arial Black" charset="0"/>
              </a:rPr>
              <a:t> Rainfall</a:t>
            </a:r>
            <a:endParaRPr lang="en-US" dirty="0">
              <a:latin typeface="Arial Black" charset="0"/>
            </a:endParaRPr>
          </a:p>
        </p:txBody>
      </p:sp>
    </p:spTree>
    <p:extLst>
      <p:ext uri="{BB962C8B-B14F-4D97-AF65-F5344CB8AC3E}">
        <p14:creationId xmlns:p14="http://schemas.microsoft.com/office/powerpoint/2010/main" val="10772301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detail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844"/>
            <a:ext cx="9144000" cy="4417671"/>
          </a:xfrm>
          <a:prstGeom prst="rect">
            <a:avLst/>
          </a:prstGeom>
        </p:spPr>
      </p:pic>
      <p:sp>
        <p:nvSpPr>
          <p:cNvPr id="7" name="Title 1"/>
          <p:cNvSpPr txBox="1">
            <a:spLocks/>
          </p:cNvSpPr>
          <p:nvPr/>
        </p:nvSpPr>
        <p:spPr>
          <a:xfrm>
            <a:off x="423324" y="5718702"/>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t>Interactive Data Display</a:t>
            </a:r>
            <a:endParaRPr lang="en-US" dirty="0"/>
          </a:p>
        </p:txBody>
      </p:sp>
      <p:sp>
        <p:nvSpPr>
          <p:cNvPr id="8" name="Title 3"/>
          <p:cNvSpPr txBox="1">
            <a:spLocks/>
          </p:cNvSpPr>
          <p:nvPr/>
        </p:nvSpPr>
        <p:spPr>
          <a:xfrm>
            <a:off x="0" y="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latin typeface="Arial Black" charset="0"/>
              </a:rPr>
              <a:t>Monitoring Extremes in </a:t>
            </a:r>
            <a:r>
              <a:rPr lang="en-US" dirty="0" err="1" smtClean="0">
                <a:latin typeface="Arial Black" charset="0"/>
              </a:rPr>
              <a:t>Subcatchment</a:t>
            </a:r>
            <a:r>
              <a:rPr lang="en-US" dirty="0" smtClean="0">
                <a:latin typeface="Arial Black" charset="0"/>
              </a:rPr>
              <a:t> Rainfall (</a:t>
            </a:r>
            <a:r>
              <a:rPr lang="en-US" dirty="0" err="1" smtClean="0">
                <a:latin typeface="Arial Black" charset="0"/>
              </a:rPr>
              <a:t>cont</a:t>
            </a:r>
            <a:r>
              <a:rPr lang="en-US" dirty="0" smtClean="0">
                <a:latin typeface="Arial Black" charset="0"/>
              </a:rPr>
              <a:t>)</a:t>
            </a:r>
            <a:endParaRPr lang="en-US" dirty="0">
              <a:latin typeface="Arial Black" charset="0"/>
            </a:endParaRPr>
          </a:p>
        </p:txBody>
      </p:sp>
    </p:spTree>
    <p:extLst>
      <p:ext uri="{BB962C8B-B14F-4D97-AF65-F5344CB8AC3E}">
        <p14:creationId xmlns:p14="http://schemas.microsoft.com/office/powerpoint/2010/main" val="3314785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36"/>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txBox="1">
            <a:spLocks noChangeArrowheads="1"/>
          </p:cNvSpPr>
          <p:nvPr/>
        </p:nvSpPr>
        <p:spPr bwMode="auto">
          <a:xfrm>
            <a:off x="576263" y="82586"/>
            <a:ext cx="7772400" cy="1052513"/>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kern="0" dirty="0">
                <a:solidFill>
                  <a:srgbClr val="000000"/>
                </a:solidFill>
                <a:latin typeface="Times"/>
                <a:ea typeface="ＭＳ Ｐゴシック" charset="0"/>
                <a:cs typeface="ＭＳ Ｐゴシック" charset="0"/>
              </a:rPr>
              <a:t>Transforming discharge into inundation maps</a:t>
            </a:r>
          </a:p>
        </p:txBody>
      </p:sp>
      <p:grpSp>
        <p:nvGrpSpPr>
          <p:cNvPr id="151555" name="Group 1"/>
          <p:cNvGrpSpPr>
            <a:grpSpLocks/>
          </p:cNvGrpSpPr>
          <p:nvPr/>
        </p:nvGrpSpPr>
        <p:grpSpPr bwMode="auto">
          <a:xfrm>
            <a:off x="2098693" y="1906624"/>
            <a:ext cx="4530725" cy="4618037"/>
            <a:chOff x="1440" y="10180"/>
            <a:chExt cx="5838" cy="4398"/>
          </a:xfrm>
        </p:grpSpPr>
        <p:pic>
          <p:nvPicPr>
            <p:cNvPr id="1515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0" y="10180"/>
              <a:ext cx="5687" cy="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9" name="Text Box 3"/>
            <p:cNvSpPr txBox="1">
              <a:spLocks noChangeArrowheads="1"/>
            </p:cNvSpPr>
            <p:nvPr/>
          </p:nvSpPr>
          <p:spPr bwMode="auto">
            <a:xfrm>
              <a:off x="1440" y="13398"/>
              <a:ext cx="5838" cy="1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800" b="1" smtClean="0">
                  <a:solidFill>
                    <a:srgbClr val="000000"/>
                  </a:solidFill>
                  <a:latin typeface="Cambria" charset="0"/>
                </a:rPr>
                <a:t>Figure 6. The DFO record of flooding in this portion of the Ganges Basin is shown as light blue (2000 to 20111), light red was flooding in the 10 days prior to map update date, and red was current flooding. The numbers indicate River Watch discharge measurement sites. This is a small subscene of the complete Surface Water Record display for this region.</a:t>
              </a:r>
              <a:endParaRPr lang="en-US" smtClean="0">
                <a:solidFill>
                  <a:srgbClr val="000000"/>
                </a:solidFill>
              </a:endParaRPr>
            </a:p>
          </p:txBody>
        </p:sp>
      </p:grpSp>
      <p:sp>
        <p:nvSpPr>
          <p:cNvPr id="151556" name="TextBox 7"/>
          <p:cNvSpPr txBox="1">
            <a:spLocks noChangeArrowheads="1"/>
          </p:cNvSpPr>
          <p:nvPr/>
        </p:nvSpPr>
        <p:spPr bwMode="auto">
          <a:xfrm>
            <a:off x="2387618" y="1398588"/>
            <a:ext cx="42046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smtClean="0">
                <a:solidFill>
                  <a:srgbClr val="000000"/>
                </a:solidFill>
              </a:rPr>
              <a:t>DFO Archived History of Inundation</a:t>
            </a:r>
          </a:p>
        </p:txBody>
      </p:sp>
      <p:sp>
        <p:nvSpPr>
          <p:cNvPr id="10" name="TextBox 9"/>
          <p:cNvSpPr txBox="1"/>
          <p:nvPr/>
        </p:nvSpPr>
        <p:spPr>
          <a:xfrm>
            <a:off x="1574818" y="5822951"/>
            <a:ext cx="6173485" cy="923330"/>
          </a:xfrm>
          <a:prstGeom prst="rect">
            <a:avLst/>
          </a:prstGeom>
          <a:noFill/>
        </p:spPr>
        <p:txBody>
          <a:bodyPr wrap="none">
            <a:spAutoFit/>
          </a:bodyPr>
          <a:lstStyle/>
          <a:p>
            <a:pPr defTabSz="914400" eaLnBrk="0" fontAlgn="base" hangingPunct="0">
              <a:spcBef>
                <a:spcPct val="0"/>
              </a:spcBef>
              <a:spcAft>
                <a:spcPct val="0"/>
              </a:spcAft>
              <a:defRPr/>
            </a:pPr>
            <a:r>
              <a:rPr lang="en-US" dirty="0">
                <a:solidFill>
                  <a:srgbClr val="000000"/>
                </a:solidFill>
                <a:latin typeface="Arial" charset="0"/>
                <a:ea typeface="ＭＳ Ｐゴシック" charset="0"/>
                <a:cs typeface="ＭＳ Ｐゴシック" charset="0"/>
              </a:rPr>
              <a:t>Approach:</a:t>
            </a:r>
          </a:p>
          <a:p>
            <a:pPr marL="285750" indent="-285750" defTabSz="914400" eaLnBrk="0" fontAlgn="base" hangingPunct="0">
              <a:spcBef>
                <a:spcPct val="0"/>
              </a:spcBef>
              <a:spcAft>
                <a:spcPct val="0"/>
              </a:spcAft>
              <a:buFont typeface="Wingdings" charset="2"/>
              <a:buChar char="§"/>
              <a:defRPr/>
            </a:pPr>
            <a:r>
              <a:rPr lang="en-US" dirty="0">
                <a:solidFill>
                  <a:srgbClr val="000000"/>
                </a:solidFill>
                <a:latin typeface="Arial" charset="0"/>
                <a:ea typeface="ＭＳ Ｐゴシック" charset="0"/>
                <a:cs typeface="ＭＳ Ｐゴシック" charset="0"/>
              </a:rPr>
              <a:t>Predicted model flow compared with historic model flow</a:t>
            </a:r>
          </a:p>
          <a:p>
            <a:pPr marL="285750" indent="-285750" defTabSz="914400" eaLnBrk="0" fontAlgn="base" hangingPunct="0">
              <a:spcBef>
                <a:spcPct val="0"/>
              </a:spcBef>
              <a:spcAft>
                <a:spcPct val="0"/>
              </a:spcAft>
              <a:buFont typeface="Wingdings" charset="2"/>
              <a:buChar char="§"/>
              <a:defRPr/>
            </a:pPr>
            <a:r>
              <a:rPr lang="en-US" dirty="0">
                <a:solidFill>
                  <a:srgbClr val="000000"/>
                </a:solidFill>
                <a:latin typeface="Arial" charset="0"/>
                <a:ea typeface="ＭＳ Ｐゴシック" charset="0"/>
                <a:cs typeface="ＭＳ Ｐゴシック" charset="0"/>
              </a:rPr>
              <a:t>Corresponding </a:t>
            </a:r>
            <a:r>
              <a:rPr lang="en-US" dirty="0" err="1">
                <a:solidFill>
                  <a:srgbClr val="000000"/>
                </a:solidFill>
                <a:latin typeface="Arial" charset="0"/>
                <a:ea typeface="ＭＳ Ｐゴシック" charset="0"/>
                <a:cs typeface="ＭＳ Ｐゴシック" charset="0"/>
              </a:rPr>
              <a:t>hindcast</a:t>
            </a:r>
            <a:r>
              <a:rPr lang="en-US" dirty="0">
                <a:solidFill>
                  <a:srgbClr val="000000"/>
                </a:solidFill>
                <a:latin typeface="Arial" charset="0"/>
                <a:ea typeface="ＭＳ Ｐゴシック" charset="0"/>
                <a:cs typeface="ＭＳ Ｐゴシック" charset="0"/>
              </a:rPr>
              <a:t> dates used to extract imagery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Filtered_Statio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4752109"/>
          </a:xfrm>
          <a:prstGeom prst="rect">
            <a:avLst/>
          </a:prstGeom>
        </p:spPr>
      </p:pic>
    </p:spTree>
    <p:extLst>
      <p:ext uri="{BB962C8B-B14F-4D97-AF65-F5344CB8AC3E}">
        <p14:creationId xmlns:p14="http://schemas.microsoft.com/office/powerpoint/2010/main" val="2315927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me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5764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1115"/>
            <a:ext cx="9140825" cy="6854825"/>
          </a:xfrm>
          <a:prstGeom prst="rect">
            <a:avLst/>
          </a:prstGeom>
          <a:noFill/>
          <a:ln w="9525">
            <a:noFill/>
            <a:miter lim="800000"/>
            <a:headEnd/>
            <a:tailEnd/>
          </a:ln>
        </p:spPr>
      </p:pic>
      <p:sp>
        <p:nvSpPr>
          <p:cNvPr id="3" name="Rectangle 2"/>
          <p:cNvSpPr txBox="1">
            <a:spLocks noChangeArrowheads="1"/>
          </p:cNvSpPr>
          <p:nvPr/>
        </p:nvSpPr>
        <p:spPr bwMode="auto">
          <a:xfrm>
            <a:off x="609602" y="14364"/>
            <a:ext cx="7772400" cy="665507"/>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r>
              <a:rPr lang="en-US" sz="4400" kern="0" dirty="0" smtClean="0">
                <a:solidFill>
                  <a:srgbClr val="1F497D"/>
                </a:solidFill>
                <a:latin typeface="Calibri"/>
              </a:rPr>
              <a:t>Summary</a:t>
            </a:r>
          </a:p>
        </p:txBody>
      </p:sp>
      <p:sp>
        <p:nvSpPr>
          <p:cNvPr id="4" name="Rectangle 3"/>
          <p:cNvSpPr txBox="1">
            <a:spLocks noChangeArrowheads="1"/>
          </p:cNvSpPr>
          <p:nvPr/>
        </p:nvSpPr>
        <p:spPr bwMode="auto">
          <a:xfrm>
            <a:off x="304800" y="725619"/>
            <a:ext cx="8686800" cy="4587875"/>
          </a:xfrm>
          <a:prstGeom prst="rect">
            <a:avLst/>
          </a:prstGeom>
          <a:noFill/>
          <a:ln w="9525">
            <a:noFill/>
            <a:miter lim="800000"/>
            <a:headEnd/>
            <a:tailEnd/>
          </a:ln>
          <a:effectLst/>
        </p:spPr>
        <p:txBody>
          <a:bodyPr lIns="91423" tIns="45712" rIns="91423" bIns="45712">
            <a:prstTxWarp prst="textNoShape">
              <a:avLst/>
            </a:prstTxWarp>
          </a:bodyPr>
          <a:lstStyle/>
          <a:p>
            <a:pPr marL="812656" indent="-812656">
              <a:spcBef>
                <a:spcPct val="20000"/>
              </a:spcBef>
              <a:buFont typeface="+mj-lt"/>
              <a:buAutoNum type="arabicPeriod"/>
              <a:defRPr/>
            </a:pPr>
            <a:r>
              <a:rPr lang="en-US" sz="3200" kern="0" dirty="0">
                <a:solidFill>
                  <a:prstClr val="black"/>
                </a:solidFill>
                <a:latin typeface="Calibri"/>
              </a:rPr>
              <a:t>I</a:t>
            </a:r>
            <a:r>
              <a:rPr lang="en-US" sz="3200" kern="0" dirty="0" smtClean="0">
                <a:solidFill>
                  <a:prstClr val="black"/>
                </a:solidFill>
                <a:latin typeface="Calibri"/>
              </a:rPr>
              <a:t>ndirect satellite measurements of river discharge (changes in river width or height) provide new potential for flood warnings due to travel time lags in downstream water flow</a:t>
            </a:r>
          </a:p>
          <a:p>
            <a:pPr marL="812656" indent="-812656">
              <a:spcBef>
                <a:spcPct val="20000"/>
              </a:spcBef>
              <a:buFont typeface="+mj-lt"/>
              <a:buAutoNum type="arabicPeriod"/>
              <a:defRPr/>
            </a:pPr>
            <a:r>
              <a:rPr lang="en-US" sz="3200" kern="0" dirty="0" smtClean="0">
                <a:solidFill>
                  <a:prstClr val="black"/>
                </a:solidFill>
                <a:latin typeface="Calibri"/>
              </a:rPr>
              <a:t>New era in flood forecasting where reliable, freely- and quickly-available remote sensing, global ensemble weather prediction products, and hydrologic modeling systems are available for flood forecasting</a:t>
            </a:r>
          </a:p>
          <a:p>
            <a:pPr marL="812656" indent="-812656">
              <a:spcBef>
                <a:spcPct val="20000"/>
              </a:spcBef>
              <a:buFont typeface="+mj-lt"/>
              <a:buAutoNum type="arabicPeriod"/>
              <a:defRPr/>
            </a:pPr>
            <a:r>
              <a:rPr lang="en-US" sz="3200" kern="0" dirty="0" smtClean="0">
                <a:solidFill>
                  <a:prstClr val="black"/>
                </a:solidFill>
                <a:latin typeface="Calibri"/>
              </a:rPr>
              <a:t>We are developing independent forecasting systems based on each of these technologies, that can be optimally combined. However …</a:t>
            </a:r>
          </a:p>
        </p:txBody>
      </p:sp>
    </p:spTree>
    <p:extLst>
      <p:ext uri="{BB962C8B-B14F-4D97-AF65-F5344CB8AC3E}">
        <p14:creationId xmlns:p14="http://schemas.microsoft.com/office/powerpoint/2010/main" val="2082472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1115"/>
            <a:ext cx="9140825" cy="6854825"/>
          </a:xfrm>
          <a:prstGeom prst="rect">
            <a:avLst/>
          </a:prstGeom>
          <a:noFill/>
          <a:ln w="9525">
            <a:noFill/>
            <a:miter lim="800000"/>
            <a:headEnd/>
            <a:tailEnd/>
          </a:ln>
        </p:spPr>
      </p:pic>
      <p:sp>
        <p:nvSpPr>
          <p:cNvPr id="3" name="Rectangle 2"/>
          <p:cNvSpPr txBox="1">
            <a:spLocks noChangeArrowheads="1"/>
          </p:cNvSpPr>
          <p:nvPr/>
        </p:nvSpPr>
        <p:spPr bwMode="auto">
          <a:xfrm>
            <a:off x="609602" y="-152400"/>
            <a:ext cx="7772400" cy="1470025"/>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r>
              <a:rPr lang="en-US" sz="4400" kern="0" dirty="0" smtClean="0">
                <a:solidFill>
                  <a:srgbClr val="1F497D"/>
                </a:solidFill>
                <a:latin typeface="Calibri"/>
              </a:rPr>
              <a:t>Summary (</a:t>
            </a:r>
            <a:r>
              <a:rPr lang="en-US" sz="4400" kern="0" dirty="0" err="1" smtClean="0">
                <a:solidFill>
                  <a:srgbClr val="1F497D"/>
                </a:solidFill>
                <a:latin typeface="Calibri"/>
              </a:rPr>
              <a:t>cont</a:t>
            </a:r>
            <a:r>
              <a:rPr lang="en-US" sz="4400" kern="0" dirty="0" smtClean="0">
                <a:solidFill>
                  <a:srgbClr val="1F497D"/>
                </a:solidFill>
                <a:latin typeface="Calibri"/>
              </a:rPr>
              <a:t>)</a:t>
            </a:r>
          </a:p>
        </p:txBody>
      </p:sp>
      <p:sp>
        <p:nvSpPr>
          <p:cNvPr id="4" name="Rectangle 3"/>
          <p:cNvSpPr txBox="1">
            <a:spLocks noChangeArrowheads="1"/>
          </p:cNvSpPr>
          <p:nvPr/>
        </p:nvSpPr>
        <p:spPr bwMode="auto">
          <a:xfrm>
            <a:off x="368945" y="1071985"/>
            <a:ext cx="8686800" cy="4587875"/>
          </a:xfrm>
          <a:prstGeom prst="rect">
            <a:avLst/>
          </a:prstGeom>
          <a:noFill/>
          <a:ln w="9525">
            <a:noFill/>
            <a:miter lim="800000"/>
            <a:headEnd/>
            <a:tailEnd/>
          </a:ln>
          <a:effectLst/>
        </p:spPr>
        <p:txBody>
          <a:bodyPr lIns="91423" tIns="45712" rIns="91423" bIns="45712">
            <a:prstTxWarp prst="textNoShape">
              <a:avLst/>
            </a:prstTxWarp>
          </a:bodyPr>
          <a:lstStyle/>
          <a:p>
            <a:pPr marL="812656" indent="-812656">
              <a:spcBef>
                <a:spcPct val="20000"/>
              </a:spcBef>
              <a:buFont typeface="+mj-lt"/>
              <a:buAutoNum type="arabicPeriod" startAt="4"/>
              <a:defRPr/>
            </a:pPr>
            <a:r>
              <a:rPr lang="en-US" sz="3200" kern="0" dirty="0" smtClean="0">
                <a:solidFill>
                  <a:prstClr val="black"/>
                </a:solidFill>
                <a:latin typeface="Calibri"/>
              </a:rPr>
              <a:t>“Power” will likely come from integrating these products under a common “data assimilation” and forecasting framework where weaknesses counter-balanced and strengths capitalized upon </a:t>
            </a:r>
          </a:p>
        </p:txBody>
      </p:sp>
      <p:sp>
        <p:nvSpPr>
          <p:cNvPr id="5" name="Rectangle 2"/>
          <p:cNvSpPr txBox="1">
            <a:spLocks noChangeArrowheads="1"/>
          </p:cNvSpPr>
          <p:nvPr/>
        </p:nvSpPr>
        <p:spPr>
          <a:xfrm>
            <a:off x="228600" y="3911691"/>
            <a:ext cx="86106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mtClean="0">
                <a:solidFill>
                  <a:srgbClr val="FF0000"/>
                </a:solidFill>
                <a:latin typeface="Times" charset="0"/>
              </a:rPr>
              <a:t>Data Assimilation: The Basics</a:t>
            </a:r>
            <a:endParaRPr lang="en-US" dirty="0">
              <a:solidFill>
                <a:srgbClr val="FF0000"/>
              </a:solidFill>
              <a:latin typeface="Times" charset="0"/>
            </a:endParaRPr>
          </a:p>
        </p:txBody>
      </p:sp>
      <p:sp>
        <p:nvSpPr>
          <p:cNvPr id="6" name="Rectangle 3"/>
          <p:cNvSpPr txBox="1">
            <a:spLocks noChangeArrowheads="1"/>
          </p:cNvSpPr>
          <p:nvPr/>
        </p:nvSpPr>
        <p:spPr>
          <a:xfrm>
            <a:off x="249606" y="5042179"/>
            <a:ext cx="4740944" cy="11664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dirty="0" smtClean="0">
                <a:latin typeface="Times" charset="0"/>
              </a:rPr>
              <a:t>Improve knowledge of Initial conditions</a:t>
            </a:r>
          </a:p>
          <a:p>
            <a:pPr eaLnBrk="1" hangingPunct="1"/>
            <a:r>
              <a:rPr lang="en-US" sz="2000" dirty="0" smtClean="0">
                <a:latin typeface="Times" charset="0"/>
              </a:rPr>
              <a:t>Assimilate observations at time </a:t>
            </a:r>
            <a:r>
              <a:rPr lang="en-US" sz="2000" i="1" dirty="0" smtClean="0">
                <a:latin typeface="Times" charset="0"/>
              </a:rPr>
              <a:t>t</a:t>
            </a:r>
            <a:r>
              <a:rPr lang="en-US" sz="2000" dirty="0" smtClean="0">
                <a:latin typeface="Times" charset="0"/>
              </a:rPr>
              <a:t> </a:t>
            </a:r>
          </a:p>
          <a:p>
            <a:pPr eaLnBrk="1" hangingPunct="1"/>
            <a:r>
              <a:rPr lang="en-US" sz="2000" dirty="0" smtClean="0">
                <a:latin typeface="Times" charset="0"/>
              </a:rPr>
              <a:t>Model </a:t>
            </a:r>
            <a:r>
              <a:rPr lang="ja-JP" altLang="en-US" sz="2000" dirty="0" smtClean="0">
                <a:latin typeface="Times" charset="0"/>
              </a:rPr>
              <a:t>“</a:t>
            </a:r>
            <a:r>
              <a:rPr lang="en-US" altLang="ja-JP" sz="2000" dirty="0" smtClean="0">
                <a:latin typeface="Times" charset="0"/>
              </a:rPr>
              <a:t>relocated</a:t>
            </a:r>
            <a:r>
              <a:rPr lang="ja-JP" altLang="en-US" sz="2000" dirty="0" smtClean="0">
                <a:latin typeface="Times" charset="0"/>
              </a:rPr>
              <a:t>”</a:t>
            </a:r>
            <a:r>
              <a:rPr lang="en-US" altLang="ja-JP" sz="2000" dirty="0" smtClean="0">
                <a:latin typeface="Times" charset="0"/>
              </a:rPr>
              <a:t> to new position</a:t>
            </a:r>
            <a:endParaRPr lang="en-US" sz="2000" dirty="0">
              <a:latin typeface="Times" charset="0"/>
            </a:endParaRPr>
          </a:p>
        </p:txBody>
      </p:sp>
      <p:pic>
        <p:nvPicPr>
          <p:cNvPr id="7" name="Picture 8" descr="assim_3D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431" y="4762556"/>
            <a:ext cx="4207861" cy="2012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79176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87" y="-49316"/>
            <a:ext cx="8885728" cy="634172"/>
          </a:xfrm>
        </p:spPr>
        <p:txBody>
          <a:bodyPr/>
          <a:lstStyle/>
          <a:p>
            <a:r>
              <a:rPr lang="en-US" dirty="0" smtClean="0"/>
              <a:t>Recent Floods: </a:t>
            </a:r>
            <a:r>
              <a:rPr lang="en-US" sz="3200" dirty="0" smtClean="0"/>
              <a:t>Bihar, </a:t>
            </a:r>
            <a:r>
              <a:rPr lang="en-US" sz="3200" dirty="0" err="1" smtClean="0"/>
              <a:t>Odisha</a:t>
            </a:r>
            <a:r>
              <a:rPr lang="en-US" sz="3200" dirty="0" smtClean="0"/>
              <a:t>, UP</a:t>
            </a:r>
            <a:endParaRPr lang="en-US" sz="3200" dirty="0"/>
          </a:p>
        </p:txBody>
      </p:sp>
      <p:sp>
        <p:nvSpPr>
          <p:cNvPr id="3" name="Subtitle 2"/>
          <p:cNvSpPr>
            <a:spLocks noGrp="1"/>
          </p:cNvSpPr>
          <p:nvPr>
            <p:ph type="subTitle" idx="1"/>
          </p:nvPr>
        </p:nvSpPr>
        <p:spPr>
          <a:xfrm>
            <a:off x="123301" y="569701"/>
            <a:ext cx="4019476" cy="752381"/>
          </a:xfrm>
        </p:spPr>
        <p:txBody>
          <a:bodyPr/>
          <a:lstStyle/>
          <a:p>
            <a:r>
              <a:rPr lang="en-US" dirty="0" smtClean="0">
                <a:solidFill>
                  <a:schemeClr val="tx1"/>
                </a:solidFill>
              </a:rPr>
              <a:t>Assam June …</a:t>
            </a:r>
            <a:endParaRPr lang="en-US" dirty="0">
              <a:solidFill>
                <a:schemeClr val="tx1"/>
              </a:solidFill>
            </a:endParaRPr>
          </a:p>
        </p:txBody>
      </p:sp>
      <p:sp>
        <p:nvSpPr>
          <p:cNvPr id="4" name="Subtitle 2"/>
          <p:cNvSpPr txBox="1">
            <a:spLocks/>
          </p:cNvSpPr>
          <p:nvPr/>
        </p:nvSpPr>
        <p:spPr>
          <a:xfrm>
            <a:off x="4734598" y="4351704"/>
            <a:ext cx="4409402" cy="872790"/>
          </a:xfrm>
          <a:prstGeom prst="rect">
            <a:avLst/>
          </a:prstGeom>
        </p:spPr>
        <p:txBody>
          <a:bodyPr/>
          <a:lstStyle>
            <a:lvl1pPr marL="0" indent="0" algn="ctr" rtl="0" eaLnBrk="0" fontAlgn="base" hangingPunct="0">
              <a:spcBef>
                <a:spcPct val="20000"/>
              </a:spcBef>
              <a:spcAft>
                <a:spcPct val="0"/>
              </a:spcAft>
              <a:buNone/>
              <a:defRPr sz="3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tint val="75000"/>
                  </a:schemeClr>
                </a:solidFill>
                <a:latin typeface="+mn-lt"/>
                <a:ea typeface="ＭＳ Ｐゴシック" charset="0"/>
              </a:defRPr>
            </a:lvl2pPr>
            <a:lvl3pPr marL="914400" indent="0" algn="ctr" rtl="0" eaLnBrk="0" fontAlgn="base" hangingPunct="0">
              <a:spcBef>
                <a:spcPct val="20000"/>
              </a:spcBef>
              <a:spcAft>
                <a:spcPct val="0"/>
              </a:spcAft>
              <a:buNone/>
              <a:defRPr sz="2400">
                <a:solidFill>
                  <a:schemeClr val="tx1">
                    <a:tint val="75000"/>
                  </a:schemeClr>
                </a:solidFill>
                <a:latin typeface="+mn-lt"/>
                <a:ea typeface="ＭＳ Ｐゴシック" charset="0"/>
              </a:defRPr>
            </a:lvl3pPr>
            <a:lvl4pPr marL="1371600" indent="0" algn="ctr" rtl="0" eaLnBrk="0" fontAlgn="base" hangingPunct="0">
              <a:spcBef>
                <a:spcPct val="20000"/>
              </a:spcBef>
              <a:spcAft>
                <a:spcPct val="0"/>
              </a:spcAft>
              <a:buNone/>
              <a:defRPr sz="2000">
                <a:solidFill>
                  <a:schemeClr val="tx1">
                    <a:tint val="75000"/>
                  </a:schemeClr>
                </a:solidFill>
                <a:latin typeface="+mn-lt"/>
                <a:ea typeface="ＭＳ Ｐゴシック" charset="0"/>
              </a:defRPr>
            </a:lvl4pPr>
            <a:lvl5pPr marL="1828800" indent="0" algn="ctr" rtl="0" eaLnBrk="0" fontAlgn="base" hangingPunct="0">
              <a:spcBef>
                <a:spcPct val="20000"/>
              </a:spcBef>
              <a:spcAft>
                <a:spcPct val="0"/>
              </a:spcAft>
              <a:buNone/>
              <a:defRPr sz="2000">
                <a:solidFill>
                  <a:schemeClr val="tx1">
                    <a:tint val="75000"/>
                  </a:schemeClr>
                </a:solidFill>
                <a:latin typeface="+mn-lt"/>
                <a:ea typeface="ＭＳ Ｐゴシック" charset="0"/>
              </a:defRPr>
            </a:lvl5pPr>
            <a:lvl6pPr marL="2286000" indent="0" algn="ctr" rtl="0" fontAlgn="base">
              <a:spcBef>
                <a:spcPct val="20000"/>
              </a:spcBef>
              <a:spcAft>
                <a:spcPct val="0"/>
              </a:spcAft>
              <a:buNone/>
              <a:defRPr sz="2000">
                <a:solidFill>
                  <a:schemeClr val="tx1">
                    <a:tint val="75000"/>
                  </a:schemeClr>
                </a:solidFill>
                <a:latin typeface="+mn-lt"/>
              </a:defRPr>
            </a:lvl6pPr>
            <a:lvl7pPr marL="2743200" indent="0" algn="ctr" rtl="0" fontAlgn="base">
              <a:spcBef>
                <a:spcPct val="20000"/>
              </a:spcBef>
              <a:spcAft>
                <a:spcPct val="0"/>
              </a:spcAft>
              <a:buNone/>
              <a:defRPr sz="2000">
                <a:solidFill>
                  <a:schemeClr val="tx1">
                    <a:tint val="75000"/>
                  </a:schemeClr>
                </a:solidFill>
                <a:latin typeface="+mn-lt"/>
              </a:defRPr>
            </a:lvl7pPr>
            <a:lvl8pPr marL="3200400" indent="0" algn="ctr" rtl="0" fontAlgn="base">
              <a:spcBef>
                <a:spcPct val="20000"/>
              </a:spcBef>
              <a:spcAft>
                <a:spcPct val="0"/>
              </a:spcAft>
              <a:buNone/>
              <a:defRPr sz="2000">
                <a:solidFill>
                  <a:schemeClr val="tx1">
                    <a:tint val="75000"/>
                  </a:schemeClr>
                </a:solidFill>
                <a:latin typeface="+mn-lt"/>
              </a:defRPr>
            </a:lvl8pPr>
            <a:lvl9pPr marL="3657600" indent="0" algn="ctr" rtl="0" fontAlgn="base">
              <a:spcBef>
                <a:spcPct val="20000"/>
              </a:spcBef>
              <a:spcAft>
                <a:spcPct val="0"/>
              </a:spcAft>
              <a:buNone/>
              <a:defRPr sz="2000">
                <a:solidFill>
                  <a:schemeClr val="tx1">
                    <a:tint val="75000"/>
                  </a:schemeClr>
                </a:solidFill>
                <a:latin typeface="+mn-lt"/>
              </a:defRPr>
            </a:lvl9pPr>
          </a:lstStyle>
          <a:p>
            <a:r>
              <a:rPr lang="en-US" dirty="0" err="1" smtClean="0"/>
              <a:t>Uttarakhand</a:t>
            </a:r>
            <a:r>
              <a:rPr lang="en-US" dirty="0" smtClean="0"/>
              <a:t> June 2013</a:t>
            </a:r>
            <a:endParaRPr lang="en-US" dirty="0"/>
          </a:p>
        </p:txBody>
      </p:sp>
      <p:pic>
        <p:nvPicPr>
          <p:cNvPr id="5" name="Picture 4" descr="assamFloodsRescue201509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86" y="1297424"/>
            <a:ext cx="3972598" cy="2979449"/>
          </a:xfrm>
          <a:prstGeom prst="rect">
            <a:avLst/>
          </a:prstGeom>
        </p:spPr>
      </p:pic>
      <p:sp>
        <p:nvSpPr>
          <p:cNvPr id="6" name="Subtitle 2"/>
          <p:cNvSpPr txBox="1">
            <a:spLocks/>
          </p:cNvSpPr>
          <p:nvPr/>
        </p:nvSpPr>
        <p:spPr>
          <a:xfrm>
            <a:off x="4508825" y="614020"/>
            <a:ext cx="4635175" cy="872790"/>
          </a:xfrm>
          <a:prstGeom prst="rect">
            <a:avLst/>
          </a:prstGeom>
        </p:spPr>
        <p:txBody>
          <a:bodyPr/>
          <a:lstStyle>
            <a:lvl1pPr marL="0" indent="0" algn="ctr" rtl="0" eaLnBrk="0" fontAlgn="base" hangingPunct="0">
              <a:spcBef>
                <a:spcPct val="20000"/>
              </a:spcBef>
              <a:spcAft>
                <a:spcPct val="0"/>
              </a:spcAft>
              <a:buNone/>
              <a:defRPr sz="3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tint val="75000"/>
                  </a:schemeClr>
                </a:solidFill>
                <a:latin typeface="+mn-lt"/>
                <a:ea typeface="ＭＳ Ｐゴシック" charset="0"/>
              </a:defRPr>
            </a:lvl2pPr>
            <a:lvl3pPr marL="914400" indent="0" algn="ctr" rtl="0" eaLnBrk="0" fontAlgn="base" hangingPunct="0">
              <a:spcBef>
                <a:spcPct val="20000"/>
              </a:spcBef>
              <a:spcAft>
                <a:spcPct val="0"/>
              </a:spcAft>
              <a:buNone/>
              <a:defRPr sz="2400">
                <a:solidFill>
                  <a:schemeClr val="tx1">
                    <a:tint val="75000"/>
                  </a:schemeClr>
                </a:solidFill>
                <a:latin typeface="+mn-lt"/>
                <a:ea typeface="ＭＳ Ｐゴシック" charset="0"/>
              </a:defRPr>
            </a:lvl3pPr>
            <a:lvl4pPr marL="1371600" indent="0" algn="ctr" rtl="0" eaLnBrk="0" fontAlgn="base" hangingPunct="0">
              <a:spcBef>
                <a:spcPct val="20000"/>
              </a:spcBef>
              <a:spcAft>
                <a:spcPct val="0"/>
              </a:spcAft>
              <a:buNone/>
              <a:defRPr sz="2000">
                <a:solidFill>
                  <a:schemeClr val="tx1">
                    <a:tint val="75000"/>
                  </a:schemeClr>
                </a:solidFill>
                <a:latin typeface="+mn-lt"/>
                <a:ea typeface="ＭＳ Ｐゴシック" charset="0"/>
              </a:defRPr>
            </a:lvl4pPr>
            <a:lvl5pPr marL="1828800" indent="0" algn="ctr" rtl="0" eaLnBrk="0" fontAlgn="base" hangingPunct="0">
              <a:spcBef>
                <a:spcPct val="20000"/>
              </a:spcBef>
              <a:spcAft>
                <a:spcPct val="0"/>
              </a:spcAft>
              <a:buNone/>
              <a:defRPr sz="2000">
                <a:solidFill>
                  <a:schemeClr val="tx1">
                    <a:tint val="75000"/>
                  </a:schemeClr>
                </a:solidFill>
                <a:latin typeface="+mn-lt"/>
                <a:ea typeface="ＭＳ Ｐゴシック" charset="0"/>
              </a:defRPr>
            </a:lvl5pPr>
            <a:lvl6pPr marL="2286000" indent="0" algn="ctr" rtl="0" fontAlgn="base">
              <a:spcBef>
                <a:spcPct val="20000"/>
              </a:spcBef>
              <a:spcAft>
                <a:spcPct val="0"/>
              </a:spcAft>
              <a:buNone/>
              <a:defRPr sz="2000">
                <a:solidFill>
                  <a:schemeClr val="tx1">
                    <a:tint val="75000"/>
                  </a:schemeClr>
                </a:solidFill>
                <a:latin typeface="+mn-lt"/>
              </a:defRPr>
            </a:lvl6pPr>
            <a:lvl7pPr marL="2743200" indent="0" algn="ctr" rtl="0" fontAlgn="base">
              <a:spcBef>
                <a:spcPct val="20000"/>
              </a:spcBef>
              <a:spcAft>
                <a:spcPct val="0"/>
              </a:spcAft>
              <a:buNone/>
              <a:defRPr sz="2000">
                <a:solidFill>
                  <a:schemeClr val="tx1">
                    <a:tint val="75000"/>
                  </a:schemeClr>
                </a:solidFill>
                <a:latin typeface="+mn-lt"/>
              </a:defRPr>
            </a:lvl7pPr>
            <a:lvl8pPr marL="3200400" indent="0" algn="ctr" rtl="0" fontAlgn="base">
              <a:spcBef>
                <a:spcPct val="20000"/>
              </a:spcBef>
              <a:spcAft>
                <a:spcPct val="0"/>
              </a:spcAft>
              <a:buNone/>
              <a:defRPr sz="2000">
                <a:solidFill>
                  <a:schemeClr val="tx1">
                    <a:tint val="75000"/>
                  </a:schemeClr>
                </a:solidFill>
                <a:latin typeface="+mn-lt"/>
              </a:defRPr>
            </a:lvl8pPr>
            <a:lvl9pPr marL="3657600" indent="0" algn="ctr" rtl="0" fontAlgn="base">
              <a:spcBef>
                <a:spcPct val="20000"/>
              </a:spcBef>
              <a:spcAft>
                <a:spcPct val="0"/>
              </a:spcAft>
              <a:buNone/>
              <a:defRPr sz="2000">
                <a:solidFill>
                  <a:schemeClr val="tx1">
                    <a:tint val="75000"/>
                  </a:schemeClr>
                </a:solidFill>
                <a:latin typeface="+mn-lt"/>
              </a:defRPr>
            </a:lvl9pPr>
          </a:lstStyle>
          <a:p>
            <a:r>
              <a:rPr lang="en-US" dirty="0" smtClean="0">
                <a:solidFill>
                  <a:srgbClr val="000000"/>
                </a:solidFill>
              </a:rPr>
              <a:t>… and Aug-Sept 2015</a:t>
            </a:r>
            <a:endParaRPr lang="en-US" dirty="0">
              <a:solidFill>
                <a:srgbClr val="000000"/>
              </a:solidFill>
            </a:endParaRPr>
          </a:p>
        </p:txBody>
      </p:sp>
      <p:pic>
        <p:nvPicPr>
          <p:cNvPr id="7" name="Picture 6" descr="BrahmaQ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3" y="4131587"/>
            <a:ext cx="4590288" cy="2761488"/>
          </a:xfrm>
          <a:prstGeom prst="rect">
            <a:avLst/>
          </a:prstGeom>
        </p:spPr>
      </p:pic>
      <p:pic>
        <p:nvPicPr>
          <p:cNvPr id="8" name="Picture 7" descr="floodsAssam201506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444" y="1237266"/>
            <a:ext cx="3806485" cy="2854864"/>
          </a:xfrm>
          <a:prstGeom prst="rect">
            <a:avLst/>
          </a:prstGeom>
        </p:spPr>
      </p:pic>
      <p:pic>
        <p:nvPicPr>
          <p:cNvPr id="9" name="Picture 8" descr="UttarakhandFlood2013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410" y="5087933"/>
            <a:ext cx="2581219" cy="1686397"/>
          </a:xfrm>
          <a:prstGeom prst="rect">
            <a:avLst/>
          </a:prstGeom>
        </p:spPr>
      </p:pic>
    </p:spTree>
    <p:extLst>
      <p:ext uri="{BB962C8B-B14F-4D97-AF65-F5344CB8AC3E}">
        <p14:creationId xmlns:p14="http://schemas.microsoft.com/office/powerpoint/2010/main" val="18768164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2" descr="N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3"/>
          <p:cNvSpPr>
            <a:spLocks noChangeArrowheads="1"/>
          </p:cNvSpPr>
          <p:nvPr/>
        </p:nvSpPr>
        <p:spPr bwMode="auto">
          <a:xfrm>
            <a:off x="134938" y="2514600"/>
            <a:ext cx="899160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defTabSz="914400" fontAlgn="base">
              <a:lnSpc>
                <a:spcPct val="90000"/>
              </a:lnSpc>
              <a:spcBef>
                <a:spcPct val="0"/>
              </a:spcBef>
              <a:spcAft>
                <a:spcPct val="0"/>
              </a:spcAft>
              <a:tabLst>
                <a:tab pos="3316288" algn="l"/>
              </a:tabLst>
            </a:pPr>
            <a:r>
              <a:rPr lang="ja-JP" altLang="en-US" i="1" dirty="0" smtClean="0">
                <a:solidFill>
                  <a:srgbClr val="FFFF00"/>
                </a:solidFill>
                <a:latin typeface="Arial" charset="0"/>
                <a:ea typeface="ＭＳ Ｐゴシック" charset="0"/>
                <a:cs typeface="Arial" charset="0"/>
              </a:rPr>
              <a:t>“</a:t>
            </a:r>
            <a:r>
              <a:rPr lang="en-US" altLang="ja-JP" i="1" dirty="0" smtClean="0">
                <a:solidFill>
                  <a:srgbClr val="FFFF00"/>
                </a:solidFill>
                <a:latin typeface="Arial" charset="0"/>
                <a:ea typeface="ＭＳ Ｐゴシック" charset="0"/>
                <a:cs typeface="Arial" charset="0"/>
              </a:rPr>
              <a:t>I have a very strong feeling that science exists to serve human welfare.  It</a:t>
            </a:r>
            <a:r>
              <a:rPr lang="ja-JP" altLang="en-US" i="1" dirty="0" smtClean="0">
                <a:solidFill>
                  <a:srgbClr val="FFFF00"/>
                </a:solidFill>
                <a:latin typeface="Arial" charset="0"/>
                <a:ea typeface="ＭＳ Ｐゴシック" charset="0"/>
                <a:cs typeface="Arial" charset="0"/>
              </a:rPr>
              <a:t>’</a:t>
            </a:r>
            <a:r>
              <a:rPr lang="en-US" altLang="ja-JP" i="1" dirty="0" smtClean="0">
                <a:solidFill>
                  <a:srgbClr val="FFFF00"/>
                </a:solidFill>
                <a:latin typeface="Arial" charset="0"/>
                <a:ea typeface="ＭＳ Ｐゴシック" charset="0"/>
                <a:cs typeface="Arial" charset="0"/>
              </a:rPr>
              <a:t>s wonderful to have the opportunity given us by society to do basic research, but in return, we have a very important moral responsibility to apply that research to benefiting humanity.</a:t>
            </a:r>
            <a:r>
              <a:rPr lang="ja-JP" altLang="en-US" i="1" dirty="0" smtClean="0">
                <a:solidFill>
                  <a:srgbClr val="FFFF00"/>
                </a:solidFill>
                <a:latin typeface="Arial" charset="0"/>
                <a:ea typeface="ＭＳ Ｐゴシック" charset="0"/>
                <a:cs typeface="Arial" charset="0"/>
              </a:rPr>
              <a:t>”</a:t>
            </a:r>
            <a:r>
              <a:rPr lang="en-US" altLang="ja-JP" i="1" dirty="0" smtClean="0">
                <a:solidFill>
                  <a:srgbClr val="FFFF00"/>
                </a:solidFill>
                <a:latin typeface="Arial" charset="0"/>
                <a:ea typeface="ＭＳ Ｐゴシック" charset="0"/>
                <a:cs typeface="Arial" charset="0"/>
              </a:rPr>
              <a:t>        		   	                     Dr. Walter Orr Roberts (NCAR founder)</a:t>
            </a:r>
            <a:endParaRPr lang="en-US" i="1" dirty="0" smtClean="0">
              <a:solidFill>
                <a:srgbClr val="FFFF00"/>
              </a:solidFill>
              <a:latin typeface="Arial" charset="0"/>
              <a:ea typeface="ＭＳ Ｐゴシック" charset="0"/>
              <a:cs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car_PPtempl6b.jpg                                             000137B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1115"/>
            <a:ext cx="9140825" cy="6854825"/>
          </a:xfrm>
          <a:prstGeom prst="rect">
            <a:avLst/>
          </a:prstGeom>
          <a:noFill/>
          <a:ln w="9525">
            <a:noFill/>
            <a:miter lim="800000"/>
            <a:headEnd/>
            <a:tailEnd/>
          </a:ln>
        </p:spPr>
      </p:pic>
      <p:sp>
        <p:nvSpPr>
          <p:cNvPr id="3" name="Rectangle 2"/>
          <p:cNvSpPr txBox="1">
            <a:spLocks noChangeArrowheads="1"/>
          </p:cNvSpPr>
          <p:nvPr/>
        </p:nvSpPr>
        <p:spPr bwMode="auto">
          <a:xfrm>
            <a:off x="442823" y="2977558"/>
            <a:ext cx="7772400" cy="665507"/>
          </a:xfrm>
          <a:prstGeom prst="rect">
            <a:avLst/>
          </a:prstGeom>
          <a:noFill/>
          <a:ln w="9525">
            <a:noFill/>
            <a:miter lim="800000"/>
            <a:headEnd/>
            <a:tailEnd/>
          </a:ln>
          <a:effectLst/>
        </p:spPr>
        <p:txBody>
          <a:bodyPr lIns="91423" tIns="45712" rIns="91423" bIns="45712" anchor="ctr">
            <a:prstTxWarp prst="textNoShape">
              <a:avLst/>
            </a:prstTxWarp>
          </a:bodyPr>
          <a:lstStyle/>
          <a:p>
            <a:pPr algn="ctr">
              <a:defRPr/>
            </a:pPr>
            <a:r>
              <a:rPr lang="en-US" sz="4400" kern="0" dirty="0" smtClean="0">
                <a:solidFill>
                  <a:srgbClr val="1F497D"/>
                </a:solidFill>
                <a:latin typeface="Calibri"/>
              </a:rPr>
              <a:t>For more information, contact</a:t>
            </a:r>
          </a:p>
          <a:p>
            <a:pPr algn="ctr">
              <a:defRPr/>
            </a:pPr>
            <a:r>
              <a:rPr lang="en-US" sz="4400" kern="0" dirty="0" err="1" smtClean="0">
                <a:solidFill>
                  <a:srgbClr val="1F497D"/>
                </a:solidFill>
                <a:latin typeface="Calibri"/>
              </a:rPr>
              <a:t>hopson@ucar.edu</a:t>
            </a:r>
            <a:endParaRPr lang="en-US" sz="4400" kern="0" dirty="0" smtClean="0">
              <a:solidFill>
                <a:srgbClr val="1F497D"/>
              </a:solidFill>
              <a:latin typeface="Calibri"/>
            </a:endParaRPr>
          </a:p>
        </p:txBody>
      </p:sp>
    </p:spTree>
    <p:extLst>
      <p:ext uri="{BB962C8B-B14F-4D97-AF65-F5344CB8AC3E}">
        <p14:creationId xmlns:p14="http://schemas.microsoft.com/office/powerpoint/2010/main" val="3611481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2"/>
          <p:cNvSpPr>
            <a:spLocks noChangeAspect="1"/>
          </p:cNvSpPr>
          <p:nvPr/>
        </p:nvSpPr>
        <p:spPr bwMode="auto">
          <a:xfrm flipH="1">
            <a:off x="106364" y="3535369"/>
            <a:ext cx="1019175" cy="198437"/>
          </a:xfrm>
          <a:custGeom>
            <a:avLst/>
            <a:gdLst>
              <a:gd name="T0" fmla="*/ 0 w 605"/>
              <a:gd name="T1" fmla="*/ 2147483647 h 179"/>
              <a:gd name="T2" fmla="*/ 2147483647 w 605"/>
              <a:gd name="T3" fmla="*/ 2147483647 h 179"/>
              <a:gd name="T4" fmla="*/ 2147483647 w 605"/>
              <a:gd name="T5" fmla="*/ 2147483647 h 179"/>
              <a:gd name="T6" fmla="*/ 2147483647 w 605"/>
              <a:gd name="T7" fmla="*/ 2147483647 h 179"/>
              <a:gd name="T8" fmla="*/ 2147483647 w 605"/>
              <a:gd name="T9" fmla="*/ 2147483647 h 179"/>
              <a:gd name="T10" fmla="*/ 2147483647 w 605"/>
              <a:gd name="T11" fmla="*/ 2147483647 h 179"/>
              <a:gd name="T12" fmla="*/ 2147483647 w 605"/>
              <a:gd name="T13" fmla="*/ 2147483647 h 179"/>
              <a:gd name="T14" fmla="*/ 2147483647 w 605"/>
              <a:gd name="T15" fmla="*/ 2147483647 h 179"/>
              <a:gd name="T16" fmla="*/ 2147483647 w 605"/>
              <a:gd name="T17" fmla="*/ 2147483647 h 179"/>
              <a:gd name="T18" fmla="*/ 2147483647 w 605"/>
              <a:gd name="T19" fmla="*/ 2147483647 h 179"/>
              <a:gd name="T20" fmla="*/ 2147483647 w 605"/>
              <a:gd name="T21" fmla="*/ 2147483647 h 179"/>
              <a:gd name="T22" fmla="*/ 2147483647 w 605"/>
              <a:gd name="T23" fmla="*/ 2147483647 h 179"/>
              <a:gd name="T24" fmla="*/ 2147483647 w 605"/>
              <a:gd name="T25" fmla="*/ 0 h 179"/>
              <a:gd name="T26" fmla="*/ 2147483647 w 605"/>
              <a:gd name="T27" fmla="*/ 2147483647 h 179"/>
              <a:gd name="T28" fmla="*/ 2147483647 w 605"/>
              <a:gd name="T29" fmla="*/ 2147483647 h 179"/>
              <a:gd name="T30" fmla="*/ 2147483647 w 605"/>
              <a:gd name="T31" fmla="*/ 2147483647 h 179"/>
              <a:gd name="T32" fmla="*/ 2147483647 w 605"/>
              <a:gd name="T33" fmla="*/ 2147483647 h 179"/>
              <a:gd name="T34" fmla="*/ 2147483647 w 605"/>
              <a:gd name="T35" fmla="*/ 2147483647 h 179"/>
              <a:gd name="T36" fmla="*/ 2147483647 w 605"/>
              <a:gd name="T37" fmla="*/ 2147483647 h 179"/>
              <a:gd name="T38" fmla="*/ 2147483647 w 605"/>
              <a:gd name="T39" fmla="*/ 2147483647 h 179"/>
              <a:gd name="T40" fmla="*/ 2147483647 w 605"/>
              <a:gd name="T41" fmla="*/ 2147483647 h 179"/>
              <a:gd name="T42" fmla="*/ 2147483647 w 605"/>
              <a:gd name="T43" fmla="*/ 2147483647 h 179"/>
              <a:gd name="T44" fmla="*/ 2147483647 w 605"/>
              <a:gd name="T45" fmla="*/ 2147483647 h 179"/>
              <a:gd name="T46" fmla="*/ 2147483647 w 605"/>
              <a:gd name="T47" fmla="*/ 2147483647 h 179"/>
              <a:gd name="T48" fmla="*/ 2147483647 w 605"/>
              <a:gd name="T49" fmla="*/ 2147483647 h 179"/>
              <a:gd name="T50" fmla="*/ 2147483647 w 60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66" name="Freeform 5"/>
          <p:cNvSpPr>
            <a:spLocks noChangeAspect="1"/>
          </p:cNvSpPr>
          <p:nvPr/>
        </p:nvSpPr>
        <p:spPr bwMode="auto">
          <a:xfrm flipH="1">
            <a:off x="5192713" y="3065499"/>
            <a:ext cx="819150" cy="198437"/>
          </a:xfrm>
          <a:custGeom>
            <a:avLst/>
            <a:gdLst>
              <a:gd name="T0" fmla="*/ 0 w 486"/>
              <a:gd name="T1" fmla="*/ 2147483647 h 179"/>
              <a:gd name="T2" fmla="*/ 2147483647 w 486"/>
              <a:gd name="T3" fmla="*/ 2147483647 h 179"/>
              <a:gd name="T4" fmla="*/ 2147483647 w 486"/>
              <a:gd name="T5" fmla="*/ 2147483647 h 179"/>
              <a:gd name="T6" fmla="*/ 2147483647 w 486"/>
              <a:gd name="T7" fmla="*/ 2147483647 h 179"/>
              <a:gd name="T8" fmla="*/ 2147483647 w 486"/>
              <a:gd name="T9" fmla="*/ 2147483647 h 179"/>
              <a:gd name="T10" fmla="*/ 2147483647 w 486"/>
              <a:gd name="T11" fmla="*/ 2147483647 h 179"/>
              <a:gd name="T12" fmla="*/ 2147483647 w 486"/>
              <a:gd name="T13" fmla="*/ 2147483647 h 179"/>
              <a:gd name="T14" fmla="*/ 2147483647 w 486"/>
              <a:gd name="T15" fmla="*/ 2147483647 h 179"/>
              <a:gd name="T16" fmla="*/ 2147483647 w 486"/>
              <a:gd name="T17" fmla="*/ 2147483647 h 179"/>
              <a:gd name="T18" fmla="*/ 2147483647 w 486"/>
              <a:gd name="T19" fmla="*/ 2147483647 h 179"/>
              <a:gd name="T20" fmla="*/ 2147483647 w 486"/>
              <a:gd name="T21" fmla="*/ 2147483647 h 179"/>
              <a:gd name="T22" fmla="*/ 2147483647 w 486"/>
              <a:gd name="T23" fmla="*/ 2147483647 h 179"/>
              <a:gd name="T24" fmla="*/ 2147483647 w 486"/>
              <a:gd name="T25" fmla="*/ 0 h 179"/>
              <a:gd name="T26" fmla="*/ 2147483647 w 486"/>
              <a:gd name="T27" fmla="*/ 2147483647 h 179"/>
              <a:gd name="T28" fmla="*/ 2147483647 w 486"/>
              <a:gd name="T29" fmla="*/ 2147483647 h 179"/>
              <a:gd name="T30" fmla="*/ 2147483647 w 486"/>
              <a:gd name="T31" fmla="*/ 2147483647 h 179"/>
              <a:gd name="T32" fmla="*/ 2147483647 w 486"/>
              <a:gd name="T33" fmla="*/ 2147483647 h 179"/>
              <a:gd name="T34" fmla="*/ 2147483647 w 486"/>
              <a:gd name="T35" fmla="*/ 2147483647 h 179"/>
              <a:gd name="T36" fmla="*/ 2147483647 w 486"/>
              <a:gd name="T37" fmla="*/ 2147483647 h 179"/>
              <a:gd name="T38" fmla="*/ 2147483647 w 486"/>
              <a:gd name="T39" fmla="*/ 2147483647 h 179"/>
              <a:gd name="T40" fmla="*/ 2147483647 w 486"/>
              <a:gd name="T41" fmla="*/ 2147483647 h 179"/>
              <a:gd name="T42" fmla="*/ 2147483647 w 486"/>
              <a:gd name="T43" fmla="*/ 2147483647 h 179"/>
              <a:gd name="T44" fmla="*/ 2147483647 w 486"/>
              <a:gd name="T45" fmla="*/ 2147483647 h 179"/>
              <a:gd name="T46" fmla="*/ 2147483647 w 486"/>
              <a:gd name="T47" fmla="*/ 2147483647 h 179"/>
              <a:gd name="T48" fmla="*/ 2147483647 w 486"/>
              <a:gd name="T49" fmla="*/ 2147483647 h 179"/>
              <a:gd name="T50" fmla="*/ 2147483647 w 486"/>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67" name="Freeform 6"/>
          <p:cNvSpPr>
            <a:spLocks noChangeAspect="1"/>
          </p:cNvSpPr>
          <p:nvPr/>
        </p:nvSpPr>
        <p:spPr bwMode="auto">
          <a:xfrm flipH="1">
            <a:off x="3981450" y="2481299"/>
            <a:ext cx="1220788" cy="795337"/>
          </a:xfrm>
          <a:custGeom>
            <a:avLst/>
            <a:gdLst>
              <a:gd name="T0" fmla="*/ 0 w 725"/>
              <a:gd name="T1" fmla="*/ 2147483647 h 716"/>
              <a:gd name="T2" fmla="*/ 2147483647 w 725"/>
              <a:gd name="T3" fmla="*/ 2147483647 h 716"/>
              <a:gd name="T4" fmla="*/ 2147483647 w 725"/>
              <a:gd name="T5" fmla="*/ 2147483647 h 716"/>
              <a:gd name="T6" fmla="*/ 2147483647 w 725"/>
              <a:gd name="T7" fmla="*/ 2147483647 h 716"/>
              <a:gd name="T8" fmla="*/ 2147483647 w 725"/>
              <a:gd name="T9" fmla="*/ 2147483647 h 716"/>
              <a:gd name="T10" fmla="*/ 2147483647 w 725"/>
              <a:gd name="T11" fmla="*/ 2147483647 h 716"/>
              <a:gd name="T12" fmla="*/ 2147483647 w 725"/>
              <a:gd name="T13" fmla="*/ 2147483647 h 716"/>
              <a:gd name="T14" fmla="*/ 2147483647 w 725"/>
              <a:gd name="T15" fmla="*/ 2147483647 h 716"/>
              <a:gd name="T16" fmla="*/ 2147483647 w 725"/>
              <a:gd name="T17" fmla="*/ 2147483647 h 716"/>
              <a:gd name="T18" fmla="*/ 2147483647 w 725"/>
              <a:gd name="T19" fmla="*/ 2147483647 h 716"/>
              <a:gd name="T20" fmla="*/ 2147483647 w 725"/>
              <a:gd name="T21" fmla="*/ 2147483647 h 716"/>
              <a:gd name="T22" fmla="*/ 2147483647 w 725"/>
              <a:gd name="T23" fmla="*/ 2147483647 h 716"/>
              <a:gd name="T24" fmla="*/ 2147483647 w 725"/>
              <a:gd name="T25" fmla="*/ 0 h 716"/>
              <a:gd name="T26" fmla="*/ 2147483647 w 725"/>
              <a:gd name="T27" fmla="*/ 2147483647 h 716"/>
              <a:gd name="T28" fmla="*/ 2147483647 w 725"/>
              <a:gd name="T29" fmla="*/ 2147483647 h 716"/>
              <a:gd name="T30" fmla="*/ 2147483647 w 725"/>
              <a:gd name="T31" fmla="*/ 2147483647 h 716"/>
              <a:gd name="T32" fmla="*/ 2147483647 w 725"/>
              <a:gd name="T33" fmla="*/ 2147483647 h 716"/>
              <a:gd name="T34" fmla="*/ 2147483647 w 725"/>
              <a:gd name="T35" fmla="*/ 2147483647 h 716"/>
              <a:gd name="T36" fmla="*/ 2147483647 w 725"/>
              <a:gd name="T37" fmla="*/ 2147483647 h 716"/>
              <a:gd name="T38" fmla="*/ 2147483647 w 725"/>
              <a:gd name="T39" fmla="*/ 2147483647 h 716"/>
              <a:gd name="T40" fmla="*/ 2147483647 w 725"/>
              <a:gd name="T41" fmla="*/ 2147483647 h 716"/>
              <a:gd name="T42" fmla="*/ 2147483647 w 725"/>
              <a:gd name="T43" fmla="*/ 2147483647 h 716"/>
              <a:gd name="T44" fmla="*/ 2147483647 w 725"/>
              <a:gd name="T45" fmla="*/ 2147483647 h 716"/>
              <a:gd name="T46" fmla="*/ 2147483647 w 725"/>
              <a:gd name="T47" fmla="*/ 2147483647 h 716"/>
              <a:gd name="T48" fmla="*/ 2147483647 w 725"/>
              <a:gd name="T49" fmla="*/ 2147483647 h 716"/>
              <a:gd name="T50" fmla="*/ 2147483647 w 725"/>
              <a:gd name="T51" fmla="*/ 2147483647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68" name="Freeform 7"/>
          <p:cNvSpPr>
            <a:spLocks noChangeAspect="1"/>
          </p:cNvSpPr>
          <p:nvPr/>
        </p:nvSpPr>
        <p:spPr bwMode="auto">
          <a:xfrm flipH="1">
            <a:off x="3046415" y="2895600"/>
            <a:ext cx="942975" cy="368300"/>
          </a:xfrm>
          <a:custGeom>
            <a:avLst/>
            <a:gdLst>
              <a:gd name="T0" fmla="*/ 0 w 560"/>
              <a:gd name="T1" fmla="*/ 2147483647 h 332"/>
              <a:gd name="T2" fmla="*/ 2147483647 w 560"/>
              <a:gd name="T3" fmla="*/ 2147483647 h 332"/>
              <a:gd name="T4" fmla="*/ 2147483647 w 560"/>
              <a:gd name="T5" fmla="*/ 2147483647 h 332"/>
              <a:gd name="T6" fmla="*/ 2147483647 w 560"/>
              <a:gd name="T7" fmla="*/ 2147483647 h 332"/>
              <a:gd name="T8" fmla="*/ 2147483647 w 560"/>
              <a:gd name="T9" fmla="*/ 2147483647 h 332"/>
              <a:gd name="T10" fmla="*/ 2147483647 w 560"/>
              <a:gd name="T11" fmla="*/ 2147483647 h 332"/>
              <a:gd name="T12" fmla="*/ 2147483647 w 560"/>
              <a:gd name="T13" fmla="*/ 2147483647 h 332"/>
              <a:gd name="T14" fmla="*/ 2147483647 w 560"/>
              <a:gd name="T15" fmla="*/ 2147483647 h 332"/>
              <a:gd name="T16" fmla="*/ 2147483647 w 560"/>
              <a:gd name="T17" fmla="*/ 2147483647 h 332"/>
              <a:gd name="T18" fmla="*/ 2147483647 w 560"/>
              <a:gd name="T19" fmla="*/ 2147483647 h 332"/>
              <a:gd name="T20" fmla="*/ 2147483647 w 560"/>
              <a:gd name="T21" fmla="*/ 2147483647 h 332"/>
              <a:gd name="T22" fmla="*/ 2147483647 w 560"/>
              <a:gd name="T23" fmla="*/ 2147483647 h 332"/>
              <a:gd name="T24" fmla="*/ 2147483647 w 560"/>
              <a:gd name="T25" fmla="*/ 0 h 332"/>
              <a:gd name="T26" fmla="*/ 2147483647 w 560"/>
              <a:gd name="T27" fmla="*/ 2147483647 h 332"/>
              <a:gd name="T28" fmla="*/ 2147483647 w 560"/>
              <a:gd name="T29" fmla="*/ 2147483647 h 332"/>
              <a:gd name="T30" fmla="*/ 2147483647 w 560"/>
              <a:gd name="T31" fmla="*/ 2147483647 h 332"/>
              <a:gd name="T32" fmla="*/ 2147483647 w 560"/>
              <a:gd name="T33" fmla="*/ 2147483647 h 332"/>
              <a:gd name="T34" fmla="*/ 2147483647 w 560"/>
              <a:gd name="T35" fmla="*/ 2147483647 h 332"/>
              <a:gd name="T36" fmla="*/ 2147483647 w 560"/>
              <a:gd name="T37" fmla="*/ 2147483647 h 332"/>
              <a:gd name="T38" fmla="*/ 2147483647 w 560"/>
              <a:gd name="T39" fmla="*/ 2147483647 h 332"/>
              <a:gd name="T40" fmla="*/ 2147483647 w 560"/>
              <a:gd name="T41" fmla="*/ 2147483647 h 332"/>
              <a:gd name="T42" fmla="*/ 2147483647 w 560"/>
              <a:gd name="T43" fmla="*/ 2147483647 h 332"/>
              <a:gd name="T44" fmla="*/ 2147483647 w 560"/>
              <a:gd name="T45" fmla="*/ 2147483647 h 332"/>
              <a:gd name="T46" fmla="*/ 2147483647 w 560"/>
              <a:gd name="T47" fmla="*/ 2147483647 h 332"/>
              <a:gd name="T48" fmla="*/ 2147483647 w 560"/>
              <a:gd name="T49" fmla="*/ 2147483647 h 332"/>
              <a:gd name="T50" fmla="*/ 2147483647 w 560"/>
              <a:gd name="T51" fmla="*/ 214748364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69" name="Freeform 8"/>
          <p:cNvSpPr>
            <a:spLocks noChangeAspect="1"/>
          </p:cNvSpPr>
          <p:nvPr/>
        </p:nvSpPr>
        <p:spPr bwMode="auto">
          <a:xfrm flipH="1">
            <a:off x="2047875" y="3065499"/>
            <a:ext cx="1003300" cy="198437"/>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0" name="Freeform 9"/>
          <p:cNvSpPr>
            <a:spLocks noChangeAspect="1"/>
          </p:cNvSpPr>
          <p:nvPr/>
        </p:nvSpPr>
        <p:spPr bwMode="auto">
          <a:xfrm flipH="1">
            <a:off x="1063626" y="3159161"/>
            <a:ext cx="1003300" cy="92075"/>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39271" name="Group 10"/>
          <p:cNvGrpSpPr>
            <a:grpSpLocks/>
          </p:cNvGrpSpPr>
          <p:nvPr/>
        </p:nvGrpSpPr>
        <p:grpSpPr bwMode="auto">
          <a:xfrm flipH="1">
            <a:off x="204806" y="3178175"/>
            <a:ext cx="5894387" cy="268288"/>
            <a:chOff x="864" y="2391"/>
            <a:chExt cx="3504" cy="716"/>
          </a:xfrm>
        </p:grpSpPr>
        <p:sp>
          <p:nvSpPr>
            <p:cNvPr id="139307" name="Freeform 11"/>
            <p:cNvSpPr>
              <a:spLocks noChangeAspect="1"/>
            </p:cNvSpPr>
            <p:nvPr/>
          </p:nvSpPr>
          <p:spPr bwMode="auto">
            <a:xfrm>
              <a:off x="864" y="2928"/>
              <a:ext cx="486" cy="179"/>
            </a:xfrm>
            <a:custGeom>
              <a:avLst/>
              <a:gdLst>
                <a:gd name="T0" fmla="*/ 0 w 486"/>
                <a:gd name="T1" fmla="*/ 175 h 179"/>
                <a:gd name="T2" fmla="*/ 35 w 486"/>
                <a:gd name="T3" fmla="*/ 155 h 179"/>
                <a:gd name="T4" fmla="*/ 48 w 486"/>
                <a:gd name="T5" fmla="*/ 146 h 179"/>
                <a:gd name="T6" fmla="*/ 62 w 486"/>
                <a:gd name="T7" fmla="*/ 137 h 179"/>
                <a:gd name="T8" fmla="*/ 79 w 486"/>
                <a:gd name="T9" fmla="*/ 123 h 179"/>
                <a:gd name="T10" fmla="*/ 85 w 486"/>
                <a:gd name="T11" fmla="*/ 112 h 179"/>
                <a:gd name="T12" fmla="*/ 90 w 486"/>
                <a:gd name="T13" fmla="*/ 110 h 179"/>
                <a:gd name="T14" fmla="*/ 100 w 486"/>
                <a:gd name="T15" fmla="*/ 96 h 179"/>
                <a:gd name="T16" fmla="*/ 115 w 486"/>
                <a:gd name="T17" fmla="*/ 73 h 179"/>
                <a:gd name="T18" fmla="*/ 125 w 486"/>
                <a:gd name="T19" fmla="*/ 53 h 179"/>
                <a:gd name="T20" fmla="*/ 131 w 486"/>
                <a:gd name="T21" fmla="*/ 37 h 179"/>
                <a:gd name="T22" fmla="*/ 140 w 486"/>
                <a:gd name="T23" fmla="*/ 21 h 179"/>
                <a:gd name="T24" fmla="*/ 150 w 486"/>
                <a:gd name="T25" fmla="*/ 0 h 179"/>
                <a:gd name="T26" fmla="*/ 181 w 486"/>
                <a:gd name="T27" fmla="*/ 3 h 179"/>
                <a:gd name="T28" fmla="*/ 184 w 486"/>
                <a:gd name="T29" fmla="*/ 9 h 179"/>
                <a:gd name="T30" fmla="*/ 196 w 486"/>
                <a:gd name="T31" fmla="*/ 30 h 179"/>
                <a:gd name="T32" fmla="*/ 198 w 486"/>
                <a:gd name="T33" fmla="*/ 39 h 179"/>
                <a:gd name="T34" fmla="*/ 202 w 486"/>
                <a:gd name="T35" fmla="*/ 44 h 179"/>
                <a:gd name="T36" fmla="*/ 209 w 486"/>
                <a:gd name="T37" fmla="*/ 60 h 179"/>
                <a:gd name="T38" fmla="*/ 217 w 486"/>
                <a:gd name="T39" fmla="*/ 69 h 179"/>
                <a:gd name="T40" fmla="*/ 221 w 486"/>
                <a:gd name="T41" fmla="*/ 75 h 179"/>
                <a:gd name="T42" fmla="*/ 259 w 486"/>
                <a:gd name="T43" fmla="*/ 120 h 179"/>
                <a:gd name="T44" fmla="*/ 296 w 486"/>
                <a:gd name="T45" fmla="*/ 148 h 179"/>
                <a:gd name="T46" fmla="*/ 327 w 486"/>
                <a:gd name="T47" fmla="*/ 164 h 179"/>
                <a:gd name="T48" fmla="*/ 372 w 486"/>
                <a:gd name="T49" fmla="*/ 171 h 179"/>
                <a:gd name="T50" fmla="*/ 486 w 486"/>
                <a:gd name="T51" fmla="*/ 160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308" name="Freeform 12"/>
            <p:cNvSpPr>
              <a:spLocks noChangeAspect="1"/>
            </p:cNvSpPr>
            <p:nvPr/>
          </p:nvSpPr>
          <p:spPr bwMode="auto">
            <a:xfrm>
              <a:off x="1344" y="2391"/>
              <a:ext cx="725" cy="716"/>
            </a:xfrm>
            <a:custGeom>
              <a:avLst/>
              <a:gdLst>
                <a:gd name="T0" fmla="*/ 0 w 725"/>
                <a:gd name="T1" fmla="*/ 700 h 716"/>
                <a:gd name="T2" fmla="*/ 54 w 725"/>
                <a:gd name="T3" fmla="*/ 620 h 716"/>
                <a:gd name="T4" fmla="*/ 74 w 725"/>
                <a:gd name="T5" fmla="*/ 584 h 716"/>
                <a:gd name="T6" fmla="*/ 95 w 725"/>
                <a:gd name="T7" fmla="*/ 548 h 716"/>
                <a:gd name="T8" fmla="*/ 121 w 725"/>
                <a:gd name="T9" fmla="*/ 492 h 716"/>
                <a:gd name="T10" fmla="*/ 130 w 725"/>
                <a:gd name="T11" fmla="*/ 448 h 716"/>
                <a:gd name="T12" fmla="*/ 138 w 725"/>
                <a:gd name="T13" fmla="*/ 440 h 716"/>
                <a:gd name="T14" fmla="*/ 153 w 725"/>
                <a:gd name="T15" fmla="*/ 384 h 716"/>
                <a:gd name="T16" fmla="*/ 176 w 725"/>
                <a:gd name="T17" fmla="*/ 292 h 716"/>
                <a:gd name="T18" fmla="*/ 192 w 725"/>
                <a:gd name="T19" fmla="*/ 212 h 716"/>
                <a:gd name="T20" fmla="*/ 201 w 725"/>
                <a:gd name="T21" fmla="*/ 148 h 716"/>
                <a:gd name="T22" fmla="*/ 215 w 725"/>
                <a:gd name="T23" fmla="*/ 84 h 716"/>
                <a:gd name="T24" fmla="*/ 230 w 725"/>
                <a:gd name="T25" fmla="*/ 0 h 716"/>
                <a:gd name="T26" fmla="*/ 277 w 725"/>
                <a:gd name="T27" fmla="*/ 12 h 716"/>
                <a:gd name="T28" fmla="*/ 282 w 725"/>
                <a:gd name="T29" fmla="*/ 36 h 716"/>
                <a:gd name="T30" fmla="*/ 300 w 725"/>
                <a:gd name="T31" fmla="*/ 120 h 716"/>
                <a:gd name="T32" fmla="*/ 303 w 725"/>
                <a:gd name="T33" fmla="*/ 156 h 716"/>
                <a:gd name="T34" fmla="*/ 310 w 725"/>
                <a:gd name="T35" fmla="*/ 176 h 716"/>
                <a:gd name="T36" fmla="*/ 320 w 725"/>
                <a:gd name="T37" fmla="*/ 240 h 716"/>
                <a:gd name="T38" fmla="*/ 333 w 725"/>
                <a:gd name="T39" fmla="*/ 276 h 716"/>
                <a:gd name="T40" fmla="*/ 339 w 725"/>
                <a:gd name="T41" fmla="*/ 300 h 716"/>
                <a:gd name="T42" fmla="*/ 397 w 725"/>
                <a:gd name="T43" fmla="*/ 480 h 716"/>
                <a:gd name="T44" fmla="*/ 454 w 725"/>
                <a:gd name="T45" fmla="*/ 592 h 716"/>
                <a:gd name="T46" fmla="*/ 501 w 725"/>
                <a:gd name="T47" fmla="*/ 656 h 716"/>
                <a:gd name="T48" fmla="*/ 570 w 725"/>
                <a:gd name="T49" fmla="*/ 684 h 716"/>
                <a:gd name="T50" fmla="*/ 725 w 725"/>
                <a:gd name="T51" fmla="*/ 703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309" name="Freeform 13"/>
            <p:cNvSpPr>
              <a:spLocks noChangeAspect="1"/>
            </p:cNvSpPr>
            <p:nvPr/>
          </p:nvSpPr>
          <p:spPr bwMode="auto">
            <a:xfrm>
              <a:off x="2064" y="2775"/>
              <a:ext cx="560" cy="332"/>
            </a:xfrm>
            <a:custGeom>
              <a:avLst/>
              <a:gdLst>
                <a:gd name="T0" fmla="*/ 0 w 560"/>
                <a:gd name="T1" fmla="*/ 325 h 332"/>
                <a:gd name="T2" fmla="*/ 42 w 560"/>
                <a:gd name="T3" fmla="*/ 287 h 332"/>
                <a:gd name="T4" fmla="*/ 58 w 560"/>
                <a:gd name="T5" fmla="*/ 271 h 332"/>
                <a:gd name="T6" fmla="*/ 75 w 560"/>
                <a:gd name="T7" fmla="*/ 254 h 332"/>
                <a:gd name="T8" fmla="*/ 96 w 560"/>
                <a:gd name="T9" fmla="*/ 228 h 332"/>
                <a:gd name="T10" fmla="*/ 103 w 560"/>
                <a:gd name="T11" fmla="*/ 208 h 332"/>
                <a:gd name="T12" fmla="*/ 109 w 560"/>
                <a:gd name="T13" fmla="*/ 204 h 332"/>
                <a:gd name="T14" fmla="*/ 121 w 560"/>
                <a:gd name="T15" fmla="*/ 178 h 332"/>
                <a:gd name="T16" fmla="*/ 139 w 560"/>
                <a:gd name="T17" fmla="*/ 135 h 332"/>
                <a:gd name="T18" fmla="*/ 151 w 560"/>
                <a:gd name="T19" fmla="*/ 98 h 332"/>
                <a:gd name="T20" fmla="*/ 159 w 560"/>
                <a:gd name="T21" fmla="*/ 69 h 332"/>
                <a:gd name="T22" fmla="*/ 169 w 560"/>
                <a:gd name="T23" fmla="*/ 39 h 332"/>
                <a:gd name="T24" fmla="*/ 182 w 560"/>
                <a:gd name="T25" fmla="*/ 0 h 332"/>
                <a:gd name="T26" fmla="*/ 219 w 560"/>
                <a:gd name="T27" fmla="*/ 6 h 332"/>
                <a:gd name="T28" fmla="*/ 223 w 560"/>
                <a:gd name="T29" fmla="*/ 17 h 332"/>
                <a:gd name="T30" fmla="*/ 237 w 560"/>
                <a:gd name="T31" fmla="*/ 56 h 332"/>
                <a:gd name="T32" fmla="*/ 240 w 560"/>
                <a:gd name="T33" fmla="*/ 72 h 332"/>
                <a:gd name="T34" fmla="*/ 244 w 560"/>
                <a:gd name="T35" fmla="*/ 82 h 332"/>
                <a:gd name="T36" fmla="*/ 253 w 560"/>
                <a:gd name="T37" fmla="*/ 111 h 332"/>
                <a:gd name="T38" fmla="*/ 263 w 560"/>
                <a:gd name="T39" fmla="*/ 128 h 332"/>
                <a:gd name="T40" fmla="*/ 267 w 560"/>
                <a:gd name="T41" fmla="*/ 139 h 332"/>
                <a:gd name="T42" fmla="*/ 313 w 560"/>
                <a:gd name="T43" fmla="*/ 223 h 332"/>
                <a:gd name="T44" fmla="*/ 358 w 560"/>
                <a:gd name="T45" fmla="*/ 275 h 332"/>
                <a:gd name="T46" fmla="*/ 396 w 560"/>
                <a:gd name="T47" fmla="*/ 304 h 332"/>
                <a:gd name="T48" fmla="*/ 450 w 560"/>
                <a:gd name="T49" fmla="*/ 317 h 332"/>
                <a:gd name="T50" fmla="*/ 560 w 560"/>
                <a:gd name="T51" fmla="*/ 32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310" name="Freeform 14"/>
            <p:cNvSpPr>
              <a:spLocks noChangeAspect="1"/>
            </p:cNvSpPr>
            <p:nvPr/>
          </p:nvSpPr>
          <p:spPr bwMode="auto">
            <a:xfrm>
              <a:off x="2621" y="2928"/>
              <a:ext cx="595" cy="179"/>
            </a:xfrm>
            <a:custGeom>
              <a:avLst/>
              <a:gdLst>
                <a:gd name="T0" fmla="*/ 0 w 595"/>
                <a:gd name="T1" fmla="*/ 175 h 179"/>
                <a:gd name="T2" fmla="*/ 35 w 595"/>
                <a:gd name="T3" fmla="*/ 155 h 179"/>
                <a:gd name="T4" fmla="*/ 48 w 595"/>
                <a:gd name="T5" fmla="*/ 146 h 179"/>
                <a:gd name="T6" fmla="*/ 62 w 595"/>
                <a:gd name="T7" fmla="*/ 137 h 179"/>
                <a:gd name="T8" fmla="*/ 79 w 595"/>
                <a:gd name="T9" fmla="*/ 123 h 179"/>
                <a:gd name="T10" fmla="*/ 85 w 595"/>
                <a:gd name="T11" fmla="*/ 112 h 179"/>
                <a:gd name="T12" fmla="*/ 90 w 595"/>
                <a:gd name="T13" fmla="*/ 110 h 179"/>
                <a:gd name="T14" fmla="*/ 100 w 595"/>
                <a:gd name="T15" fmla="*/ 96 h 179"/>
                <a:gd name="T16" fmla="*/ 115 w 595"/>
                <a:gd name="T17" fmla="*/ 73 h 179"/>
                <a:gd name="T18" fmla="*/ 125 w 595"/>
                <a:gd name="T19" fmla="*/ 53 h 179"/>
                <a:gd name="T20" fmla="*/ 131 w 595"/>
                <a:gd name="T21" fmla="*/ 37 h 179"/>
                <a:gd name="T22" fmla="*/ 140 w 595"/>
                <a:gd name="T23" fmla="*/ 21 h 179"/>
                <a:gd name="T24" fmla="*/ 150 w 595"/>
                <a:gd name="T25" fmla="*/ 0 h 179"/>
                <a:gd name="T26" fmla="*/ 181 w 595"/>
                <a:gd name="T27" fmla="*/ 3 h 179"/>
                <a:gd name="T28" fmla="*/ 184 w 595"/>
                <a:gd name="T29" fmla="*/ 9 h 179"/>
                <a:gd name="T30" fmla="*/ 196 w 595"/>
                <a:gd name="T31" fmla="*/ 30 h 179"/>
                <a:gd name="T32" fmla="*/ 198 w 595"/>
                <a:gd name="T33" fmla="*/ 39 h 179"/>
                <a:gd name="T34" fmla="*/ 202 w 595"/>
                <a:gd name="T35" fmla="*/ 44 h 179"/>
                <a:gd name="T36" fmla="*/ 209 w 595"/>
                <a:gd name="T37" fmla="*/ 60 h 179"/>
                <a:gd name="T38" fmla="*/ 217 w 595"/>
                <a:gd name="T39" fmla="*/ 69 h 179"/>
                <a:gd name="T40" fmla="*/ 221 w 595"/>
                <a:gd name="T41" fmla="*/ 75 h 179"/>
                <a:gd name="T42" fmla="*/ 259 w 595"/>
                <a:gd name="T43" fmla="*/ 120 h 179"/>
                <a:gd name="T44" fmla="*/ 296 w 595"/>
                <a:gd name="T45" fmla="*/ 148 h 179"/>
                <a:gd name="T46" fmla="*/ 327 w 595"/>
                <a:gd name="T47" fmla="*/ 164 h 179"/>
                <a:gd name="T48" fmla="*/ 372 w 595"/>
                <a:gd name="T49" fmla="*/ 171 h 179"/>
                <a:gd name="T50" fmla="*/ 595 w 59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311" name="Freeform 15"/>
            <p:cNvSpPr>
              <a:spLocks noChangeAspect="1"/>
            </p:cNvSpPr>
            <p:nvPr/>
          </p:nvSpPr>
          <p:spPr bwMode="auto">
            <a:xfrm>
              <a:off x="3205" y="3012"/>
              <a:ext cx="595" cy="83"/>
            </a:xfrm>
            <a:custGeom>
              <a:avLst/>
              <a:gdLst>
                <a:gd name="T0" fmla="*/ 0 w 595"/>
                <a:gd name="T1" fmla="*/ 1 h 179"/>
                <a:gd name="T2" fmla="*/ 35 w 595"/>
                <a:gd name="T3" fmla="*/ 0 h 179"/>
                <a:gd name="T4" fmla="*/ 48 w 595"/>
                <a:gd name="T5" fmla="*/ 0 h 179"/>
                <a:gd name="T6" fmla="*/ 62 w 595"/>
                <a:gd name="T7" fmla="*/ 0 h 179"/>
                <a:gd name="T8" fmla="*/ 79 w 595"/>
                <a:gd name="T9" fmla="*/ 0 h 179"/>
                <a:gd name="T10" fmla="*/ 85 w 595"/>
                <a:gd name="T11" fmla="*/ 0 h 179"/>
                <a:gd name="T12" fmla="*/ 90 w 595"/>
                <a:gd name="T13" fmla="*/ 0 h 179"/>
                <a:gd name="T14" fmla="*/ 100 w 595"/>
                <a:gd name="T15" fmla="*/ 0 h 179"/>
                <a:gd name="T16" fmla="*/ 115 w 595"/>
                <a:gd name="T17" fmla="*/ 0 h 179"/>
                <a:gd name="T18" fmla="*/ 125 w 595"/>
                <a:gd name="T19" fmla="*/ 0 h 179"/>
                <a:gd name="T20" fmla="*/ 131 w 595"/>
                <a:gd name="T21" fmla="*/ 0 h 179"/>
                <a:gd name="T22" fmla="*/ 140 w 595"/>
                <a:gd name="T23" fmla="*/ 0 h 179"/>
                <a:gd name="T24" fmla="*/ 150 w 595"/>
                <a:gd name="T25" fmla="*/ 0 h 179"/>
                <a:gd name="T26" fmla="*/ 181 w 595"/>
                <a:gd name="T27" fmla="*/ 0 h 179"/>
                <a:gd name="T28" fmla="*/ 184 w 595"/>
                <a:gd name="T29" fmla="*/ 0 h 179"/>
                <a:gd name="T30" fmla="*/ 196 w 595"/>
                <a:gd name="T31" fmla="*/ 0 h 179"/>
                <a:gd name="T32" fmla="*/ 198 w 595"/>
                <a:gd name="T33" fmla="*/ 0 h 179"/>
                <a:gd name="T34" fmla="*/ 202 w 595"/>
                <a:gd name="T35" fmla="*/ 0 h 179"/>
                <a:gd name="T36" fmla="*/ 209 w 595"/>
                <a:gd name="T37" fmla="*/ 0 h 179"/>
                <a:gd name="T38" fmla="*/ 217 w 595"/>
                <a:gd name="T39" fmla="*/ 0 h 179"/>
                <a:gd name="T40" fmla="*/ 221 w 595"/>
                <a:gd name="T41" fmla="*/ 0 h 179"/>
                <a:gd name="T42" fmla="*/ 259 w 595"/>
                <a:gd name="T43" fmla="*/ 0 h 179"/>
                <a:gd name="T44" fmla="*/ 296 w 595"/>
                <a:gd name="T45" fmla="*/ 0 h 179"/>
                <a:gd name="T46" fmla="*/ 327 w 595"/>
                <a:gd name="T47" fmla="*/ 0 h 179"/>
                <a:gd name="T48" fmla="*/ 372 w 595"/>
                <a:gd name="T49" fmla="*/ 1 h 179"/>
                <a:gd name="T50" fmla="*/ 595 w 595"/>
                <a:gd name="T51" fmla="*/ 1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312" name="Freeform 16"/>
            <p:cNvSpPr>
              <a:spLocks noChangeAspect="1"/>
            </p:cNvSpPr>
            <p:nvPr/>
          </p:nvSpPr>
          <p:spPr bwMode="auto">
            <a:xfrm>
              <a:off x="3763" y="2928"/>
              <a:ext cx="605" cy="179"/>
            </a:xfrm>
            <a:custGeom>
              <a:avLst/>
              <a:gdLst>
                <a:gd name="T0" fmla="*/ 0 w 605"/>
                <a:gd name="T1" fmla="*/ 165 h 179"/>
                <a:gd name="T2" fmla="*/ 45 w 605"/>
                <a:gd name="T3" fmla="*/ 155 h 179"/>
                <a:gd name="T4" fmla="*/ 58 w 605"/>
                <a:gd name="T5" fmla="*/ 146 h 179"/>
                <a:gd name="T6" fmla="*/ 72 w 605"/>
                <a:gd name="T7" fmla="*/ 137 h 179"/>
                <a:gd name="T8" fmla="*/ 89 w 605"/>
                <a:gd name="T9" fmla="*/ 123 h 179"/>
                <a:gd name="T10" fmla="*/ 95 w 605"/>
                <a:gd name="T11" fmla="*/ 112 h 179"/>
                <a:gd name="T12" fmla="*/ 100 w 605"/>
                <a:gd name="T13" fmla="*/ 110 h 179"/>
                <a:gd name="T14" fmla="*/ 110 w 605"/>
                <a:gd name="T15" fmla="*/ 96 h 179"/>
                <a:gd name="T16" fmla="*/ 125 w 605"/>
                <a:gd name="T17" fmla="*/ 73 h 179"/>
                <a:gd name="T18" fmla="*/ 135 w 605"/>
                <a:gd name="T19" fmla="*/ 53 h 179"/>
                <a:gd name="T20" fmla="*/ 141 w 605"/>
                <a:gd name="T21" fmla="*/ 37 h 179"/>
                <a:gd name="T22" fmla="*/ 150 w 605"/>
                <a:gd name="T23" fmla="*/ 21 h 179"/>
                <a:gd name="T24" fmla="*/ 160 w 605"/>
                <a:gd name="T25" fmla="*/ 0 h 179"/>
                <a:gd name="T26" fmla="*/ 191 w 605"/>
                <a:gd name="T27" fmla="*/ 3 h 179"/>
                <a:gd name="T28" fmla="*/ 194 w 605"/>
                <a:gd name="T29" fmla="*/ 9 h 179"/>
                <a:gd name="T30" fmla="*/ 206 w 605"/>
                <a:gd name="T31" fmla="*/ 30 h 179"/>
                <a:gd name="T32" fmla="*/ 208 w 605"/>
                <a:gd name="T33" fmla="*/ 39 h 179"/>
                <a:gd name="T34" fmla="*/ 212 w 605"/>
                <a:gd name="T35" fmla="*/ 44 h 179"/>
                <a:gd name="T36" fmla="*/ 219 w 605"/>
                <a:gd name="T37" fmla="*/ 60 h 179"/>
                <a:gd name="T38" fmla="*/ 227 w 605"/>
                <a:gd name="T39" fmla="*/ 69 h 179"/>
                <a:gd name="T40" fmla="*/ 231 w 605"/>
                <a:gd name="T41" fmla="*/ 75 h 179"/>
                <a:gd name="T42" fmla="*/ 269 w 605"/>
                <a:gd name="T43" fmla="*/ 120 h 179"/>
                <a:gd name="T44" fmla="*/ 306 w 605"/>
                <a:gd name="T45" fmla="*/ 148 h 179"/>
                <a:gd name="T46" fmla="*/ 337 w 605"/>
                <a:gd name="T47" fmla="*/ 164 h 179"/>
                <a:gd name="T48" fmla="*/ 382 w 605"/>
                <a:gd name="T49" fmla="*/ 171 h 179"/>
                <a:gd name="T50" fmla="*/ 605 w 60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39272" name="Freeform 17"/>
          <p:cNvSpPr>
            <a:spLocks/>
          </p:cNvSpPr>
          <p:nvPr/>
        </p:nvSpPr>
        <p:spPr bwMode="auto">
          <a:xfrm flipH="1">
            <a:off x="6081731" y="3443292"/>
            <a:ext cx="263525" cy="34925"/>
          </a:xfrm>
          <a:custGeom>
            <a:avLst/>
            <a:gdLst>
              <a:gd name="T0" fmla="*/ 2147483647 w 157"/>
              <a:gd name="T1" fmla="*/ 2147483647 h 32"/>
              <a:gd name="T2" fmla="*/ 2147483647 w 157"/>
              <a:gd name="T3" fmla="*/ 2147483647 h 32"/>
              <a:gd name="T4" fmla="*/ 2147483647 w 157"/>
              <a:gd name="T5" fmla="*/ 2147483647 h 32"/>
              <a:gd name="T6" fmla="*/ 0 w 157"/>
              <a:gd name="T7" fmla="*/ 2147483647 h 32"/>
              <a:gd name="T8" fmla="*/ 0 60000 65536"/>
              <a:gd name="T9" fmla="*/ 0 60000 65536"/>
              <a:gd name="T10" fmla="*/ 0 60000 65536"/>
              <a:gd name="T11" fmla="*/ 0 60000 65536"/>
              <a:gd name="T12" fmla="*/ 0 w 157"/>
              <a:gd name="T13" fmla="*/ 0 h 32"/>
              <a:gd name="T14" fmla="*/ 157 w 157"/>
              <a:gd name="T15" fmla="*/ 32 h 32"/>
            </a:gdLst>
            <a:ahLst/>
            <a:cxnLst>
              <a:cxn ang="T8">
                <a:pos x="T0" y="T1"/>
              </a:cxn>
              <a:cxn ang="T9">
                <a:pos x="T2" y="T3"/>
              </a:cxn>
              <a:cxn ang="T10">
                <a:pos x="T4" y="T5"/>
              </a:cxn>
              <a:cxn ang="T11">
                <a:pos x="T6" y="T7"/>
              </a:cxn>
            </a:cxnLst>
            <a:rect l="T12" t="T13" r="T14" b="T15"/>
            <a:pathLst>
              <a:path w="157" h="32">
                <a:moveTo>
                  <a:pt x="157" y="3"/>
                </a:moveTo>
                <a:cubicBezTo>
                  <a:pt x="154" y="0"/>
                  <a:pt x="132" y="10"/>
                  <a:pt x="125" y="14"/>
                </a:cubicBezTo>
                <a:cubicBezTo>
                  <a:pt x="123" y="26"/>
                  <a:pt x="34" y="30"/>
                  <a:pt x="32" y="30"/>
                </a:cubicBezTo>
                <a:cubicBezTo>
                  <a:pt x="0" y="32"/>
                  <a:pt x="20" y="32"/>
                  <a:pt x="0" y="32"/>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3" name="Freeform 18"/>
          <p:cNvSpPr>
            <a:spLocks/>
          </p:cNvSpPr>
          <p:nvPr/>
        </p:nvSpPr>
        <p:spPr bwMode="auto">
          <a:xfrm flipH="1">
            <a:off x="5137150" y="3484563"/>
            <a:ext cx="1195388" cy="585787"/>
          </a:xfrm>
          <a:custGeom>
            <a:avLst/>
            <a:gdLst>
              <a:gd name="T0" fmla="*/ 0 w 710"/>
              <a:gd name="T1" fmla="*/ 2147483647 h 528"/>
              <a:gd name="T2" fmla="*/ 2147483647 w 710"/>
              <a:gd name="T3" fmla="*/ 2147483647 h 528"/>
              <a:gd name="T4" fmla="*/ 2147483647 w 710"/>
              <a:gd name="T5" fmla="*/ 2147483647 h 528"/>
              <a:gd name="T6" fmla="*/ 2147483647 w 710"/>
              <a:gd name="T7" fmla="*/ 2147483647 h 528"/>
              <a:gd name="T8" fmla="*/ 2147483647 w 710"/>
              <a:gd name="T9" fmla="*/ 2147483647 h 528"/>
              <a:gd name="T10" fmla="*/ 2147483647 w 710"/>
              <a:gd name="T11" fmla="*/ 2147483647 h 528"/>
              <a:gd name="T12" fmla="*/ 2147483647 w 710"/>
              <a:gd name="T13" fmla="*/ 2147483647 h 528"/>
              <a:gd name="T14" fmla="*/ 2147483647 w 710"/>
              <a:gd name="T15" fmla="*/ 2147483647 h 528"/>
              <a:gd name="T16" fmla="*/ 2147483647 w 710"/>
              <a:gd name="T17" fmla="*/ 2147483647 h 528"/>
              <a:gd name="T18" fmla="*/ 2147483647 w 710"/>
              <a:gd name="T19" fmla="*/ 2147483647 h 528"/>
              <a:gd name="T20" fmla="*/ 2147483647 w 710"/>
              <a:gd name="T21" fmla="*/ 2147483647 h 528"/>
              <a:gd name="T22" fmla="*/ 2147483647 w 710"/>
              <a:gd name="T23" fmla="*/ 2147483647 h 528"/>
              <a:gd name="T24" fmla="*/ 2147483647 w 710"/>
              <a:gd name="T25" fmla="*/ 2147483647 h 528"/>
              <a:gd name="T26" fmla="*/ 2147483647 w 710"/>
              <a:gd name="T27" fmla="*/ 2147483647 h 528"/>
              <a:gd name="T28" fmla="*/ 2147483647 w 710"/>
              <a:gd name="T29" fmla="*/ 2147483647 h 528"/>
              <a:gd name="T30" fmla="*/ 2147483647 w 710"/>
              <a:gd name="T31" fmla="*/ 2147483647 h 528"/>
              <a:gd name="T32" fmla="*/ 2147483647 w 710"/>
              <a:gd name="T33" fmla="*/ 2147483647 h 528"/>
              <a:gd name="T34" fmla="*/ 2147483647 w 710"/>
              <a:gd name="T35" fmla="*/ 2147483647 h 528"/>
              <a:gd name="T36" fmla="*/ 2147483647 w 710"/>
              <a:gd name="T37" fmla="*/ 2147483647 h 528"/>
              <a:gd name="T38" fmla="*/ 2147483647 w 710"/>
              <a:gd name="T39" fmla="*/ 2147483647 h 528"/>
              <a:gd name="T40" fmla="*/ 2147483647 w 710"/>
              <a:gd name="T41" fmla="*/ 2147483647 h 528"/>
              <a:gd name="T42" fmla="*/ 2147483647 w 710"/>
              <a:gd name="T43" fmla="*/ 2147483647 h 528"/>
              <a:gd name="T44" fmla="*/ 2147483647 w 710"/>
              <a:gd name="T45" fmla="*/ 2147483647 h 528"/>
              <a:gd name="T46" fmla="*/ 2147483647 w 710"/>
              <a:gd name="T47" fmla="*/ 2147483647 h 528"/>
              <a:gd name="T48" fmla="*/ 2147483647 w 710"/>
              <a:gd name="T49" fmla="*/ 2147483647 h 528"/>
              <a:gd name="T50" fmla="*/ 2147483647 w 710"/>
              <a:gd name="T51" fmla="*/ 2147483647 h 528"/>
              <a:gd name="T52" fmla="*/ 2147483647 w 710"/>
              <a:gd name="T53" fmla="*/ 2147483647 h 528"/>
              <a:gd name="T54" fmla="*/ 2147483647 w 710"/>
              <a:gd name="T55" fmla="*/ 2147483647 h 528"/>
              <a:gd name="T56" fmla="*/ 2147483647 w 710"/>
              <a:gd name="T57" fmla="*/ 2147483647 h 528"/>
              <a:gd name="T58" fmla="*/ 2147483647 w 710"/>
              <a:gd name="T59" fmla="*/ 2147483647 h 528"/>
              <a:gd name="T60" fmla="*/ 2147483647 w 710"/>
              <a:gd name="T61" fmla="*/ 2147483647 h 528"/>
              <a:gd name="T62" fmla="*/ 2147483647 w 710"/>
              <a:gd name="T63" fmla="*/ 2147483647 h 528"/>
              <a:gd name="T64" fmla="*/ 2147483647 w 710"/>
              <a:gd name="T65" fmla="*/ 2147483647 h 528"/>
              <a:gd name="T66" fmla="*/ 2147483647 w 710"/>
              <a:gd name="T67" fmla="*/ 2147483647 h 528"/>
              <a:gd name="T68" fmla="*/ 2147483647 w 710"/>
              <a:gd name="T69" fmla="*/ 2147483647 h 528"/>
              <a:gd name="T70" fmla="*/ 2147483647 w 710"/>
              <a:gd name="T71" fmla="*/ 2147483647 h 528"/>
              <a:gd name="T72" fmla="*/ 2147483647 w 710"/>
              <a:gd name="T73" fmla="*/ 2147483647 h 528"/>
              <a:gd name="T74" fmla="*/ 2147483647 w 710"/>
              <a:gd name="T75" fmla="*/ 2147483647 h 528"/>
              <a:gd name="T76" fmla="*/ 2147483647 w 710"/>
              <a:gd name="T77" fmla="*/ 2147483647 h 528"/>
              <a:gd name="T78" fmla="*/ 2147483647 w 710"/>
              <a:gd name="T79" fmla="*/ 0 h 5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528"/>
              <a:gd name="T122" fmla="*/ 710 w 710"/>
              <a:gd name="T123" fmla="*/ 528 h 5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528">
                <a:moveTo>
                  <a:pt x="0" y="493"/>
                </a:moveTo>
                <a:cubicBezTo>
                  <a:pt x="16" y="490"/>
                  <a:pt x="23" y="483"/>
                  <a:pt x="37" y="477"/>
                </a:cubicBezTo>
                <a:cubicBezTo>
                  <a:pt x="43" y="467"/>
                  <a:pt x="52" y="453"/>
                  <a:pt x="62" y="448"/>
                </a:cubicBezTo>
                <a:cubicBezTo>
                  <a:pt x="64" y="446"/>
                  <a:pt x="65" y="444"/>
                  <a:pt x="67" y="442"/>
                </a:cubicBezTo>
                <a:cubicBezTo>
                  <a:pt x="68" y="441"/>
                  <a:pt x="71" y="441"/>
                  <a:pt x="72" y="440"/>
                </a:cubicBezTo>
                <a:cubicBezTo>
                  <a:pt x="78" y="434"/>
                  <a:pt x="81" y="425"/>
                  <a:pt x="90" y="421"/>
                </a:cubicBezTo>
                <a:cubicBezTo>
                  <a:pt x="93" y="414"/>
                  <a:pt x="98" y="406"/>
                  <a:pt x="104" y="402"/>
                </a:cubicBezTo>
                <a:cubicBezTo>
                  <a:pt x="131" y="364"/>
                  <a:pt x="139" y="305"/>
                  <a:pt x="146" y="259"/>
                </a:cubicBezTo>
                <a:cubicBezTo>
                  <a:pt x="152" y="262"/>
                  <a:pt x="151" y="266"/>
                  <a:pt x="155" y="271"/>
                </a:cubicBezTo>
                <a:cubicBezTo>
                  <a:pt x="155" y="276"/>
                  <a:pt x="146" y="342"/>
                  <a:pt x="163" y="336"/>
                </a:cubicBezTo>
                <a:cubicBezTo>
                  <a:pt x="176" y="315"/>
                  <a:pt x="169" y="287"/>
                  <a:pt x="178" y="264"/>
                </a:cubicBezTo>
                <a:cubicBezTo>
                  <a:pt x="188" y="206"/>
                  <a:pt x="182" y="251"/>
                  <a:pt x="184" y="376"/>
                </a:cubicBezTo>
                <a:cubicBezTo>
                  <a:pt x="213" y="373"/>
                  <a:pt x="197" y="332"/>
                  <a:pt x="198" y="303"/>
                </a:cubicBezTo>
                <a:cubicBezTo>
                  <a:pt x="202" y="307"/>
                  <a:pt x="208" y="317"/>
                  <a:pt x="208" y="317"/>
                </a:cubicBezTo>
                <a:cubicBezTo>
                  <a:pt x="213" y="343"/>
                  <a:pt x="208" y="370"/>
                  <a:pt x="218" y="394"/>
                </a:cubicBezTo>
                <a:cubicBezTo>
                  <a:pt x="221" y="419"/>
                  <a:pt x="240" y="451"/>
                  <a:pt x="264" y="461"/>
                </a:cubicBezTo>
                <a:cubicBezTo>
                  <a:pt x="267" y="470"/>
                  <a:pt x="271" y="471"/>
                  <a:pt x="280" y="472"/>
                </a:cubicBezTo>
                <a:cubicBezTo>
                  <a:pt x="287" y="478"/>
                  <a:pt x="292" y="481"/>
                  <a:pt x="301" y="483"/>
                </a:cubicBezTo>
                <a:cubicBezTo>
                  <a:pt x="319" y="498"/>
                  <a:pt x="342" y="505"/>
                  <a:pt x="365" y="509"/>
                </a:cubicBezTo>
                <a:cubicBezTo>
                  <a:pt x="396" y="528"/>
                  <a:pt x="438" y="512"/>
                  <a:pt x="474" y="511"/>
                </a:cubicBezTo>
                <a:cubicBezTo>
                  <a:pt x="481" y="509"/>
                  <a:pt x="485" y="507"/>
                  <a:pt x="491" y="504"/>
                </a:cubicBezTo>
                <a:cubicBezTo>
                  <a:pt x="511" y="484"/>
                  <a:pt x="481" y="514"/>
                  <a:pt x="502" y="495"/>
                </a:cubicBezTo>
                <a:cubicBezTo>
                  <a:pt x="506" y="492"/>
                  <a:pt x="512" y="485"/>
                  <a:pt x="512" y="485"/>
                </a:cubicBezTo>
                <a:cubicBezTo>
                  <a:pt x="517" y="473"/>
                  <a:pt x="523" y="458"/>
                  <a:pt x="533" y="448"/>
                </a:cubicBezTo>
                <a:cubicBezTo>
                  <a:pt x="534" y="441"/>
                  <a:pt x="539" y="432"/>
                  <a:pt x="544" y="426"/>
                </a:cubicBezTo>
                <a:cubicBezTo>
                  <a:pt x="547" y="418"/>
                  <a:pt x="549" y="408"/>
                  <a:pt x="554" y="402"/>
                </a:cubicBezTo>
                <a:cubicBezTo>
                  <a:pt x="556" y="393"/>
                  <a:pt x="561" y="383"/>
                  <a:pt x="565" y="375"/>
                </a:cubicBezTo>
                <a:cubicBezTo>
                  <a:pt x="566" y="370"/>
                  <a:pt x="571" y="359"/>
                  <a:pt x="574" y="355"/>
                </a:cubicBezTo>
                <a:cubicBezTo>
                  <a:pt x="576" y="346"/>
                  <a:pt x="579" y="336"/>
                  <a:pt x="584" y="328"/>
                </a:cubicBezTo>
                <a:cubicBezTo>
                  <a:pt x="588" y="308"/>
                  <a:pt x="594" y="285"/>
                  <a:pt x="605" y="267"/>
                </a:cubicBezTo>
                <a:cubicBezTo>
                  <a:pt x="607" y="255"/>
                  <a:pt x="614" y="237"/>
                  <a:pt x="621" y="227"/>
                </a:cubicBezTo>
                <a:cubicBezTo>
                  <a:pt x="622" y="216"/>
                  <a:pt x="626" y="205"/>
                  <a:pt x="630" y="195"/>
                </a:cubicBezTo>
                <a:cubicBezTo>
                  <a:pt x="632" y="190"/>
                  <a:pt x="637" y="179"/>
                  <a:pt x="637" y="179"/>
                </a:cubicBezTo>
                <a:cubicBezTo>
                  <a:pt x="640" y="162"/>
                  <a:pt x="650" y="139"/>
                  <a:pt x="658" y="123"/>
                </a:cubicBezTo>
                <a:cubicBezTo>
                  <a:pt x="664" y="109"/>
                  <a:pt x="665" y="103"/>
                  <a:pt x="667" y="98"/>
                </a:cubicBezTo>
                <a:cubicBezTo>
                  <a:pt x="669" y="93"/>
                  <a:pt x="667" y="88"/>
                  <a:pt x="669" y="93"/>
                </a:cubicBezTo>
                <a:cubicBezTo>
                  <a:pt x="669" y="91"/>
                  <a:pt x="677" y="137"/>
                  <a:pt x="677" y="131"/>
                </a:cubicBezTo>
                <a:cubicBezTo>
                  <a:pt x="681" y="124"/>
                  <a:pt x="688" y="50"/>
                  <a:pt x="691" y="48"/>
                </a:cubicBezTo>
                <a:cubicBezTo>
                  <a:pt x="702" y="77"/>
                  <a:pt x="697" y="124"/>
                  <a:pt x="699" y="120"/>
                </a:cubicBezTo>
                <a:cubicBezTo>
                  <a:pt x="700" y="117"/>
                  <a:pt x="710" y="0"/>
                  <a:pt x="710"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4" name="Freeform 19"/>
          <p:cNvSpPr>
            <a:spLocks/>
          </p:cNvSpPr>
          <p:nvPr/>
        </p:nvSpPr>
        <p:spPr bwMode="auto">
          <a:xfrm flipH="1">
            <a:off x="4540252" y="3282956"/>
            <a:ext cx="596900" cy="727075"/>
          </a:xfrm>
          <a:custGeom>
            <a:avLst/>
            <a:gdLst>
              <a:gd name="T0" fmla="*/ 0 w 355"/>
              <a:gd name="T1" fmla="*/ 2147483647 h 655"/>
              <a:gd name="T2" fmla="*/ 2147483647 w 355"/>
              <a:gd name="T3" fmla="*/ 2147483647 h 655"/>
              <a:gd name="T4" fmla="*/ 2147483647 w 355"/>
              <a:gd name="T5" fmla="*/ 2147483647 h 655"/>
              <a:gd name="T6" fmla="*/ 2147483647 w 355"/>
              <a:gd name="T7" fmla="*/ 2147483647 h 655"/>
              <a:gd name="T8" fmla="*/ 2147483647 w 355"/>
              <a:gd name="T9" fmla="*/ 2147483647 h 655"/>
              <a:gd name="T10" fmla="*/ 2147483647 w 355"/>
              <a:gd name="T11" fmla="*/ 2147483647 h 655"/>
              <a:gd name="T12" fmla="*/ 2147483647 w 355"/>
              <a:gd name="T13" fmla="*/ 2147483647 h 655"/>
              <a:gd name="T14" fmla="*/ 2147483647 w 355"/>
              <a:gd name="T15" fmla="*/ 2147483647 h 655"/>
              <a:gd name="T16" fmla="*/ 2147483647 w 355"/>
              <a:gd name="T17" fmla="*/ 2147483647 h 655"/>
              <a:gd name="T18" fmla="*/ 2147483647 w 355"/>
              <a:gd name="T19" fmla="*/ 2147483647 h 655"/>
              <a:gd name="T20" fmla="*/ 2147483647 w 355"/>
              <a:gd name="T21" fmla="*/ 2147483647 h 655"/>
              <a:gd name="T22" fmla="*/ 2147483647 w 355"/>
              <a:gd name="T23" fmla="*/ 2147483647 h 655"/>
              <a:gd name="T24" fmla="*/ 2147483647 w 355"/>
              <a:gd name="T25" fmla="*/ 2147483647 h 655"/>
              <a:gd name="T26" fmla="*/ 2147483647 w 355"/>
              <a:gd name="T27" fmla="*/ 2147483647 h 655"/>
              <a:gd name="T28" fmla="*/ 2147483647 w 355"/>
              <a:gd name="T29" fmla="*/ 2147483647 h 655"/>
              <a:gd name="T30" fmla="*/ 2147483647 w 355"/>
              <a:gd name="T31" fmla="*/ 2147483647 h 655"/>
              <a:gd name="T32" fmla="*/ 2147483647 w 355"/>
              <a:gd name="T33" fmla="*/ 2147483647 h 655"/>
              <a:gd name="T34" fmla="*/ 2147483647 w 355"/>
              <a:gd name="T35" fmla="*/ 2147483647 h 655"/>
              <a:gd name="T36" fmla="*/ 2147483647 w 355"/>
              <a:gd name="T37" fmla="*/ 2147483647 h 655"/>
              <a:gd name="T38" fmla="*/ 2147483647 w 355"/>
              <a:gd name="T39" fmla="*/ 2147483647 h 655"/>
              <a:gd name="T40" fmla="*/ 2147483647 w 355"/>
              <a:gd name="T41" fmla="*/ 2147483647 h 655"/>
              <a:gd name="T42" fmla="*/ 2147483647 w 355"/>
              <a:gd name="T43" fmla="*/ 2147483647 h 655"/>
              <a:gd name="T44" fmla="*/ 2147483647 w 355"/>
              <a:gd name="T45" fmla="*/ 2147483647 h 655"/>
              <a:gd name="T46" fmla="*/ 2147483647 w 355"/>
              <a:gd name="T47" fmla="*/ 2147483647 h 655"/>
              <a:gd name="T48" fmla="*/ 2147483647 w 355"/>
              <a:gd name="T49" fmla="*/ 2147483647 h 655"/>
              <a:gd name="T50" fmla="*/ 2147483647 w 355"/>
              <a:gd name="T51" fmla="*/ 2147483647 h 655"/>
              <a:gd name="T52" fmla="*/ 2147483647 w 355"/>
              <a:gd name="T53" fmla="*/ 2147483647 h 655"/>
              <a:gd name="T54" fmla="*/ 2147483647 w 355"/>
              <a:gd name="T55" fmla="*/ 2147483647 h 655"/>
              <a:gd name="T56" fmla="*/ 2147483647 w 355"/>
              <a:gd name="T57" fmla="*/ 2147483647 h 655"/>
              <a:gd name="T58" fmla="*/ 2147483647 w 355"/>
              <a:gd name="T59" fmla="*/ 2147483647 h 6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
              <a:gd name="T91" fmla="*/ 0 h 655"/>
              <a:gd name="T92" fmla="*/ 355 w 355"/>
              <a:gd name="T93" fmla="*/ 655 h 6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5" h="655">
                <a:moveTo>
                  <a:pt x="0" y="183"/>
                </a:moveTo>
                <a:cubicBezTo>
                  <a:pt x="3" y="165"/>
                  <a:pt x="2" y="143"/>
                  <a:pt x="13" y="128"/>
                </a:cubicBezTo>
                <a:cubicBezTo>
                  <a:pt x="15" y="121"/>
                  <a:pt x="17" y="115"/>
                  <a:pt x="20" y="108"/>
                </a:cubicBezTo>
                <a:cubicBezTo>
                  <a:pt x="23" y="85"/>
                  <a:pt x="27" y="60"/>
                  <a:pt x="36" y="39"/>
                </a:cubicBezTo>
                <a:cubicBezTo>
                  <a:pt x="40" y="46"/>
                  <a:pt x="42" y="56"/>
                  <a:pt x="45" y="64"/>
                </a:cubicBezTo>
                <a:cubicBezTo>
                  <a:pt x="47" y="110"/>
                  <a:pt x="42" y="109"/>
                  <a:pt x="55" y="136"/>
                </a:cubicBezTo>
                <a:cubicBezTo>
                  <a:pt x="65" y="128"/>
                  <a:pt x="60" y="90"/>
                  <a:pt x="71" y="71"/>
                </a:cubicBezTo>
                <a:cubicBezTo>
                  <a:pt x="75" y="52"/>
                  <a:pt x="84" y="37"/>
                  <a:pt x="87" y="18"/>
                </a:cubicBezTo>
                <a:cubicBezTo>
                  <a:pt x="87" y="13"/>
                  <a:pt x="83" y="5"/>
                  <a:pt x="88" y="2"/>
                </a:cubicBezTo>
                <a:cubicBezTo>
                  <a:pt x="92" y="0"/>
                  <a:pt x="92" y="10"/>
                  <a:pt x="92" y="15"/>
                </a:cubicBezTo>
                <a:cubicBezTo>
                  <a:pt x="94" y="34"/>
                  <a:pt x="90" y="65"/>
                  <a:pt x="101" y="84"/>
                </a:cubicBezTo>
                <a:cubicBezTo>
                  <a:pt x="103" y="101"/>
                  <a:pt x="106" y="118"/>
                  <a:pt x="111" y="135"/>
                </a:cubicBezTo>
                <a:cubicBezTo>
                  <a:pt x="112" y="157"/>
                  <a:pt x="111" y="177"/>
                  <a:pt x="119" y="197"/>
                </a:cubicBezTo>
                <a:cubicBezTo>
                  <a:pt x="128" y="183"/>
                  <a:pt x="123" y="164"/>
                  <a:pt x="132" y="151"/>
                </a:cubicBezTo>
                <a:cubicBezTo>
                  <a:pt x="134" y="140"/>
                  <a:pt x="136" y="130"/>
                  <a:pt x="138" y="119"/>
                </a:cubicBezTo>
                <a:cubicBezTo>
                  <a:pt x="143" y="169"/>
                  <a:pt x="133" y="222"/>
                  <a:pt x="148" y="271"/>
                </a:cubicBezTo>
                <a:cubicBezTo>
                  <a:pt x="149" y="285"/>
                  <a:pt x="151" y="302"/>
                  <a:pt x="157" y="314"/>
                </a:cubicBezTo>
                <a:cubicBezTo>
                  <a:pt x="160" y="336"/>
                  <a:pt x="157" y="327"/>
                  <a:pt x="164" y="340"/>
                </a:cubicBezTo>
                <a:cubicBezTo>
                  <a:pt x="165" y="350"/>
                  <a:pt x="170" y="360"/>
                  <a:pt x="173" y="370"/>
                </a:cubicBezTo>
                <a:cubicBezTo>
                  <a:pt x="175" y="376"/>
                  <a:pt x="180" y="389"/>
                  <a:pt x="180" y="389"/>
                </a:cubicBezTo>
                <a:cubicBezTo>
                  <a:pt x="181" y="399"/>
                  <a:pt x="183" y="408"/>
                  <a:pt x="189" y="416"/>
                </a:cubicBezTo>
                <a:cubicBezTo>
                  <a:pt x="190" y="428"/>
                  <a:pt x="193" y="442"/>
                  <a:pt x="199" y="452"/>
                </a:cubicBezTo>
                <a:cubicBezTo>
                  <a:pt x="200" y="461"/>
                  <a:pt x="204" y="465"/>
                  <a:pt x="207" y="474"/>
                </a:cubicBezTo>
                <a:cubicBezTo>
                  <a:pt x="216" y="469"/>
                  <a:pt x="215" y="457"/>
                  <a:pt x="220" y="448"/>
                </a:cubicBezTo>
                <a:cubicBezTo>
                  <a:pt x="220" y="444"/>
                  <a:pt x="221" y="426"/>
                  <a:pt x="226" y="440"/>
                </a:cubicBezTo>
                <a:cubicBezTo>
                  <a:pt x="229" y="457"/>
                  <a:pt x="230" y="476"/>
                  <a:pt x="236" y="492"/>
                </a:cubicBezTo>
                <a:cubicBezTo>
                  <a:pt x="240" y="527"/>
                  <a:pt x="260" y="573"/>
                  <a:pt x="292" y="592"/>
                </a:cubicBezTo>
                <a:cubicBezTo>
                  <a:pt x="299" y="604"/>
                  <a:pt x="307" y="614"/>
                  <a:pt x="319" y="621"/>
                </a:cubicBezTo>
                <a:cubicBezTo>
                  <a:pt x="320" y="627"/>
                  <a:pt x="322" y="628"/>
                  <a:pt x="328" y="631"/>
                </a:cubicBezTo>
                <a:cubicBezTo>
                  <a:pt x="331" y="639"/>
                  <a:pt x="355" y="650"/>
                  <a:pt x="352" y="655"/>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5" name="Freeform 20"/>
          <p:cNvSpPr>
            <a:spLocks/>
          </p:cNvSpPr>
          <p:nvPr/>
        </p:nvSpPr>
        <p:spPr bwMode="auto">
          <a:xfrm flipH="1">
            <a:off x="3895743" y="3595688"/>
            <a:ext cx="650875" cy="444500"/>
          </a:xfrm>
          <a:custGeom>
            <a:avLst/>
            <a:gdLst>
              <a:gd name="T0" fmla="*/ 0 w 387"/>
              <a:gd name="T1" fmla="*/ 2147483647 h 400"/>
              <a:gd name="T2" fmla="*/ 2147483647 w 387"/>
              <a:gd name="T3" fmla="*/ 2147483647 h 400"/>
              <a:gd name="T4" fmla="*/ 2147483647 w 387"/>
              <a:gd name="T5" fmla="*/ 2147483647 h 400"/>
              <a:gd name="T6" fmla="*/ 2147483647 w 387"/>
              <a:gd name="T7" fmla="*/ 2147483647 h 400"/>
              <a:gd name="T8" fmla="*/ 2147483647 w 387"/>
              <a:gd name="T9" fmla="*/ 2147483647 h 400"/>
              <a:gd name="T10" fmla="*/ 2147483647 w 387"/>
              <a:gd name="T11" fmla="*/ 2147483647 h 400"/>
              <a:gd name="T12" fmla="*/ 2147483647 w 387"/>
              <a:gd name="T13" fmla="*/ 2147483647 h 400"/>
              <a:gd name="T14" fmla="*/ 2147483647 w 387"/>
              <a:gd name="T15" fmla="*/ 2147483647 h 400"/>
              <a:gd name="T16" fmla="*/ 2147483647 w 387"/>
              <a:gd name="T17" fmla="*/ 2147483647 h 400"/>
              <a:gd name="T18" fmla="*/ 2147483647 w 387"/>
              <a:gd name="T19" fmla="*/ 2147483647 h 400"/>
              <a:gd name="T20" fmla="*/ 2147483647 w 387"/>
              <a:gd name="T21" fmla="*/ 2147483647 h 400"/>
              <a:gd name="T22" fmla="*/ 2147483647 w 387"/>
              <a:gd name="T23" fmla="*/ 2147483647 h 400"/>
              <a:gd name="T24" fmla="*/ 2147483647 w 387"/>
              <a:gd name="T25" fmla="*/ 2147483647 h 400"/>
              <a:gd name="T26" fmla="*/ 2147483647 w 387"/>
              <a:gd name="T27" fmla="*/ 2147483647 h 400"/>
              <a:gd name="T28" fmla="*/ 2147483647 w 387"/>
              <a:gd name="T29" fmla="*/ 2147483647 h 400"/>
              <a:gd name="T30" fmla="*/ 2147483647 w 387"/>
              <a:gd name="T31" fmla="*/ 2147483647 h 400"/>
              <a:gd name="T32" fmla="*/ 2147483647 w 387"/>
              <a:gd name="T33" fmla="*/ 2147483647 h 400"/>
              <a:gd name="T34" fmla="*/ 2147483647 w 387"/>
              <a:gd name="T35" fmla="*/ 2147483647 h 400"/>
              <a:gd name="T36" fmla="*/ 2147483647 w 387"/>
              <a:gd name="T37" fmla="*/ 2147483647 h 400"/>
              <a:gd name="T38" fmla="*/ 2147483647 w 387"/>
              <a:gd name="T39" fmla="*/ 2147483647 h 400"/>
              <a:gd name="T40" fmla="*/ 2147483647 w 387"/>
              <a:gd name="T41" fmla="*/ 2147483647 h 400"/>
              <a:gd name="T42" fmla="*/ 2147483647 w 387"/>
              <a:gd name="T43" fmla="*/ 2147483647 h 400"/>
              <a:gd name="T44" fmla="*/ 2147483647 w 387"/>
              <a:gd name="T45" fmla="*/ 2147483647 h 400"/>
              <a:gd name="T46" fmla="*/ 2147483647 w 387"/>
              <a:gd name="T47" fmla="*/ 2147483647 h 400"/>
              <a:gd name="T48" fmla="*/ 2147483647 w 387"/>
              <a:gd name="T49" fmla="*/ 2147483647 h 400"/>
              <a:gd name="T50" fmla="*/ 2147483647 w 387"/>
              <a:gd name="T51" fmla="*/ 2147483647 h 400"/>
              <a:gd name="T52" fmla="*/ 2147483647 w 387"/>
              <a:gd name="T53" fmla="*/ 2147483647 h 400"/>
              <a:gd name="T54" fmla="*/ 2147483647 w 387"/>
              <a:gd name="T55" fmla="*/ 2147483647 h 4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7"/>
              <a:gd name="T85" fmla="*/ 0 h 400"/>
              <a:gd name="T86" fmla="*/ 387 w 387"/>
              <a:gd name="T87" fmla="*/ 400 h 4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7" h="400">
                <a:moveTo>
                  <a:pt x="0" y="368"/>
                </a:moveTo>
                <a:cubicBezTo>
                  <a:pt x="18" y="375"/>
                  <a:pt x="35" y="384"/>
                  <a:pt x="57" y="386"/>
                </a:cubicBezTo>
                <a:cubicBezTo>
                  <a:pt x="66" y="391"/>
                  <a:pt x="75" y="392"/>
                  <a:pt x="85" y="394"/>
                </a:cubicBezTo>
                <a:cubicBezTo>
                  <a:pt x="121" y="393"/>
                  <a:pt x="129" y="400"/>
                  <a:pt x="150" y="386"/>
                </a:cubicBezTo>
                <a:cubicBezTo>
                  <a:pt x="153" y="379"/>
                  <a:pt x="159" y="377"/>
                  <a:pt x="165" y="373"/>
                </a:cubicBezTo>
                <a:cubicBezTo>
                  <a:pt x="166" y="367"/>
                  <a:pt x="172" y="361"/>
                  <a:pt x="176" y="355"/>
                </a:cubicBezTo>
                <a:cubicBezTo>
                  <a:pt x="177" y="348"/>
                  <a:pt x="180" y="347"/>
                  <a:pt x="182" y="339"/>
                </a:cubicBezTo>
                <a:cubicBezTo>
                  <a:pt x="183" y="332"/>
                  <a:pt x="187" y="318"/>
                  <a:pt x="187" y="318"/>
                </a:cubicBezTo>
                <a:cubicBezTo>
                  <a:pt x="188" y="312"/>
                  <a:pt x="188" y="276"/>
                  <a:pt x="197" y="272"/>
                </a:cubicBezTo>
                <a:cubicBezTo>
                  <a:pt x="199" y="252"/>
                  <a:pt x="202" y="241"/>
                  <a:pt x="203" y="218"/>
                </a:cubicBezTo>
                <a:cubicBezTo>
                  <a:pt x="215" y="233"/>
                  <a:pt x="226" y="277"/>
                  <a:pt x="232" y="298"/>
                </a:cubicBezTo>
                <a:cubicBezTo>
                  <a:pt x="234" y="312"/>
                  <a:pt x="235" y="325"/>
                  <a:pt x="248" y="330"/>
                </a:cubicBezTo>
                <a:cubicBezTo>
                  <a:pt x="248" y="327"/>
                  <a:pt x="248" y="325"/>
                  <a:pt x="249" y="322"/>
                </a:cubicBezTo>
                <a:cubicBezTo>
                  <a:pt x="250" y="320"/>
                  <a:pt x="253" y="319"/>
                  <a:pt x="253" y="317"/>
                </a:cubicBezTo>
                <a:cubicBezTo>
                  <a:pt x="259" y="291"/>
                  <a:pt x="253" y="260"/>
                  <a:pt x="269" y="237"/>
                </a:cubicBezTo>
                <a:cubicBezTo>
                  <a:pt x="271" y="221"/>
                  <a:pt x="278" y="196"/>
                  <a:pt x="285" y="182"/>
                </a:cubicBezTo>
                <a:cubicBezTo>
                  <a:pt x="295" y="195"/>
                  <a:pt x="294" y="215"/>
                  <a:pt x="296" y="230"/>
                </a:cubicBezTo>
                <a:cubicBezTo>
                  <a:pt x="304" y="219"/>
                  <a:pt x="300" y="202"/>
                  <a:pt x="304" y="189"/>
                </a:cubicBezTo>
                <a:cubicBezTo>
                  <a:pt x="306" y="139"/>
                  <a:pt x="312" y="89"/>
                  <a:pt x="320" y="40"/>
                </a:cubicBezTo>
                <a:cubicBezTo>
                  <a:pt x="320" y="28"/>
                  <a:pt x="318" y="16"/>
                  <a:pt x="321" y="5"/>
                </a:cubicBezTo>
                <a:cubicBezTo>
                  <a:pt x="322" y="0"/>
                  <a:pt x="324" y="16"/>
                  <a:pt x="325" y="21"/>
                </a:cubicBezTo>
                <a:cubicBezTo>
                  <a:pt x="327" y="34"/>
                  <a:pt x="327" y="46"/>
                  <a:pt x="331" y="58"/>
                </a:cubicBezTo>
                <a:cubicBezTo>
                  <a:pt x="331" y="61"/>
                  <a:pt x="324" y="136"/>
                  <a:pt x="341" y="149"/>
                </a:cubicBezTo>
                <a:cubicBezTo>
                  <a:pt x="343" y="162"/>
                  <a:pt x="347" y="149"/>
                  <a:pt x="350" y="144"/>
                </a:cubicBezTo>
                <a:cubicBezTo>
                  <a:pt x="352" y="134"/>
                  <a:pt x="352" y="129"/>
                  <a:pt x="363" y="131"/>
                </a:cubicBezTo>
                <a:cubicBezTo>
                  <a:pt x="368" y="139"/>
                  <a:pt x="371" y="147"/>
                  <a:pt x="376" y="155"/>
                </a:cubicBezTo>
                <a:cubicBezTo>
                  <a:pt x="377" y="163"/>
                  <a:pt x="379" y="169"/>
                  <a:pt x="382" y="176"/>
                </a:cubicBezTo>
                <a:cubicBezTo>
                  <a:pt x="383" y="179"/>
                  <a:pt x="387" y="186"/>
                  <a:pt x="387" y="186"/>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6" name="Freeform 21"/>
          <p:cNvSpPr>
            <a:spLocks/>
          </p:cNvSpPr>
          <p:nvPr/>
        </p:nvSpPr>
        <p:spPr bwMode="auto">
          <a:xfrm flipH="1">
            <a:off x="3071814" y="3670305"/>
            <a:ext cx="823912" cy="404813"/>
          </a:xfrm>
          <a:custGeom>
            <a:avLst/>
            <a:gdLst>
              <a:gd name="T0" fmla="*/ 0 w 490"/>
              <a:gd name="T1" fmla="*/ 2147483647 h 364"/>
              <a:gd name="T2" fmla="*/ 2147483647 w 490"/>
              <a:gd name="T3" fmla="*/ 2147483647 h 364"/>
              <a:gd name="T4" fmla="*/ 2147483647 w 490"/>
              <a:gd name="T5" fmla="*/ 2147483647 h 364"/>
              <a:gd name="T6" fmla="*/ 2147483647 w 490"/>
              <a:gd name="T7" fmla="*/ 2147483647 h 364"/>
              <a:gd name="T8" fmla="*/ 2147483647 w 490"/>
              <a:gd name="T9" fmla="*/ 2147483647 h 364"/>
              <a:gd name="T10" fmla="*/ 2147483647 w 490"/>
              <a:gd name="T11" fmla="*/ 2147483647 h 364"/>
              <a:gd name="T12" fmla="*/ 2147483647 w 490"/>
              <a:gd name="T13" fmla="*/ 2147483647 h 364"/>
              <a:gd name="T14" fmla="*/ 2147483647 w 490"/>
              <a:gd name="T15" fmla="*/ 2147483647 h 364"/>
              <a:gd name="T16" fmla="*/ 2147483647 w 490"/>
              <a:gd name="T17" fmla="*/ 2147483647 h 364"/>
              <a:gd name="T18" fmla="*/ 2147483647 w 490"/>
              <a:gd name="T19" fmla="*/ 0 h 364"/>
              <a:gd name="T20" fmla="*/ 2147483647 w 490"/>
              <a:gd name="T21" fmla="*/ 2147483647 h 364"/>
              <a:gd name="T22" fmla="*/ 2147483647 w 490"/>
              <a:gd name="T23" fmla="*/ 2147483647 h 364"/>
              <a:gd name="T24" fmla="*/ 2147483647 w 490"/>
              <a:gd name="T25" fmla="*/ 2147483647 h 364"/>
              <a:gd name="T26" fmla="*/ 2147483647 w 490"/>
              <a:gd name="T27" fmla="*/ 2147483647 h 364"/>
              <a:gd name="T28" fmla="*/ 2147483647 w 490"/>
              <a:gd name="T29" fmla="*/ 2147483647 h 364"/>
              <a:gd name="T30" fmla="*/ 2147483647 w 490"/>
              <a:gd name="T31" fmla="*/ 2147483647 h 364"/>
              <a:gd name="T32" fmla="*/ 2147483647 w 490"/>
              <a:gd name="T33" fmla="*/ 2147483647 h 364"/>
              <a:gd name="T34" fmla="*/ 2147483647 w 490"/>
              <a:gd name="T35" fmla="*/ 2147483647 h 364"/>
              <a:gd name="T36" fmla="*/ 2147483647 w 490"/>
              <a:gd name="T37" fmla="*/ 2147483647 h 364"/>
              <a:gd name="T38" fmla="*/ 2147483647 w 490"/>
              <a:gd name="T39" fmla="*/ 2147483647 h 364"/>
              <a:gd name="T40" fmla="*/ 2147483647 w 490"/>
              <a:gd name="T41" fmla="*/ 2147483647 h 364"/>
              <a:gd name="T42" fmla="*/ 2147483647 w 490"/>
              <a:gd name="T43" fmla="*/ 2147483647 h 364"/>
              <a:gd name="T44" fmla="*/ 2147483647 w 490"/>
              <a:gd name="T45" fmla="*/ 2147483647 h 364"/>
              <a:gd name="T46" fmla="*/ 2147483647 w 490"/>
              <a:gd name="T47" fmla="*/ 2147483647 h 364"/>
              <a:gd name="T48" fmla="*/ 2147483647 w 490"/>
              <a:gd name="T49" fmla="*/ 2147483647 h 364"/>
              <a:gd name="T50" fmla="*/ 2147483647 w 490"/>
              <a:gd name="T51" fmla="*/ 2147483647 h 364"/>
              <a:gd name="T52" fmla="*/ 2147483647 w 490"/>
              <a:gd name="T53" fmla="*/ 2147483647 h 364"/>
              <a:gd name="T54" fmla="*/ 2147483647 w 490"/>
              <a:gd name="T55" fmla="*/ 2147483647 h 364"/>
              <a:gd name="T56" fmla="*/ 2147483647 w 490"/>
              <a:gd name="T57" fmla="*/ 2147483647 h 3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0"/>
              <a:gd name="T88" fmla="*/ 0 h 364"/>
              <a:gd name="T89" fmla="*/ 490 w 490"/>
              <a:gd name="T90" fmla="*/ 364 h 3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0" h="364">
                <a:moveTo>
                  <a:pt x="0" y="117"/>
                </a:moveTo>
                <a:cubicBezTo>
                  <a:pt x="14" y="128"/>
                  <a:pt x="13" y="163"/>
                  <a:pt x="26" y="176"/>
                </a:cubicBezTo>
                <a:cubicBezTo>
                  <a:pt x="27" y="183"/>
                  <a:pt x="32" y="196"/>
                  <a:pt x="38" y="199"/>
                </a:cubicBezTo>
                <a:cubicBezTo>
                  <a:pt x="43" y="209"/>
                  <a:pt x="47" y="220"/>
                  <a:pt x="56" y="227"/>
                </a:cubicBezTo>
                <a:cubicBezTo>
                  <a:pt x="58" y="235"/>
                  <a:pt x="61" y="239"/>
                  <a:pt x="67" y="245"/>
                </a:cubicBezTo>
                <a:cubicBezTo>
                  <a:pt x="70" y="251"/>
                  <a:pt x="76" y="258"/>
                  <a:pt x="83" y="259"/>
                </a:cubicBezTo>
                <a:cubicBezTo>
                  <a:pt x="86" y="268"/>
                  <a:pt x="92" y="267"/>
                  <a:pt x="99" y="263"/>
                </a:cubicBezTo>
                <a:cubicBezTo>
                  <a:pt x="108" y="232"/>
                  <a:pt x="107" y="196"/>
                  <a:pt x="109" y="165"/>
                </a:cubicBezTo>
                <a:cubicBezTo>
                  <a:pt x="110" y="122"/>
                  <a:pt x="113" y="81"/>
                  <a:pt x="125" y="40"/>
                </a:cubicBezTo>
                <a:cubicBezTo>
                  <a:pt x="126" y="27"/>
                  <a:pt x="131" y="12"/>
                  <a:pt x="136" y="0"/>
                </a:cubicBezTo>
                <a:cubicBezTo>
                  <a:pt x="139" y="54"/>
                  <a:pt x="146" y="106"/>
                  <a:pt x="149" y="160"/>
                </a:cubicBezTo>
                <a:cubicBezTo>
                  <a:pt x="150" y="181"/>
                  <a:pt x="149" y="215"/>
                  <a:pt x="160" y="234"/>
                </a:cubicBezTo>
                <a:cubicBezTo>
                  <a:pt x="162" y="245"/>
                  <a:pt x="165" y="257"/>
                  <a:pt x="170" y="266"/>
                </a:cubicBezTo>
                <a:cubicBezTo>
                  <a:pt x="171" y="276"/>
                  <a:pt x="175" y="291"/>
                  <a:pt x="181" y="299"/>
                </a:cubicBezTo>
                <a:cubicBezTo>
                  <a:pt x="184" y="316"/>
                  <a:pt x="179" y="294"/>
                  <a:pt x="186" y="306"/>
                </a:cubicBezTo>
                <a:cubicBezTo>
                  <a:pt x="189" y="310"/>
                  <a:pt x="189" y="317"/>
                  <a:pt x="192" y="322"/>
                </a:cubicBezTo>
                <a:cubicBezTo>
                  <a:pt x="206" y="341"/>
                  <a:pt x="226" y="349"/>
                  <a:pt x="248" y="355"/>
                </a:cubicBezTo>
                <a:cubicBezTo>
                  <a:pt x="320" y="354"/>
                  <a:pt x="316" y="364"/>
                  <a:pt x="350" y="322"/>
                </a:cubicBezTo>
                <a:cubicBezTo>
                  <a:pt x="352" y="313"/>
                  <a:pt x="356" y="308"/>
                  <a:pt x="362" y="301"/>
                </a:cubicBezTo>
                <a:cubicBezTo>
                  <a:pt x="366" y="279"/>
                  <a:pt x="373" y="262"/>
                  <a:pt x="376" y="239"/>
                </a:cubicBezTo>
                <a:cubicBezTo>
                  <a:pt x="384" y="254"/>
                  <a:pt x="379" y="272"/>
                  <a:pt x="397" y="279"/>
                </a:cubicBezTo>
                <a:cubicBezTo>
                  <a:pt x="425" y="272"/>
                  <a:pt x="409" y="275"/>
                  <a:pt x="427" y="264"/>
                </a:cubicBezTo>
                <a:cubicBezTo>
                  <a:pt x="429" y="258"/>
                  <a:pt x="432" y="256"/>
                  <a:pt x="438" y="253"/>
                </a:cubicBezTo>
                <a:cubicBezTo>
                  <a:pt x="440" y="246"/>
                  <a:pt x="444" y="240"/>
                  <a:pt x="448" y="234"/>
                </a:cubicBezTo>
                <a:cubicBezTo>
                  <a:pt x="455" y="210"/>
                  <a:pt x="461" y="191"/>
                  <a:pt x="464" y="165"/>
                </a:cubicBezTo>
                <a:cubicBezTo>
                  <a:pt x="470" y="169"/>
                  <a:pt x="468" y="172"/>
                  <a:pt x="474" y="176"/>
                </a:cubicBezTo>
                <a:cubicBezTo>
                  <a:pt x="476" y="186"/>
                  <a:pt x="479" y="196"/>
                  <a:pt x="485" y="205"/>
                </a:cubicBezTo>
                <a:cubicBezTo>
                  <a:pt x="485" y="208"/>
                  <a:pt x="485" y="212"/>
                  <a:pt x="486" y="215"/>
                </a:cubicBezTo>
                <a:cubicBezTo>
                  <a:pt x="487" y="217"/>
                  <a:pt x="490" y="219"/>
                  <a:pt x="490" y="219"/>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7" name="Freeform 22"/>
          <p:cNvSpPr>
            <a:spLocks/>
          </p:cNvSpPr>
          <p:nvPr/>
        </p:nvSpPr>
        <p:spPr bwMode="auto">
          <a:xfrm flipH="1">
            <a:off x="2122506" y="3914775"/>
            <a:ext cx="949325" cy="139700"/>
          </a:xfrm>
          <a:custGeom>
            <a:avLst/>
            <a:gdLst>
              <a:gd name="T0" fmla="*/ 0 w 564"/>
              <a:gd name="T1" fmla="*/ 0 h 126"/>
              <a:gd name="T2" fmla="*/ 2147483647 w 564"/>
              <a:gd name="T3" fmla="*/ 2147483647 h 126"/>
              <a:gd name="T4" fmla="*/ 2147483647 w 564"/>
              <a:gd name="T5" fmla="*/ 2147483647 h 126"/>
              <a:gd name="T6" fmla="*/ 2147483647 w 564"/>
              <a:gd name="T7" fmla="*/ 2147483647 h 126"/>
              <a:gd name="T8" fmla="*/ 2147483647 w 564"/>
              <a:gd name="T9" fmla="*/ 2147483647 h 126"/>
              <a:gd name="T10" fmla="*/ 2147483647 w 564"/>
              <a:gd name="T11" fmla="*/ 2147483647 h 126"/>
              <a:gd name="T12" fmla="*/ 2147483647 w 564"/>
              <a:gd name="T13" fmla="*/ 2147483647 h 126"/>
              <a:gd name="T14" fmla="*/ 2147483647 w 564"/>
              <a:gd name="T15" fmla="*/ 2147483647 h 126"/>
              <a:gd name="T16" fmla="*/ 2147483647 w 564"/>
              <a:gd name="T17" fmla="*/ 2147483647 h 126"/>
              <a:gd name="T18" fmla="*/ 2147483647 w 564"/>
              <a:gd name="T19" fmla="*/ 2147483647 h 126"/>
              <a:gd name="T20" fmla="*/ 2147483647 w 564"/>
              <a:gd name="T21" fmla="*/ 2147483647 h 126"/>
              <a:gd name="T22" fmla="*/ 2147483647 w 564"/>
              <a:gd name="T23" fmla="*/ 2147483647 h 126"/>
              <a:gd name="T24" fmla="*/ 2147483647 w 564"/>
              <a:gd name="T25" fmla="*/ 2147483647 h 126"/>
              <a:gd name="T26" fmla="*/ 2147483647 w 564"/>
              <a:gd name="T27" fmla="*/ 2147483647 h 126"/>
              <a:gd name="T28" fmla="*/ 2147483647 w 564"/>
              <a:gd name="T29" fmla="*/ 2147483647 h 126"/>
              <a:gd name="T30" fmla="*/ 2147483647 w 564"/>
              <a:gd name="T31" fmla="*/ 2147483647 h 126"/>
              <a:gd name="T32" fmla="*/ 2147483647 w 564"/>
              <a:gd name="T33" fmla="*/ 2147483647 h 126"/>
              <a:gd name="T34" fmla="*/ 2147483647 w 564"/>
              <a:gd name="T35" fmla="*/ 2147483647 h 126"/>
              <a:gd name="T36" fmla="*/ 2147483647 w 564"/>
              <a:gd name="T37" fmla="*/ 2147483647 h 126"/>
              <a:gd name="T38" fmla="*/ 2147483647 w 564"/>
              <a:gd name="T39" fmla="*/ 2147483647 h 126"/>
              <a:gd name="T40" fmla="*/ 2147483647 w 564"/>
              <a:gd name="T41" fmla="*/ 2147483647 h 126"/>
              <a:gd name="T42" fmla="*/ 2147483647 w 564"/>
              <a:gd name="T43" fmla="*/ 2147483647 h 126"/>
              <a:gd name="T44" fmla="*/ 2147483647 w 564"/>
              <a:gd name="T45" fmla="*/ 2147483647 h 126"/>
              <a:gd name="T46" fmla="*/ 2147483647 w 564"/>
              <a:gd name="T47" fmla="*/ 2147483647 h 126"/>
              <a:gd name="T48" fmla="*/ 2147483647 w 564"/>
              <a:gd name="T49" fmla="*/ 2147483647 h 126"/>
              <a:gd name="T50" fmla="*/ 2147483647 w 564"/>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4"/>
              <a:gd name="T79" fmla="*/ 0 h 126"/>
              <a:gd name="T80" fmla="*/ 564 w 564"/>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4" h="126">
                <a:moveTo>
                  <a:pt x="0" y="0"/>
                </a:moveTo>
                <a:cubicBezTo>
                  <a:pt x="5" y="5"/>
                  <a:pt x="10" y="11"/>
                  <a:pt x="16" y="16"/>
                </a:cubicBezTo>
                <a:cubicBezTo>
                  <a:pt x="18" y="20"/>
                  <a:pt x="31" y="34"/>
                  <a:pt x="35" y="37"/>
                </a:cubicBezTo>
                <a:cubicBezTo>
                  <a:pt x="36" y="43"/>
                  <a:pt x="42" y="48"/>
                  <a:pt x="48" y="50"/>
                </a:cubicBezTo>
                <a:cubicBezTo>
                  <a:pt x="54" y="58"/>
                  <a:pt x="62" y="62"/>
                  <a:pt x="72" y="64"/>
                </a:cubicBezTo>
                <a:cubicBezTo>
                  <a:pt x="74" y="65"/>
                  <a:pt x="76" y="67"/>
                  <a:pt x="78" y="68"/>
                </a:cubicBezTo>
                <a:cubicBezTo>
                  <a:pt x="81" y="69"/>
                  <a:pt x="84" y="68"/>
                  <a:pt x="86" y="69"/>
                </a:cubicBezTo>
                <a:cubicBezTo>
                  <a:pt x="92" y="72"/>
                  <a:pt x="91" y="78"/>
                  <a:pt x="99" y="80"/>
                </a:cubicBezTo>
                <a:cubicBezTo>
                  <a:pt x="105" y="85"/>
                  <a:pt x="107" y="88"/>
                  <a:pt x="115" y="90"/>
                </a:cubicBezTo>
                <a:cubicBezTo>
                  <a:pt x="123" y="95"/>
                  <a:pt x="132" y="100"/>
                  <a:pt x="140" y="101"/>
                </a:cubicBezTo>
                <a:cubicBezTo>
                  <a:pt x="164" y="113"/>
                  <a:pt x="173" y="109"/>
                  <a:pt x="204" y="108"/>
                </a:cubicBezTo>
                <a:cubicBezTo>
                  <a:pt x="206" y="102"/>
                  <a:pt x="207" y="97"/>
                  <a:pt x="211" y="92"/>
                </a:cubicBezTo>
                <a:cubicBezTo>
                  <a:pt x="213" y="82"/>
                  <a:pt x="222" y="68"/>
                  <a:pt x="225" y="56"/>
                </a:cubicBezTo>
                <a:cubicBezTo>
                  <a:pt x="226" y="46"/>
                  <a:pt x="221" y="0"/>
                  <a:pt x="232" y="16"/>
                </a:cubicBezTo>
                <a:cubicBezTo>
                  <a:pt x="236" y="34"/>
                  <a:pt x="243" y="101"/>
                  <a:pt x="268" y="108"/>
                </a:cubicBezTo>
                <a:cubicBezTo>
                  <a:pt x="284" y="113"/>
                  <a:pt x="304" y="111"/>
                  <a:pt x="321" y="114"/>
                </a:cubicBezTo>
                <a:cubicBezTo>
                  <a:pt x="350" y="113"/>
                  <a:pt x="385" y="126"/>
                  <a:pt x="408" y="109"/>
                </a:cubicBezTo>
                <a:cubicBezTo>
                  <a:pt x="418" y="102"/>
                  <a:pt x="406" y="105"/>
                  <a:pt x="417" y="103"/>
                </a:cubicBezTo>
                <a:cubicBezTo>
                  <a:pt x="424" y="99"/>
                  <a:pt x="429" y="93"/>
                  <a:pt x="438" y="92"/>
                </a:cubicBezTo>
                <a:cubicBezTo>
                  <a:pt x="441" y="79"/>
                  <a:pt x="443" y="70"/>
                  <a:pt x="444" y="56"/>
                </a:cubicBezTo>
                <a:cubicBezTo>
                  <a:pt x="452" y="66"/>
                  <a:pt x="450" y="78"/>
                  <a:pt x="464" y="82"/>
                </a:cubicBezTo>
                <a:cubicBezTo>
                  <a:pt x="485" y="98"/>
                  <a:pt x="504" y="84"/>
                  <a:pt x="521" y="74"/>
                </a:cubicBezTo>
                <a:cubicBezTo>
                  <a:pt x="526" y="65"/>
                  <a:pt x="533" y="59"/>
                  <a:pt x="540" y="52"/>
                </a:cubicBezTo>
                <a:cubicBezTo>
                  <a:pt x="544" y="42"/>
                  <a:pt x="549" y="34"/>
                  <a:pt x="552" y="23"/>
                </a:cubicBezTo>
                <a:cubicBezTo>
                  <a:pt x="553" y="30"/>
                  <a:pt x="552" y="38"/>
                  <a:pt x="561" y="36"/>
                </a:cubicBezTo>
                <a:cubicBezTo>
                  <a:pt x="564" y="27"/>
                  <a:pt x="563" y="31"/>
                  <a:pt x="563" y="2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8" name="Freeform 23"/>
          <p:cNvSpPr>
            <a:spLocks/>
          </p:cNvSpPr>
          <p:nvPr/>
        </p:nvSpPr>
        <p:spPr bwMode="auto">
          <a:xfrm flipH="1">
            <a:off x="1244600" y="3906839"/>
            <a:ext cx="876300" cy="122237"/>
          </a:xfrm>
          <a:custGeom>
            <a:avLst/>
            <a:gdLst>
              <a:gd name="T0" fmla="*/ 2147483647 w 521"/>
              <a:gd name="T1" fmla="*/ 2147483647 h 110"/>
              <a:gd name="T2" fmla="*/ 2147483647 w 521"/>
              <a:gd name="T3" fmla="*/ 2147483647 h 110"/>
              <a:gd name="T4" fmla="*/ 2147483647 w 521"/>
              <a:gd name="T5" fmla="*/ 2147483647 h 110"/>
              <a:gd name="T6" fmla="*/ 2147483647 w 521"/>
              <a:gd name="T7" fmla="*/ 2147483647 h 110"/>
              <a:gd name="T8" fmla="*/ 2147483647 w 521"/>
              <a:gd name="T9" fmla="*/ 2147483647 h 110"/>
              <a:gd name="T10" fmla="*/ 2147483647 w 521"/>
              <a:gd name="T11" fmla="*/ 2147483647 h 110"/>
              <a:gd name="T12" fmla="*/ 2147483647 w 521"/>
              <a:gd name="T13" fmla="*/ 2147483647 h 110"/>
              <a:gd name="T14" fmla="*/ 2147483647 w 521"/>
              <a:gd name="T15" fmla="*/ 2147483647 h 110"/>
              <a:gd name="T16" fmla="*/ 2147483647 w 521"/>
              <a:gd name="T17" fmla="*/ 2147483647 h 110"/>
              <a:gd name="T18" fmla="*/ 2147483647 w 521"/>
              <a:gd name="T19" fmla="*/ 2147483647 h 110"/>
              <a:gd name="T20" fmla="*/ 2147483647 w 521"/>
              <a:gd name="T21" fmla="*/ 2147483647 h 110"/>
              <a:gd name="T22" fmla="*/ 2147483647 w 521"/>
              <a:gd name="T23" fmla="*/ 2147483647 h 110"/>
              <a:gd name="T24" fmla="*/ 2147483647 w 521"/>
              <a:gd name="T25" fmla="*/ 2147483647 h 110"/>
              <a:gd name="T26" fmla="*/ 2147483647 w 521"/>
              <a:gd name="T27" fmla="*/ 2147483647 h 110"/>
              <a:gd name="T28" fmla="*/ 2147483647 w 521"/>
              <a:gd name="T29" fmla="*/ 2147483647 h 110"/>
              <a:gd name="T30" fmla="*/ 2147483647 w 521"/>
              <a:gd name="T31" fmla="*/ 2147483647 h 110"/>
              <a:gd name="T32" fmla="*/ 2147483647 w 521"/>
              <a:gd name="T33" fmla="*/ 2147483647 h 110"/>
              <a:gd name="T34" fmla="*/ 2147483647 w 521"/>
              <a:gd name="T35" fmla="*/ 2147483647 h 110"/>
              <a:gd name="T36" fmla="*/ 2147483647 w 521"/>
              <a:gd name="T37" fmla="*/ 2147483647 h 110"/>
              <a:gd name="T38" fmla="*/ 2147483647 w 521"/>
              <a:gd name="T39" fmla="*/ 2147483647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1"/>
              <a:gd name="T61" fmla="*/ 0 h 110"/>
              <a:gd name="T62" fmla="*/ 521 w 521"/>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1" h="110">
                <a:moveTo>
                  <a:pt x="1" y="29"/>
                </a:moveTo>
                <a:cubicBezTo>
                  <a:pt x="2" y="22"/>
                  <a:pt x="0" y="0"/>
                  <a:pt x="11" y="6"/>
                </a:cubicBezTo>
                <a:cubicBezTo>
                  <a:pt x="14" y="11"/>
                  <a:pt x="14" y="16"/>
                  <a:pt x="17" y="22"/>
                </a:cubicBezTo>
                <a:cubicBezTo>
                  <a:pt x="20" y="35"/>
                  <a:pt x="21" y="60"/>
                  <a:pt x="35" y="66"/>
                </a:cubicBezTo>
                <a:cubicBezTo>
                  <a:pt x="44" y="60"/>
                  <a:pt x="43" y="54"/>
                  <a:pt x="51" y="48"/>
                </a:cubicBezTo>
                <a:cubicBezTo>
                  <a:pt x="52" y="40"/>
                  <a:pt x="55" y="33"/>
                  <a:pt x="62" y="30"/>
                </a:cubicBezTo>
                <a:cubicBezTo>
                  <a:pt x="64" y="40"/>
                  <a:pt x="64" y="54"/>
                  <a:pt x="73" y="59"/>
                </a:cubicBezTo>
                <a:cubicBezTo>
                  <a:pt x="80" y="69"/>
                  <a:pt x="94" y="76"/>
                  <a:pt x="107" y="80"/>
                </a:cubicBezTo>
                <a:cubicBezTo>
                  <a:pt x="122" y="93"/>
                  <a:pt x="146" y="96"/>
                  <a:pt x="166" y="98"/>
                </a:cubicBezTo>
                <a:cubicBezTo>
                  <a:pt x="179" y="102"/>
                  <a:pt x="192" y="103"/>
                  <a:pt x="206" y="106"/>
                </a:cubicBezTo>
                <a:cubicBezTo>
                  <a:pt x="224" y="107"/>
                  <a:pt x="254" y="106"/>
                  <a:pt x="267" y="104"/>
                </a:cubicBezTo>
                <a:cubicBezTo>
                  <a:pt x="280" y="102"/>
                  <a:pt x="279" y="100"/>
                  <a:pt x="283" y="91"/>
                </a:cubicBezTo>
                <a:cubicBezTo>
                  <a:pt x="278" y="83"/>
                  <a:pt x="282" y="56"/>
                  <a:pt x="292" y="50"/>
                </a:cubicBezTo>
                <a:cubicBezTo>
                  <a:pt x="294" y="58"/>
                  <a:pt x="294" y="63"/>
                  <a:pt x="299" y="69"/>
                </a:cubicBezTo>
                <a:cubicBezTo>
                  <a:pt x="301" y="81"/>
                  <a:pt x="313" y="85"/>
                  <a:pt x="324" y="86"/>
                </a:cubicBezTo>
                <a:cubicBezTo>
                  <a:pt x="354" y="110"/>
                  <a:pt x="401" y="89"/>
                  <a:pt x="439" y="88"/>
                </a:cubicBezTo>
                <a:cubicBezTo>
                  <a:pt x="453" y="84"/>
                  <a:pt x="465" y="75"/>
                  <a:pt x="478" y="67"/>
                </a:cubicBezTo>
                <a:cubicBezTo>
                  <a:pt x="483" y="58"/>
                  <a:pt x="497" y="39"/>
                  <a:pt x="507" y="35"/>
                </a:cubicBezTo>
                <a:cubicBezTo>
                  <a:pt x="511" y="28"/>
                  <a:pt x="513" y="28"/>
                  <a:pt x="516" y="21"/>
                </a:cubicBezTo>
                <a:cubicBezTo>
                  <a:pt x="517" y="17"/>
                  <a:pt x="521" y="11"/>
                  <a:pt x="521" y="11"/>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79" name="Freeform 24"/>
          <p:cNvSpPr>
            <a:spLocks/>
          </p:cNvSpPr>
          <p:nvPr/>
        </p:nvSpPr>
        <p:spPr bwMode="auto">
          <a:xfrm flipH="1">
            <a:off x="768368" y="3816350"/>
            <a:ext cx="479425" cy="222250"/>
          </a:xfrm>
          <a:custGeom>
            <a:avLst/>
            <a:gdLst>
              <a:gd name="T0" fmla="*/ 0 w 285"/>
              <a:gd name="T1" fmla="*/ 2147483647 h 200"/>
              <a:gd name="T2" fmla="*/ 2147483647 w 285"/>
              <a:gd name="T3" fmla="*/ 2147483647 h 200"/>
              <a:gd name="T4" fmla="*/ 2147483647 w 285"/>
              <a:gd name="T5" fmla="*/ 2147483647 h 200"/>
              <a:gd name="T6" fmla="*/ 2147483647 w 285"/>
              <a:gd name="T7" fmla="*/ 2147483647 h 200"/>
              <a:gd name="T8" fmla="*/ 2147483647 w 285"/>
              <a:gd name="T9" fmla="*/ 2147483647 h 200"/>
              <a:gd name="T10" fmla="*/ 2147483647 w 285"/>
              <a:gd name="T11" fmla="*/ 2147483647 h 200"/>
              <a:gd name="T12" fmla="*/ 2147483647 w 285"/>
              <a:gd name="T13" fmla="*/ 2147483647 h 200"/>
              <a:gd name="T14" fmla="*/ 2147483647 w 285"/>
              <a:gd name="T15" fmla="*/ 2147483647 h 200"/>
              <a:gd name="T16" fmla="*/ 2147483647 w 285"/>
              <a:gd name="T17" fmla="*/ 2147483647 h 200"/>
              <a:gd name="T18" fmla="*/ 2147483647 w 285"/>
              <a:gd name="T19" fmla="*/ 2147483647 h 200"/>
              <a:gd name="T20" fmla="*/ 2147483647 w 285"/>
              <a:gd name="T21" fmla="*/ 2147483647 h 200"/>
              <a:gd name="T22" fmla="*/ 2147483647 w 285"/>
              <a:gd name="T23" fmla="*/ 2147483647 h 200"/>
              <a:gd name="T24" fmla="*/ 2147483647 w 285"/>
              <a:gd name="T25" fmla="*/ 2147483647 h 200"/>
              <a:gd name="T26" fmla="*/ 2147483647 w 285"/>
              <a:gd name="T27" fmla="*/ 2147483647 h 200"/>
              <a:gd name="T28" fmla="*/ 2147483647 w 285"/>
              <a:gd name="T29" fmla="*/ 2147483647 h 200"/>
              <a:gd name="T30" fmla="*/ 2147483647 w 285"/>
              <a:gd name="T31" fmla="*/ 2147483647 h 200"/>
              <a:gd name="T32" fmla="*/ 2147483647 w 285"/>
              <a:gd name="T33" fmla="*/ 2147483647 h 200"/>
              <a:gd name="T34" fmla="*/ 2147483647 w 285"/>
              <a:gd name="T35" fmla="*/ 2147483647 h 200"/>
              <a:gd name="T36" fmla="*/ 2147483647 w 285"/>
              <a:gd name="T37" fmla="*/ 2147483647 h 200"/>
              <a:gd name="T38" fmla="*/ 2147483647 w 285"/>
              <a:gd name="T39" fmla="*/ 2147483647 h 200"/>
              <a:gd name="T40" fmla="*/ 2147483647 w 285"/>
              <a:gd name="T41" fmla="*/ 2147483647 h 200"/>
              <a:gd name="T42" fmla="*/ 2147483647 w 285"/>
              <a:gd name="T43" fmla="*/ 2147483647 h 200"/>
              <a:gd name="T44" fmla="*/ 2147483647 w 285"/>
              <a:gd name="T45" fmla="*/ 2147483647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5"/>
              <a:gd name="T70" fmla="*/ 0 h 200"/>
              <a:gd name="T71" fmla="*/ 285 w 28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5" h="200">
                <a:moveTo>
                  <a:pt x="0" y="95"/>
                </a:moveTo>
                <a:cubicBezTo>
                  <a:pt x="2" y="79"/>
                  <a:pt x="4" y="33"/>
                  <a:pt x="12" y="31"/>
                </a:cubicBezTo>
                <a:cubicBezTo>
                  <a:pt x="17" y="39"/>
                  <a:pt x="18" y="51"/>
                  <a:pt x="20" y="60"/>
                </a:cubicBezTo>
                <a:cubicBezTo>
                  <a:pt x="20" y="65"/>
                  <a:pt x="19" y="71"/>
                  <a:pt x="21" y="76"/>
                </a:cubicBezTo>
                <a:cubicBezTo>
                  <a:pt x="22" y="78"/>
                  <a:pt x="25" y="78"/>
                  <a:pt x="26" y="77"/>
                </a:cubicBezTo>
                <a:cubicBezTo>
                  <a:pt x="32" y="66"/>
                  <a:pt x="33" y="46"/>
                  <a:pt x="37" y="34"/>
                </a:cubicBezTo>
                <a:cubicBezTo>
                  <a:pt x="40" y="25"/>
                  <a:pt x="47" y="8"/>
                  <a:pt x="47" y="8"/>
                </a:cubicBezTo>
                <a:cubicBezTo>
                  <a:pt x="47" y="6"/>
                  <a:pt x="47" y="0"/>
                  <a:pt x="48" y="2"/>
                </a:cubicBezTo>
                <a:cubicBezTo>
                  <a:pt x="57" y="17"/>
                  <a:pt x="53" y="40"/>
                  <a:pt x="61" y="56"/>
                </a:cubicBezTo>
                <a:cubicBezTo>
                  <a:pt x="63" y="65"/>
                  <a:pt x="66" y="74"/>
                  <a:pt x="71" y="82"/>
                </a:cubicBezTo>
                <a:cubicBezTo>
                  <a:pt x="73" y="90"/>
                  <a:pt x="76" y="100"/>
                  <a:pt x="84" y="103"/>
                </a:cubicBezTo>
                <a:cubicBezTo>
                  <a:pt x="95" y="94"/>
                  <a:pt x="93" y="87"/>
                  <a:pt x="95" y="72"/>
                </a:cubicBezTo>
                <a:cubicBezTo>
                  <a:pt x="99" y="78"/>
                  <a:pt x="99" y="84"/>
                  <a:pt x="103" y="90"/>
                </a:cubicBezTo>
                <a:cubicBezTo>
                  <a:pt x="104" y="97"/>
                  <a:pt x="108" y="100"/>
                  <a:pt x="112" y="106"/>
                </a:cubicBezTo>
                <a:cubicBezTo>
                  <a:pt x="116" y="122"/>
                  <a:pt x="128" y="133"/>
                  <a:pt x="140" y="144"/>
                </a:cubicBezTo>
                <a:cubicBezTo>
                  <a:pt x="146" y="149"/>
                  <a:pt x="146" y="155"/>
                  <a:pt x="154" y="157"/>
                </a:cubicBezTo>
                <a:cubicBezTo>
                  <a:pt x="162" y="162"/>
                  <a:pt x="159" y="166"/>
                  <a:pt x="170" y="168"/>
                </a:cubicBezTo>
                <a:cubicBezTo>
                  <a:pt x="173" y="174"/>
                  <a:pt x="175" y="175"/>
                  <a:pt x="181" y="178"/>
                </a:cubicBezTo>
                <a:cubicBezTo>
                  <a:pt x="189" y="186"/>
                  <a:pt x="197" y="183"/>
                  <a:pt x="205" y="175"/>
                </a:cubicBezTo>
                <a:cubicBezTo>
                  <a:pt x="206" y="167"/>
                  <a:pt x="203" y="141"/>
                  <a:pt x="210" y="157"/>
                </a:cubicBezTo>
                <a:cubicBezTo>
                  <a:pt x="214" y="168"/>
                  <a:pt x="209" y="161"/>
                  <a:pt x="216" y="168"/>
                </a:cubicBezTo>
                <a:cubicBezTo>
                  <a:pt x="219" y="175"/>
                  <a:pt x="224" y="183"/>
                  <a:pt x="231" y="184"/>
                </a:cubicBezTo>
                <a:cubicBezTo>
                  <a:pt x="242" y="199"/>
                  <a:pt x="270" y="198"/>
                  <a:pt x="285" y="20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80" name="Freeform 25"/>
          <p:cNvSpPr>
            <a:spLocks/>
          </p:cNvSpPr>
          <p:nvPr/>
        </p:nvSpPr>
        <p:spPr bwMode="auto">
          <a:xfrm flipH="1">
            <a:off x="441325" y="4038604"/>
            <a:ext cx="323850" cy="4763"/>
          </a:xfrm>
          <a:custGeom>
            <a:avLst/>
            <a:gdLst>
              <a:gd name="T0" fmla="*/ 0 w 192"/>
              <a:gd name="T1" fmla="*/ 0 h 4"/>
              <a:gd name="T2" fmla="*/ 2147483647 w 192"/>
              <a:gd name="T3" fmla="*/ 2147483647 h 4"/>
              <a:gd name="T4" fmla="*/ 0 60000 65536"/>
              <a:gd name="T5" fmla="*/ 0 60000 65536"/>
              <a:gd name="T6" fmla="*/ 0 w 192"/>
              <a:gd name="T7" fmla="*/ 0 h 4"/>
              <a:gd name="T8" fmla="*/ 192 w 192"/>
              <a:gd name="T9" fmla="*/ 4 h 4"/>
            </a:gdLst>
            <a:ahLst/>
            <a:cxnLst>
              <a:cxn ang="T4">
                <a:pos x="T0" y="T1"/>
              </a:cxn>
              <a:cxn ang="T5">
                <a:pos x="T2" y="T3"/>
              </a:cxn>
            </a:cxnLst>
            <a:rect l="T6" t="T7" r="T8" b="T9"/>
            <a:pathLst>
              <a:path w="192" h="4">
                <a:moveTo>
                  <a:pt x="0" y="0"/>
                </a:moveTo>
                <a:cubicBezTo>
                  <a:pt x="167" y="4"/>
                  <a:pt x="103" y="4"/>
                  <a:pt x="192" y="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81" name="Freeform 26"/>
          <p:cNvSpPr>
            <a:spLocks/>
          </p:cNvSpPr>
          <p:nvPr/>
        </p:nvSpPr>
        <p:spPr bwMode="auto">
          <a:xfrm flipH="1">
            <a:off x="6310313" y="4029075"/>
            <a:ext cx="258762" cy="58738"/>
          </a:xfrm>
          <a:custGeom>
            <a:avLst/>
            <a:gdLst>
              <a:gd name="T0" fmla="*/ 2147483647 w 154"/>
              <a:gd name="T1" fmla="*/ 0 h 53"/>
              <a:gd name="T2" fmla="*/ 2147483647 w 154"/>
              <a:gd name="T3" fmla="*/ 2147483647 h 53"/>
              <a:gd name="T4" fmla="*/ 2147483647 w 154"/>
              <a:gd name="T5" fmla="*/ 2147483647 h 53"/>
              <a:gd name="T6" fmla="*/ 2147483647 w 154"/>
              <a:gd name="T7" fmla="*/ 2147483647 h 53"/>
              <a:gd name="T8" fmla="*/ 2147483647 w 154"/>
              <a:gd name="T9" fmla="*/ 2147483647 h 53"/>
              <a:gd name="T10" fmla="*/ 0 w 154"/>
              <a:gd name="T11" fmla="*/ 2147483647 h 53"/>
              <a:gd name="T12" fmla="*/ 0 60000 65536"/>
              <a:gd name="T13" fmla="*/ 0 60000 65536"/>
              <a:gd name="T14" fmla="*/ 0 60000 65536"/>
              <a:gd name="T15" fmla="*/ 0 60000 65536"/>
              <a:gd name="T16" fmla="*/ 0 60000 65536"/>
              <a:gd name="T17" fmla="*/ 0 60000 65536"/>
              <a:gd name="T18" fmla="*/ 0 w 154"/>
              <a:gd name="T19" fmla="*/ 0 h 53"/>
              <a:gd name="T20" fmla="*/ 154 w 15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54" h="53">
                <a:moveTo>
                  <a:pt x="154" y="0"/>
                </a:moveTo>
                <a:cubicBezTo>
                  <a:pt x="147" y="7"/>
                  <a:pt x="137" y="9"/>
                  <a:pt x="127" y="11"/>
                </a:cubicBezTo>
                <a:cubicBezTo>
                  <a:pt x="113" y="21"/>
                  <a:pt x="91" y="24"/>
                  <a:pt x="75" y="27"/>
                </a:cubicBezTo>
                <a:cubicBezTo>
                  <a:pt x="69" y="29"/>
                  <a:pt x="62" y="33"/>
                  <a:pt x="56" y="35"/>
                </a:cubicBezTo>
                <a:cubicBezTo>
                  <a:pt x="50" y="37"/>
                  <a:pt x="37" y="41"/>
                  <a:pt x="37" y="41"/>
                </a:cubicBezTo>
                <a:cubicBezTo>
                  <a:pt x="31" y="48"/>
                  <a:pt x="10" y="53"/>
                  <a:pt x="0" y="5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82" name="Text Box 27"/>
          <p:cNvSpPr txBox="1">
            <a:spLocks noChangeArrowheads="1"/>
          </p:cNvSpPr>
          <p:nvPr/>
        </p:nvSpPr>
        <p:spPr bwMode="auto">
          <a:xfrm>
            <a:off x="1885976" y="2362201"/>
            <a:ext cx="27356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Historical Simulation</a:t>
            </a:r>
          </a:p>
        </p:txBody>
      </p:sp>
      <p:sp>
        <p:nvSpPr>
          <p:cNvPr id="139283" name="Line 28"/>
          <p:cNvSpPr>
            <a:spLocks noChangeShapeType="1"/>
          </p:cNvSpPr>
          <p:nvPr/>
        </p:nvSpPr>
        <p:spPr bwMode="auto">
          <a:xfrm flipV="1">
            <a:off x="4713288" y="2563813"/>
            <a:ext cx="17573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9284" name="Line 29"/>
          <p:cNvSpPr>
            <a:spLocks noChangeShapeType="1"/>
          </p:cNvSpPr>
          <p:nvPr/>
        </p:nvSpPr>
        <p:spPr bwMode="auto">
          <a:xfrm flipH="1" flipV="1">
            <a:off x="585789" y="2563813"/>
            <a:ext cx="13001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9285" name="Text Box 30"/>
          <p:cNvSpPr txBox="1">
            <a:spLocks noChangeArrowheads="1"/>
          </p:cNvSpPr>
          <p:nvPr/>
        </p:nvSpPr>
        <p:spPr bwMode="auto">
          <a:xfrm>
            <a:off x="698501" y="3630614"/>
            <a:ext cx="1300356"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River flow</a:t>
            </a:r>
          </a:p>
        </p:txBody>
      </p:sp>
      <p:sp>
        <p:nvSpPr>
          <p:cNvPr id="139286" name="Text Box 31"/>
          <p:cNvSpPr txBox="1">
            <a:spLocks noChangeArrowheads="1"/>
          </p:cNvSpPr>
          <p:nvPr/>
        </p:nvSpPr>
        <p:spPr bwMode="auto">
          <a:xfrm>
            <a:off x="698525" y="2868614"/>
            <a:ext cx="1582735"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Precipitation</a:t>
            </a:r>
          </a:p>
        </p:txBody>
      </p:sp>
      <p:sp>
        <p:nvSpPr>
          <p:cNvPr id="139287" name="Text Box 32"/>
          <p:cNvSpPr txBox="1">
            <a:spLocks noChangeArrowheads="1"/>
          </p:cNvSpPr>
          <p:nvPr/>
        </p:nvSpPr>
        <p:spPr bwMode="auto">
          <a:xfrm>
            <a:off x="698500" y="3249614"/>
            <a:ext cx="16468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Soil moisture</a:t>
            </a:r>
          </a:p>
        </p:txBody>
      </p:sp>
      <p:pic>
        <p:nvPicPr>
          <p:cNvPr id="139288" name="Picture 33" descr="C:\Documents and Settings\mpclark.ICEBERG\My Documents\My Pictures\g1snotX.gif"/>
          <p:cNvPicPr>
            <a:picLocks noChangeAspect="1" noChangeArrowheads="1"/>
          </p:cNvPicPr>
          <p:nvPr/>
        </p:nvPicPr>
        <p:blipFill>
          <a:blip r:embed="rId2">
            <a:extLst>
              <a:ext uri="{28A0092B-C50C-407E-A947-70E740481C1C}">
                <a14:useLocalDpi xmlns:a14="http://schemas.microsoft.com/office/drawing/2010/main" val="0"/>
              </a:ext>
            </a:extLst>
          </a:blip>
          <a:srcRect l="8545" t="7143" r="53273" b="58571"/>
          <a:stretch>
            <a:fillRect/>
          </a:stretch>
        </p:blipFill>
        <p:spPr bwMode="auto">
          <a:xfrm>
            <a:off x="436581" y="1447836"/>
            <a:ext cx="6137275"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9" name="Text Box 34"/>
          <p:cNvSpPr txBox="1">
            <a:spLocks noChangeArrowheads="1"/>
          </p:cNvSpPr>
          <p:nvPr/>
        </p:nvSpPr>
        <p:spPr bwMode="auto">
          <a:xfrm>
            <a:off x="1962174" y="1219201"/>
            <a:ext cx="199505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t>Observed </a:t>
            </a:r>
            <a:r>
              <a:rPr lang="en-US" sz="2000" b="1" dirty="0"/>
              <a:t>Data</a:t>
            </a:r>
          </a:p>
        </p:txBody>
      </p:sp>
      <p:sp>
        <p:nvSpPr>
          <p:cNvPr id="139290" name="Line 37"/>
          <p:cNvSpPr>
            <a:spLocks noChangeShapeType="1"/>
          </p:cNvSpPr>
          <p:nvPr/>
        </p:nvSpPr>
        <p:spPr bwMode="auto">
          <a:xfrm flipH="1">
            <a:off x="509589" y="1420813"/>
            <a:ext cx="13763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9291" name="Line 38"/>
          <p:cNvSpPr>
            <a:spLocks noChangeShapeType="1"/>
          </p:cNvSpPr>
          <p:nvPr/>
        </p:nvSpPr>
        <p:spPr bwMode="auto">
          <a:xfrm>
            <a:off x="4025918" y="1420849"/>
            <a:ext cx="2468563" cy="793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9292" name="Freeform 39"/>
          <p:cNvSpPr>
            <a:spLocks/>
          </p:cNvSpPr>
          <p:nvPr/>
        </p:nvSpPr>
        <p:spPr bwMode="auto">
          <a:xfrm>
            <a:off x="6007118" y="2767013"/>
            <a:ext cx="555625" cy="508000"/>
          </a:xfrm>
          <a:custGeom>
            <a:avLst/>
            <a:gdLst>
              <a:gd name="T0" fmla="*/ 0 w 349"/>
              <a:gd name="T1" fmla="*/ 2147483647 h 320"/>
              <a:gd name="T2" fmla="*/ 2147483647 w 349"/>
              <a:gd name="T3" fmla="*/ 2147483647 h 320"/>
              <a:gd name="T4" fmla="*/ 2147483647 w 349"/>
              <a:gd name="T5" fmla="*/ 2147483647 h 320"/>
              <a:gd name="T6" fmla="*/ 2147483647 w 349"/>
              <a:gd name="T7" fmla="*/ 2147483647 h 320"/>
              <a:gd name="T8" fmla="*/ 2147483647 w 349"/>
              <a:gd name="T9" fmla="*/ 2147483647 h 320"/>
              <a:gd name="T10" fmla="*/ 2147483647 w 349"/>
              <a:gd name="T11" fmla="*/ 2147483647 h 320"/>
              <a:gd name="T12" fmla="*/ 2147483647 w 349"/>
              <a:gd name="T13" fmla="*/ 2147483647 h 320"/>
              <a:gd name="T14" fmla="*/ 2147483647 w 349"/>
              <a:gd name="T15" fmla="*/ 2147483647 h 320"/>
              <a:gd name="T16" fmla="*/ 2147483647 w 349"/>
              <a:gd name="T17" fmla="*/ 2147483647 h 320"/>
              <a:gd name="T18" fmla="*/ 2147483647 w 349"/>
              <a:gd name="T19" fmla="*/ 2147483647 h 320"/>
              <a:gd name="T20" fmla="*/ 2147483647 w 349"/>
              <a:gd name="T21" fmla="*/ 2147483647 h 320"/>
              <a:gd name="T22" fmla="*/ 2147483647 w 349"/>
              <a:gd name="T23" fmla="*/ 2147483647 h 320"/>
              <a:gd name="T24" fmla="*/ 2147483647 w 349"/>
              <a:gd name="T25" fmla="*/ 2147483647 h 320"/>
              <a:gd name="T26" fmla="*/ 2147483647 w 349"/>
              <a:gd name="T27" fmla="*/ 2147483647 h 320"/>
              <a:gd name="T28" fmla="*/ 2147483647 w 349"/>
              <a:gd name="T29" fmla="*/ 2147483647 h 320"/>
              <a:gd name="T30" fmla="*/ 2147483647 w 349"/>
              <a:gd name="T31" fmla="*/ 0 h 3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9"/>
              <a:gd name="T49" fmla="*/ 0 h 320"/>
              <a:gd name="T50" fmla="*/ 349 w 349"/>
              <a:gd name="T51" fmla="*/ 320 h 3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9" h="320">
                <a:moveTo>
                  <a:pt x="0" y="301"/>
                </a:moveTo>
                <a:cubicBezTo>
                  <a:pt x="3" y="302"/>
                  <a:pt x="7" y="302"/>
                  <a:pt x="9" y="304"/>
                </a:cubicBezTo>
                <a:cubicBezTo>
                  <a:pt x="12" y="308"/>
                  <a:pt x="9" y="315"/>
                  <a:pt x="13" y="317"/>
                </a:cubicBezTo>
                <a:cubicBezTo>
                  <a:pt x="20" y="320"/>
                  <a:pt x="28" y="315"/>
                  <a:pt x="35" y="314"/>
                </a:cubicBezTo>
                <a:cubicBezTo>
                  <a:pt x="62" y="312"/>
                  <a:pt x="88" y="311"/>
                  <a:pt x="115" y="310"/>
                </a:cubicBezTo>
                <a:cubicBezTo>
                  <a:pt x="139" y="303"/>
                  <a:pt x="143" y="300"/>
                  <a:pt x="173" y="298"/>
                </a:cubicBezTo>
                <a:cubicBezTo>
                  <a:pt x="177" y="296"/>
                  <a:pt x="181" y="293"/>
                  <a:pt x="185" y="291"/>
                </a:cubicBezTo>
                <a:cubicBezTo>
                  <a:pt x="189" y="289"/>
                  <a:pt x="194" y="290"/>
                  <a:pt x="198" y="288"/>
                </a:cubicBezTo>
                <a:cubicBezTo>
                  <a:pt x="208" y="284"/>
                  <a:pt x="204" y="279"/>
                  <a:pt x="211" y="272"/>
                </a:cubicBezTo>
                <a:cubicBezTo>
                  <a:pt x="222" y="261"/>
                  <a:pt x="235" y="251"/>
                  <a:pt x="249" y="246"/>
                </a:cubicBezTo>
                <a:cubicBezTo>
                  <a:pt x="257" y="233"/>
                  <a:pt x="266" y="223"/>
                  <a:pt x="275" y="211"/>
                </a:cubicBezTo>
                <a:cubicBezTo>
                  <a:pt x="276" y="196"/>
                  <a:pt x="276" y="181"/>
                  <a:pt x="278" y="166"/>
                </a:cubicBezTo>
                <a:cubicBezTo>
                  <a:pt x="279" y="156"/>
                  <a:pt x="285" y="152"/>
                  <a:pt x="291" y="144"/>
                </a:cubicBezTo>
                <a:cubicBezTo>
                  <a:pt x="304" y="126"/>
                  <a:pt x="312" y="105"/>
                  <a:pt x="323" y="86"/>
                </a:cubicBezTo>
                <a:cubicBezTo>
                  <a:pt x="327" y="69"/>
                  <a:pt x="330" y="57"/>
                  <a:pt x="342" y="45"/>
                </a:cubicBezTo>
                <a:cubicBezTo>
                  <a:pt x="342" y="40"/>
                  <a:pt x="349" y="10"/>
                  <a:pt x="349" y="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93" name="Freeform 40"/>
          <p:cNvSpPr>
            <a:spLocks/>
          </p:cNvSpPr>
          <p:nvPr/>
        </p:nvSpPr>
        <p:spPr bwMode="auto">
          <a:xfrm>
            <a:off x="6327793" y="3417890"/>
            <a:ext cx="239713" cy="65087"/>
          </a:xfrm>
          <a:custGeom>
            <a:avLst/>
            <a:gdLst>
              <a:gd name="T0" fmla="*/ 0 w 151"/>
              <a:gd name="T1" fmla="*/ 2147483647 h 41"/>
              <a:gd name="T2" fmla="*/ 2147483647 w 151"/>
              <a:gd name="T3" fmla="*/ 2147483647 h 41"/>
              <a:gd name="T4" fmla="*/ 2147483647 w 151"/>
              <a:gd name="T5" fmla="*/ 2147483647 h 41"/>
              <a:gd name="T6" fmla="*/ 2147483647 w 151"/>
              <a:gd name="T7" fmla="*/ 2147483647 h 41"/>
              <a:gd name="T8" fmla="*/ 0 60000 65536"/>
              <a:gd name="T9" fmla="*/ 0 60000 65536"/>
              <a:gd name="T10" fmla="*/ 0 60000 65536"/>
              <a:gd name="T11" fmla="*/ 0 60000 65536"/>
              <a:gd name="T12" fmla="*/ 0 w 151"/>
              <a:gd name="T13" fmla="*/ 0 h 41"/>
              <a:gd name="T14" fmla="*/ 151 w 151"/>
              <a:gd name="T15" fmla="*/ 41 h 41"/>
            </a:gdLst>
            <a:ahLst/>
            <a:cxnLst>
              <a:cxn ang="T8">
                <a:pos x="T0" y="T1"/>
              </a:cxn>
              <a:cxn ang="T9">
                <a:pos x="T2" y="T3"/>
              </a:cxn>
              <a:cxn ang="T10">
                <a:pos x="T4" y="T5"/>
              </a:cxn>
              <a:cxn ang="T11">
                <a:pos x="T6" y="T7"/>
              </a:cxn>
            </a:cxnLst>
            <a:rect l="T12" t="T13" r="T14" b="T15"/>
            <a:pathLst>
              <a:path w="151" h="41">
                <a:moveTo>
                  <a:pt x="0" y="41"/>
                </a:moveTo>
                <a:cubicBezTo>
                  <a:pt x="15" y="40"/>
                  <a:pt x="30" y="41"/>
                  <a:pt x="45" y="38"/>
                </a:cubicBezTo>
                <a:cubicBezTo>
                  <a:pt x="54" y="36"/>
                  <a:pt x="65" y="16"/>
                  <a:pt x="74" y="12"/>
                </a:cubicBezTo>
                <a:cubicBezTo>
                  <a:pt x="97" y="0"/>
                  <a:pt x="125" y="9"/>
                  <a:pt x="151" y="9"/>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9294" name="Rectangle 41"/>
          <p:cNvSpPr>
            <a:spLocks noChangeArrowheads="1"/>
          </p:cNvSpPr>
          <p:nvPr/>
        </p:nvSpPr>
        <p:spPr bwMode="auto">
          <a:xfrm>
            <a:off x="6394452" y="3810000"/>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39295" name="Rectangle 42"/>
          <p:cNvSpPr>
            <a:spLocks noChangeArrowheads="1"/>
          </p:cNvSpPr>
          <p:nvPr/>
        </p:nvSpPr>
        <p:spPr bwMode="auto">
          <a:xfrm>
            <a:off x="6394452" y="3249613"/>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39296" name="Text Box 45"/>
          <p:cNvSpPr txBox="1">
            <a:spLocks noChangeArrowheads="1"/>
          </p:cNvSpPr>
          <p:nvPr/>
        </p:nvSpPr>
        <p:spPr bwMode="auto">
          <a:xfrm>
            <a:off x="5821381" y="4175126"/>
            <a:ext cx="7264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Past</a:t>
            </a:r>
          </a:p>
        </p:txBody>
      </p:sp>
      <p:sp>
        <p:nvSpPr>
          <p:cNvPr id="139297" name="Text Box 46"/>
          <p:cNvSpPr txBox="1">
            <a:spLocks noChangeArrowheads="1"/>
          </p:cNvSpPr>
          <p:nvPr/>
        </p:nvSpPr>
        <p:spPr bwMode="auto">
          <a:xfrm>
            <a:off x="6623051" y="4175126"/>
            <a:ext cx="982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Future</a:t>
            </a:r>
          </a:p>
        </p:txBody>
      </p:sp>
      <p:sp>
        <p:nvSpPr>
          <p:cNvPr id="139298" name="Line 47"/>
          <p:cNvSpPr>
            <a:spLocks noChangeShapeType="1"/>
          </p:cNvSpPr>
          <p:nvPr/>
        </p:nvSpPr>
        <p:spPr bwMode="auto">
          <a:xfrm flipH="1">
            <a:off x="5094290" y="4392613"/>
            <a:ext cx="76358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9299" name="Line 48"/>
          <p:cNvSpPr>
            <a:spLocks noChangeShapeType="1"/>
          </p:cNvSpPr>
          <p:nvPr/>
        </p:nvSpPr>
        <p:spPr bwMode="auto">
          <a:xfrm>
            <a:off x="7616826" y="4392613"/>
            <a:ext cx="763588"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9300" name="Rectangle 49"/>
          <p:cNvSpPr>
            <a:spLocks noChangeArrowheads="1"/>
          </p:cNvSpPr>
          <p:nvPr/>
        </p:nvSpPr>
        <p:spPr bwMode="auto">
          <a:xfrm>
            <a:off x="442913" y="1249399"/>
            <a:ext cx="8229600" cy="294163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39301" name="Text Box 54"/>
          <p:cNvSpPr txBox="1">
            <a:spLocks noChangeArrowheads="1"/>
          </p:cNvSpPr>
          <p:nvPr/>
        </p:nvSpPr>
        <p:spPr bwMode="auto">
          <a:xfrm>
            <a:off x="2505092" y="1981201"/>
            <a:ext cx="21033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SNOW-17 / SAC</a:t>
            </a:r>
          </a:p>
        </p:txBody>
      </p:sp>
      <p:sp>
        <p:nvSpPr>
          <p:cNvPr id="139302" name="Line 62"/>
          <p:cNvSpPr>
            <a:spLocks noChangeShapeType="1"/>
          </p:cNvSpPr>
          <p:nvPr/>
        </p:nvSpPr>
        <p:spPr bwMode="auto">
          <a:xfrm flipH="1">
            <a:off x="6586538" y="1219200"/>
            <a:ext cx="11112" cy="29591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9303" name="Rectangle 63"/>
          <p:cNvSpPr>
            <a:spLocks noChangeArrowheads="1"/>
          </p:cNvSpPr>
          <p:nvPr/>
        </p:nvSpPr>
        <p:spPr bwMode="auto">
          <a:xfrm>
            <a:off x="53993" y="3341688"/>
            <a:ext cx="346075" cy="571500"/>
          </a:xfrm>
          <a:prstGeom prst="rect">
            <a:avLst/>
          </a:prstGeom>
          <a:solidFill>
            <a:schemeClr val="bg1"/>
          </a:solidFill>
          <a:ln w="38100">
            <a:solidFill>
              <a:schemeClr val="bg1"/>
            </a:solidFill>
            <a:miter lim="800000"/>
            <a:headEnd/>
            <a:tailEnd/>
          </a:ln>
        </p:spPr>
        <p:txBody>
          <a:bodyPr wrap="none" anchor="ctr"/>
          <a:lstStyle/>
          <a:p>
            <a:endParaRPr lang="en-NZ"/>
          </a:p>
        </p:txBody>
      </p:sp>
      <p:sp>
        <p:nvSpPr>
          <p:cNvPr id="139304" name="Rectangle 68"/>
          <p:cNvSpPr>
            <a:spLocks noChangeArrowheads="1"/>
          </p:cNvSpPr>
          <p:nvPr/>
        </p:nvSpPr>
        <p:spPr bwMode="auto">
          <a:xfrm>
            <a:off x="228600" y="-76200"/>
            <a:ext cx="868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i="1">
                <a:solidFill>
                  <a:srgbClr val="FF0000"/>
                </a:solidFill>
                <a:cs typeface="Arial" charset="0"/>
              </a:rPr>
              <a:t>Sources of Predictability</a:t>
            </a:r>
          </a:p>
        </p:txBody>
      </p:sp>
      <p:sp>
        <p:nvSpPr>
          <p:cNvPr id="139305" name="Text Box 69"/>
          <p:cNvSpPr txBox="1">
            <a:spLocks noChangeArrowheads="1"/>
          </p:cNvSpPr>
          <p:nvPr/>
        </p:nvSpPr>
        <p:spPr bwMode="auto">
          <a:xfrm>
            <a:off x="441343" y="4556161"/>
            <a:ext cx="8169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2000" dirty="0">
                <a:solidFill>
                  <a:schemeClr val="accent2"/>
                </a:solidFill>
                <a:latin typeface="Verdana" charset="0"/>
              </a:rPr>
              <a:t>Run hydrologic model up to the start of the forecast period to estimate basin initial conditions</a:t>
            </a:r>
            <a:r>
              <a:rPr lang="en-US" sz="2000" dirty="0" smtClean="0">
                <a:solidFill>
                  <a:schemeClr val="accent2"/>
                </a:solidFill>
                <a:latin typeface="Verdana" charset="0"/>
              </a:rPr>
              <a:t>; the flows created can then be “</a:t>
            </a:r>
            <a:r>
              <a:rPr lang="en-US" sz="2000" dirty="0" err="1" smtClean="0">
                <a:solidFill>
                  <a:schemeClr val="accent2"/>
                </a:solidFill>
                <a:latin typeface="Verdana" charset="0"/>
              </a:rPr>
              <a:t>advected</a:t>
            </a:r>
            <a:r>
              <a:rPr lang="en-US" sz="2000" dirty="0" smtClean="0">
                <a:solidFill>
                  <a:schemeClr val="accent2"/>
                </a:solidFill>
                <a:latin typeface="Verdana" charset="0"/>
              </a:rPr>
              <a:t>” downstream</a:t>
            </a:r>
            <a:endParaRPr lang="en-US" sz="2000" dirty="0">
              <a:solidFill>
                <a:schemeClr val="accent2"/>
              </a:solidFill>
              <a:latin typeface="Verdana" charset="0"/>
            </a:endParaRPr>
          </a:p>
        </p:txBody>
      </p:sp>
      <p:sp>
        <p:nvSpPr>
          <p:cNvPr id="139306" name="TextBox 53"/>
          <p:cNvSpPr txBox="1">
            <a:spLocks noChangeArrowheads="1"/>
          </p:cNvSpPr>
          <p:nvPr/>
        </p:nvSpPr>
        <p:spPr bwMode="auto">
          <a:xfrm>
            <a:off x="374668" y="876300"/>
            <a:ext cx="52938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NZ" sz="1600">
                <a:cs typeface="Arial" charset="0"/>
              </a:rPr>
              <a:t>Model solutions to the streamflow forecasting problem…</a:t>
            </a:r>
          </a:p>
        </p:txBody>
      </p:sp>
    </p:spTree>
    <p:extLst>
      <p:ext uri="{BB962C8B-B14F-4D97-AF65-F5344CB8AC3E}">
        <p14:creationId xmlns:p14="http://schemas.microsoft.com/office/powerpoint/2010/main" val="3752762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Freeform 2"/>
          <p:cNvSpPr>
            <a:spLocks noChangeAspect="1"/>
          </p:cNvSpPr>
          <p:nvPr/>
        </p:nvSpPr>
        <p:spPr bwMode="auto">
          <a:xfrm flipH="1">
            <a:off x="106364" y="3535369"/>
            <a:ext cx="1019175" cy="198437"/>
          </a:xfrm>
          <a:custGeom>
            <a:avLst/>
            <a:gdLst>
              <a:gd name="T0" fmla="*/ 0 w 605"/>
              <a:gd name="T1" fmla="*/ 2147483647 h 179"/>
              <a:gd name="T2" fmla="*/ 2147483647 w 605"/>
              <a:gd name="T3" fmla="*/ 2147483647 h 179"/>
              <a:gd name="T4" fmla="*/ 2147483647 w 605"/>
              <a:gd name="T5" fmla="*/ 2147483647 h 179"/>
              <a:gd name="T6" fmla="*/ 2147483647 w 605"/>
              <a:gd name="T7" fmla="*/ 2147483647 h 179"/>
              <a:gd name="T8" fmla="*/ 2147483647 w 605"/>
              <a:gd name="T9" fmla="*/ 2147483647 h 179"/>
              <a:gd name="T10" fmla="*/ 2147483647 w 605"/>
              <a:gd name="T11" fmla="*/ 2147483647 h 179"/>
              <a:gd name="T12" fmla="*/ 2147483647 w 605"/>
              <a:gd name="T13" fmla="*/ 2147483647 h 179"/>
              <a:gd name="T14" fmla="*/ 2147483647 w 605"/>
              <a:gd name="T15" fmla="*/ 2147483647 h 179"/>
              <a:gd name="T16" fmla="*/ 2147483647 w 605"/>
              <a:gd name="T17" fmla="*/ 2147483647 h 179"/>
              <a:gd name="T18" fmla="*/ 2147483647 w 605"/>
              <a:gd name="T19" fmla="*/ 2147483647 h 179"/>
              <a:gd name="T20" fmla="*/ 2147483647 w 605"/>
              <a:gd name="T21" fmla="*/ 2147483647 h 179"/>
              <a:gd name="T22" fmla="*/ 2147483647 w 605"/>
              <a:gd name="T23" fmla="*/ 2147483647 h 179"/>
              <a:gd name="T24" fmla="*/ 2147483647 w 605"/>
              <a:gd name="T25" fmla="*/ 0 h 179"/>
              <a:gd name="T26" fmla="*/ 2147483647 w 605"/>
              <a:gd name="T27" fmla="*/ 2147483647 h 179"/>
              <a:gd name="T28" fmla="*/ 2147483647 w 605"/>
              <a:gd name="T29" fmla="*/ 2147483647 h 179"/>
              <a:gd name="T30" fmla="*/ 2147483647 w 605"/>
              <a:gd name="T31" fmla="*/ 2147483647 h 179"/>
              <a:gd name="T32" fmla="*/ 2147483647 w 605"/>
              <a:gd name="T33" fmla="*/ 2147483647 h 179"/>
              <a:gd name="T34" fmla="*/ 2147483647 w 605"/>
              <a:gd name="T35" fmla="*/ 2147483647 h 179"/>
              <a:gd name="T36" fmla="*/ 2147483647 w 605"/>
              <a:gd name="T37" fmla="*/ 2147483647 h 179"/>
              <a:gd name="T38" fmla="*/ 2147483647 w 605"/>
              <a:gd name="T39" fmla="*/ 2147483647 h 179"/>
              <a:gd name="T40" fmla="*/ 2147483647 w 605"/>
              <a:gd name="T41" fmla="*/ 2147483647 h 179"/>
              <a:gd name="T42" fmla="*/ 2147483647 w 605"/>
              <a:gd name="T43" fmla="*/ 2147483647 h 179"/>
              <a:gd name="T44" fmla="*/ 2147483647 w 605"/>
              <a:gd name="T45" fmla="*/ 2147483647 h 179"/>
              <a:gd name="T46" fmla="*/ 2147483647 w 605"/>
              <a:gd name="T47" fmla="*/ 2147483647 h 179"/>
              <a:gd name="T48" fmla="*/ 2147483647 w 605"/>
              <a:gd name="T49" fmla="*/ 2147483647 h 179"/>
              <a:gd name="T50" fmla="*/ 2147483647 w 60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0" name="Freeform 5"/>
          <p:cNvSpPr>
            <a:spLocks noChangeAspect="1"/>
          </p:cNvSpPr>
          <p:nvPr/>
        </p:nvSpPr>
        <p:spPr bwMode="auto">
          <a:xfrm flipH="1">
            <a:off x="5192713" y="3065499"/>
            <a:ext cx="819150" cy="198437"/>
          </a:xfrm>
          <a:custGeom>
            <a:avLst/>
            <a:gdLst>
              <a:gd name="T0" fmla="*/ 0 w 486"/>
              <a:gd name="T1" fmla="*/ 2147483647 h 179"/>
              <a:gd name="T2" fmla="*/ 2147483647 w 486"/>
              <a:gd name="T3" fmla="*/ 2147483647 h 179"/>
              <a:gd name="T4" fmla="*/ 2147483647 w 486"/>
              <a:gd name="T5" fmla="*/ 2147483647 h 179"/>
              <a:gd name="T6" fmla="*/ 2147483647 w 486"/>
              <a:gd name="T7" fmla="*/ 2147483647 h 179"/>
              <a:gd name="T8" fmla="*/ 2147483647 w 486"/>
              <a:gd name="T9" fmla="*/ 2147483647 h 179"/>
              <a:gd name="T10" fmla="*/ 2147483647 w 486"/>
              <a:gd name="T11" fmla="*/ 2147483647 h 179"/>
              <a:gd name="T12" fmla="*/ 2147483647 w 486"/>
              <a:gd name="T13" fmla="*/ 2147483647 h 179"/>
              <a:gd name="T14" fmla="*/ 2147483647 w 486"/>
              <a:gd name="T15" fmla="*/ 2147483647 h 179"/>
              <a:gd name="T16" fmla="*/ 2147483647 w 486"/>
              <a:gd name="T17" fmla="*/ 2147483647 h 179"/>
              <a:gd name="T18" fmla="*/ 2147483647 w 486"/>
              <a:gd name="T19" fmla="*/ 2147483647 h 179"/>
              <a:gd name="T20" fmla="*/ 2147483647 w 486"/>
              <a:gd name="T21" fmla="*/ 2147483647 h 179"/>
              <a:gd name="T22" fmla="*/ 2147483647 w 486"/>
              <a:gd name="T23" fmla="*/ 2147483647 h 179"/>
              <a:gd name="T24" fmla="*/ 2147483647 w 486"/>
              <a:gd name="T25" fmla="*/ 0 h 179"/>
              <a:gd name="T26" fmla="*/ 2147483647 w 486"/>
              <a:gd name="T27" fmla="*/ 2147483647 h 179"/>
              <a:gd name="T28" fmla="*/ 2147483647 w 486"/>
              <a:gd name="T29" fmla="*/ 2147483647 h 179"/>
              <a:gd name="T30" fmla="*/ 2147483647 w 486"/>
              <a:gd name="T31" fmla="*/ 2147483647 h 179"/>
              <a:gd name="T32" fmla="*/ 2147483647 w 486"/>
              <a:gd name="T33" fmla="*/ 2147483647 h 179"/>
              <a:gd name="T34" fmla="*/ 2147483647 w 486"/>
              <a:gd name="T35" fmla="*/ 2147483647 h 179"/>
              <a:gd name="T36" fmla="*/ 2147483647 w 486"/>
              <a:gd name="T37" fmla="*/ 2147483647 h 179"/>
              <a:gd name="T38" fmla="*/ 2147483647 w 486"/>
              <a:gd name="T39" fmla="*/ 2147483647 h 179"/>
              <a:gd name="T40" fmla="*/ 2147483647 w 486"/>
              <a:gd name="T41" fmla="*/ 2147483647 h 179"/>
              <a:gd name="T42" fmla="*/ 2147483647 w 486"/>
              <a:gd name="T43" fmla="*/ 2147483647 h 179"/>
              <a:gd name="T44" fmla="*/ 2147483647 w 486"/>
              <a:gd name="T45" fmla="*/ 2147483647 h 179"/>
              <a:gd name="T46" fmla="*/ 2147483647 w 486"/>
              <a:gd name="T47" fmla="*/ 2147483647 h 179"/>
              <a:gd name="T48" fmla="*/ 2147483647 w 486"/>
              <a:gd name="T49" fmla="*/ 2147483647 h 179"/>
              <a:gd name="T50" fmla="*/ 2147483647 w 486"/>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1" name="Freeform 6"/>
          <p:cNvSpPr>
            <a:spLocks noChangeAspect="1"/>
          </p:cNvSpPr>
          <p:nvPr/>
        </p:nvSpPr>
        <p:spPr bwMode="auto">
          <a:xfrm flipH="1">
            <a:off x="3981450" y="2481299"/>
            <a:ext cx="1220788" cy="795337"/>
          </a:xfrm>
          <a:custGeom>
            <a:avLst/>
            <a:gdLst>
              <a:gd name="T0" fmla="*/ 0 w 725"/>
              <a:gd name="T1" fmla="*/ 2147483647 h 716"/>
              <a:gd name="T2" fmla="*/ 2147483647 w 725"/>
              <a:gd name="T3" fmla="*/ 2147483647 h 716"/>
              <a:gd name="T4" fmla="*/ 2147483647 w 725"/>
              <a:gd name="T5" fmla="*/ 2147483647 h 716"/>
              <a:gd name="T6" fmla="*/ 2147483647 w 725"/>
              <a:gd name="T7" fmla="*/ 2147483647 h 716"/>
              <a:gd name="T8" fmla="*/ 2147483647 w 725"/>
              <a:gd name="T9" fmla="*/ 2147483647 h 716"/>
              <a:gd name="T10" fmla="*/ 2147483647 w 725"/>
              <a:gd name="T11" fmla="*/ 2147483647 h 716"/>
              <a:gd name="T12" fmla="*/ 2147483647 w 725"/>
              <a:gd name="T13" fmla="*/ 2147483647 h 716"/>
              <a:gd name="T14" fmla="*/ 2147483647 w 725"/>
              <a:gd name="T15" fmla="*/ 2147483647 h 716"/>
              <a:gd name="T16" fmla="*/ 2147483647 w 725"/>
              <a:gd name="T17" fmla="*/ 2147483647 h 716"/>
              <a:gd name="T18" fmla="*/ 2147483647 w 725"/>
              <a:gd name="T19" fmla="*/ 2147483647 h 716"/>
              <a:gd name="T20" fmla="*/ 2147483647 w 725"/>
              <a:gd name="T21" fmla="*/ 2147483647 h 716"/>
              <a:gd name="T22" fmla="*/ 2147483647 w 725"/>
              <a:gd name="T23" fmla="*/ 2147483647 h 716"/>
              <a:gd name="T24" fmla="*/ 2147483647 w 725"/>
              <a:gd name="T25" fmla="*/ 0 h 716"/>
              <a:gd name="T26" fmla="*/ 2147483647 w 725"/>
              <a:gd name="T27" fmla="*/ 2147483647 h 716"/>
              <a:gd name="T28" fmla="*/ 2147483647 w 725"/>
              <a:gd name="T29" fmla="*/ 2147483647 h 716"/>
              <a:gd name="T30" fmla="*/ 2147483647 w 725"/>
              <a:gd name="T31" fmla="*/ 2147483647 h 716"/>
              <a:gd name="T32" fmla="*/ 2147483647 w 725"/>
              <a:gd name="T33" fmla="*/ 2147483647 h 716"/>
              <a:gd name="T34" fmla="*/ 2147483647 w 725"/>
              <a:gd name="T35" fmla="*/ 2147483647 h 716"/>
              <a:gd name="T36" fmla="*/ 2147483647 w 725"/>
              <a:gd name="T37" fmla="*/ 2147483647 h 716"/>
              <a:gd name="T38" fmla="*/ 2147483647 w 725"/>
              <a:gd name="T39" fmla="*/ 2147483647 h 716"/>
              <a:gd name="T40" fmla="*/ 2147483647 w 725"/>
              <a:gd name="T41" fmla="*/ 2147483647 h 716"/>
              <a:gd name="T42" fmla="*/ 2147483647 w 725"/>
              <a:gd name="T43" fmla="*/ 2147483647 h 716"/>
              <a:gd name="T44" fmla="*/ 2147483647 w 725"/>
              <a:gd name="T45" fmla="*/ 2147483647 h 716"/>
              <a:gd name="T46" fmla="*/ 2147483647 w 725"/>
              <a:gd name="T47" fmla="*/ 2147483647 h 716"/>
              <a:gd name="T48" fmla="*/ 2147483647 w 725"/>
              <a:gd name="T49" fmla="*/ 2147483647 h 716"/>
              <a:gd name="T50" fmla="*/ 2147483647 w 725"/>
              <a:gd name="T51" fmla="*/ 2147483647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2" name="Freeform 7"/>
          <p:cNvSpPr>
            <a:spLocks noChangeAspect="1"/>
          </p:cNvSpPr>
          <p:nvPr/>
        </p:nvSpPr>
        <p:spPr bwMode="auto">
          <a:xfrm flipH="1">
            <a:off x="3046415" y="2895600"/>
            <a:ext cx="942975" cy="368300"/>
          </a:xfrm>
          <a:custGeom>
            <a:avLst/>
            <a:gdLst>
              <a:gd name="T0" fmla="*/ 0 w 560"/>
              <a:gd name="T1" fmla="*/ 2147483647 h 332"/>
              <a:gd name="T2" fmla="*/ 2147483647 w 560"/>
              <a:gd name="T3" fmla="*/ 2147483647 h 332"/>
              <a:gd name="T4" fmla="*/ 2147483647 w 560"/>
              <a:gd name="T5" fmla="*/ 2147483647 h 332"/>
              <a:gd name="T6" fmla="*/ 2147483647 w 560"/>
              <a:gd name="T7" fmla="*/ 2147483647 h 332"/>
              <a:gd name="T8" fmla="*/ 2147483647 w 560"/>
              <a:gd name="T9" fmla="*/ 2147483647 h 332"/>
              <a:gd name="T10" fmla="*/ 2147483647 w 560"/>
              <a:gd name="T11" fmla="*/ 2147483647 h 332"/>
              <a:gd name="T12" fmla="*/ 2147483647 w 560"/>
              <a:gd name="T13" fmla="*/ 2147483647 h 332"/>
              <a:gd name="T14" fmla="*/ 2147483647 w 560"/>
              <a:gd name="T15" fmla="*/ 2147483647 h 332"/>
              <a:gd name="T16" fmla="*/ 2147483647 w 560"/>
              <a:gd name="T17" fmla="*/ 2147483647 h 332"/>
              <a:gd name="T18" fmla="*/ 2147483647 w 560"/>
              <a:gd name="T19" fmla="*/ 2147483647 h 332"/>
              <a:gd name="T20" fmla="*/ 2147483647 w 560"/>
              <a:gd name="T21" fmla="*/ 2147483647 h 332"/>
              <a:gd name="T22" fmla="*/ 2147483647 w 560"/>
              <a:gd name="T23" fmla="*/ 2147483647 h 332"/>
              <a:gd name="T24" fmla="*/ 2147483647 w 560"/>
              <a:gd name="T25" fmla="*/ 0 h 332"/>
              <a:gd name="T26" fmla="*/ 2147483647 w 560"/>
              <a:gd name="T27" fmla="*/ 2147483647 h 332"/>
              <a:gd name="T28" fmla="*/ 2147483647 w 560"/>
              <a:gd name="T29" fmla="*/ 2147483647 h 332"/>
              <a:gd name="T30" fmla="*/ 2147483647 w 560"/>
              <a:gd name="T31" fmla="*/ 2147483647 h 332"/>
              <a:gd name="T32" fmla="*/ 2147483647 w 560"/>
              <a:gd name="T33" fmla="*/ 2147483647 h 332"/>
              <a:gd name="T34" fmla="*/ 2147483647 w 560"/>
              <a:gd name="T35" fmla="*/ 2147483647 h 332"/>
              <a:gd name="T36" fmla="*/ 2147483647 w 560"/>
              <a:gd name="T37" fmla="*/ 2147483647 h 332"/>
              <a:gd name="T38" fmla="*/ 2147483647 w 560"/>
              <a:gd name="T39" fmla="*/ 2147483647 h 332"/>
              <a:gd name="T40" fmla="*/ 2147483647 w 560"/>
              <a:gd name="T41" fmla="*/ 2147483647 h 332"/>
              <a:gd name="T42" fmla="*/ 2147483647 w 560"/>
              <a:gd name="T43" fmla="*/ 2147483647 h 332"/>
              <a:gd name="T44" fmla="*/ 2147483647 w 560"/>
              <a:gd name="T45" fmla="*/ 2147483647 h 332"/>
              <a:gd name="T46" fmla="*/ 2147483647 w 560"/>
              <a:gd name="T47" fmla="*/ 2147483647 h 332"/>
              <a:gd name="T48" fmla="*/ 2147483647 w 560"/>
              <a:gd name="T49" fmla="*/ 2147483647 h 332"/>
              <a:gd name="T50" fmla="*/ 2147483647 w 560"/>
              <a:gd name="T51" fmla="*/ 214748364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3" name="Freeform 8"/>
          <p:cNvSpPr>
            <a:spLocks noChangeAspect="1"/>
          </p:cNvSpPr>
          <p:nvPr/>
        </p:nvSpPr>
        <p:spPr bwMode="auto">
          <a:xfrm flipH="1">
            <a:off x="2047875" y="3065499"/>
            <a:ext cx="1003300" cy="198437"/>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4" name="Freeform 9"/>
          <p:cNvSpPr>
            <a:spLocks noChangeAspect="1"/>
          </p:cNvSpPr>
          <p:nvPr/>
        </p:nvSpPr>
        <p:spPr bwMode="auto">
          <a:xfrm flipH="1">
            <a:off x="1063626" y="3159161"/>
            <a:ext cx="1003300" cy="92075"/>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40295" name="Group 10"/>
          <p:cNvGrpSpPr>
            <a:grpSpLocks/>
          </p:cNvGrpSpPr>
          <p:nvPr/>
        </p:nvGrpSpPr>
        <p:grpSpPr bwMode="auto">
          <a:xfrm flipH="1">
            <a:off x="204806" y="3178175"/>
            <a:ext cx="5894387" cy="268288"/>
            <a:chOff x="864" y="2391"/>
            <a:chExt cx="3504" cy="716"/>
          </a:xfrm>
        </p:grpSpPr>
        <p:sp>
          <p:nvSpPr>
            <p:cNvPr id="140340" name="Freeform 11"/>
            <p:cNvSpPr>
              <a:spLocks noChangeAspect="1"/>
            </p:cNvSpPr>
            <p:nvPr/>
          </p:nvSpPr>
          <p:spPr bwMode="auto">
            <a:xfrm>
              <a:off x="864" y="2928"/>
              <a:ext cx="486" cy="179"/>
            </a:xfrm>
            <a:custGeom>
              <a:avLst/>
              <a:gdLst>
                <a:gd name="T0" fmla="*/ 0 w 486"/>
                <a:gd name="T1" fmla="*/ 175 h 179"/>
                <a:gd name="T2" fmla="*/ 35 w 486"/>
                <a:gd name="T3" fmla="*/ 155 h 179"/>
                <a:gd name="T4" fmla="*/ 48 w 486"/>
                <a:gd name="T5" fmla="*/ 146 h 179"/>
                <a:gd name="T6" fmla="*/ 62 w 486"/>
                <a:gd name="T7" fmla="*/ 137 h 179"/>
                <a:gd name="T8" fmla="*/ 79 w 486"/>
                <a:gd name="T9" fmla="*/ 123 h 179"/>
                <a:gd name="T10" fmla="*/ 85 w 486"/>
                <a:gd name="T11" fmla="*/ 112 h 179"/>
                <a:gd name="T12" fmla="*/ 90 w 486"/>
                <a:gd name="T13" fmla="*/ 110 h 179"/>
                <a:gd name="T14" fmla="*/ 100 w 486"/>
                <a:gd name="T15" fmla="*/ 96 h 179"/>
                <a:gd name="T16" fmla="*/ 115 w 486"/>
                <a:gd name="T17" fmla="*/ 73 h 179"/>
                <a:gd name="T18" fmla="*/ 125 w 486"/>
                <a:gd name="T19" fmla="*/ 53 h 179"/>
                <a:gd name="T20" fmla="*/ 131 w 486"/>
                <a:gd name="T21" fmla="*/ 37 h 179"/>
                <a:gd name="T22" fmla="*/ 140 w 486"/>
                <a:gd name="T23" fmla="*/ 21 h 179"/>
                <a:gd name="T24" fmla="*/ 150 w 486"/>
                <a:gd name="T25" fmla="*/ 0 h 179"/>
                <a:gd name="T26" fmla="*/ 181 w 486"/>
                <a:gd name="T27" fmla="*/ 3 h 179"/>
                <a:gd name="T28" fmla="*/ 184 w 486"/>
                <a:gd name="T29" fmla="*/ 9 h 179"/>
                <a:gd name="T30" fmla="*/ 196 w 486"/>
                <a:gd name="T31" fmla="*/ 30 h 179"/>
                <a:gd name="T32" fmla="*/ 198 w 486"/>
                <a:gd name="T33" fmla="*/ 39 h 179"/>
                <a:gd name="T34" fmla="*/ 202 w 486"/>
                <a:gd name="T35" fmla="*/ 44 h 179"/>
                <a:gd name="T36" fmla="*/ 209 w 486"/>
                <a:gd name="T37" fmla="*/ 60 h 179"/>
                <a:gd name="T38" fmla="*/ 217 w 486"/>
                <a:gd name="T39" fmla="*/ 69 h 179"/>
                <a:gd name="T40" fmla="*/ 221 w 486"/>
                <a:gd name="T41" fmla="*/ 75 h 179"/>
                <a:gd name="T42" fmla="*/ 259 w 486"/>
                <a:gd name="T43" fmla="*/ 120 h 179"/>
                <a:gd name="T44" fmla="*/ 296 w 486"/>
                <a:gd name="T45" fmla="*/ 148 h 179"/>
                <a:gd name="T46" fmla="*/ 327 w 486"/>
                <a:gd name="T47" fmla="*/ 164 h 179"/>
                <a:gd name="T48" fmla="*/ 372 w 486"/>
                <a:gd name="T49" fmla="*/ 171 h 179"/>
                <a:gd name="T50" fmla="*/ 486 w 486"/>
                <a:gd name="T51" fmla="*/ 160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1" name="Freeform 12"/>
            <p:cNvSpPr>
              <a:spLocks noChangeAspect="1"/>
            </p:cNvSpPr>
            <p:nvPr/>
          </p:nvSpPr>
          <p:spPr bwMode="auto">
            <a:xfrm>
              <a:off x="1344" y="2391"/>
              <a:ext cx="725" cy="716"/>
            </a:xfrm>
            <a:custGeom>
              <a:avLst/>
              <a:gdLst>
                <a:gd name="T0" fmla="*/ 0 w 725"/>
                <a:gd name="T1" fmla="*/ 700 h 716"/>
                <a:gd name="T2" fmla="*/ 54 w 725"/>
                <a:gd name="T3" fmla="*/ 620 h 716"/>
                <a:gd name="T4" fmla="*/ 74 w 725"/>
                <a:gd name="T5" fmla="*/ 584 h 716"/>
                <a:gd name="T6" fmla="*/ 95 w 725"/>
                <a:gd name="T7" fmla="*/ 548 h 716"/>
                <a:gd name="T8" fmla="*/ 121 w 725"/>
                <a:gd name="T9" fmla="*/ 492 h 716"/>
                <a:gd name="T10" fmla="*/ 130 w 725"/>
                <a:gd name="T11" fmla="*/ 448 h 716"/>
                <a:gd name="T12" fmla="*/ 138 w 725"/>
                <a:gd name="T13" fmla="*/ 440 h 716"/>
                <a:gd name="T14" fmla="*/ 153 w 725"/>
                <a:gd name="T15" fmla="*/ 384 h 716"/>
                <a:gd name="T16" fmla="*/ 176 w 725"/>
                <a:gd name="T17" fmla="*/ 292 h 716"/>
                <a:gd name="T18" fmla="*/ 192 w 725"/>
                <a:gd name="T19" fmla="*/ 212 h 716"/>
                <a:gd name="T20" fmla="*/ 201 w 725"/>
                <a:gd name="T21" fmla="*/ 148 h 716"/>
                <a:gd name="T22" fmla="*/ 215 w 725"/>
                <a:gd name="T23" fmla="*/ 84 h 716"/>
                <a:gd name="T24" fmla="*/ 230 w 725"/>
                <a:gd name="T25" fmla="*/ 0 h 716"/>
                <a:gd name="T26" fmla="*/ 277 w 725"/>
                <a:gd name="T27" fmla="*/ 12 h 716"/>
                <a:gd name="T28" fmla="*/ 282 w 725"/>
                <a:gd name="T29" fmla="*/ 36 h 716"/>
                <a:gd name="T30" fmla="*/ 300 w 725"/>
                <a:gd name="T31" fmla="*/ 120 h 716"/>
                <a:gd name="T32" fmla="*/ 303 w 725"/>
                <a:gd name="T33" fmla="*/ 156 h 716"/>
                <a:gd name="T34" fmla="*/ 310 w 725"/>
                <a:gd name="T35" fmla="*/ 176 h 716"/>
                <a:gd name="T36" fmla="*/ 320 w 725"/>
                <a:gd name="T37" fmla="*/ 240 h 716"/>
                <a:gd name="T38" fmla="*/ 333 w 725"/>
                <a:gd name="T39" fmla="*/ 276 h 716"/>
                <a:gd name="T40" fmla="*/ 339 w 725"/>
                <a:gd name="T41" fmla="*/ 300 h 716"/>
                <a:gd name="T42" fmla="*/ 397 w 725"/>
                <a:gd name="T43" fmla="*/ 480 h 716"/>
                <a:gd name="T44" fmla="*/ 454 w 725"/>
                <a:gd name="T45" fmla="*/ 592 h 716"/>
                <a:gd name="T46" fmla="*/ 501 w 725"/>
                <a:gd name="T47" fmla="*/ 656 h 716"/>
                <a:gd name="T48" fmla="*/ 570 w 725"/>
                <a:gd name="T49" fmla="*/ 684 h 716"/>
                <a:gd name="T50" fmla="*/ 725 w 725"/>
                <a:gd name="T51" fmla="*/ 703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2" name="Freeform 13"/>
            <p:cNvSpPr>
              <a:spLocks noChangeAspect="1"/>
            </p:cNvSpPr>
            <p:nvPr/>
          </p:nvSpPr>
          <p:spPr bwMode="auto">
            <a:xfrm>
              <a:off x="2064" y="2775"/>
              <a:ext cx="560" cy="332"/>
            </a:xfrm>
            <a:custGeom>
              <a:avLst/>
              <a:gdLst>
                <a:gd name="T0" fmla="*/ 0 w 560"/>
                <a:gd name="T1" fmla="*/ 325 h 332"/>
                <a:gd name="T2" fmla="*/ 42 w 560"/>
                <a:gd name="T3" fmla="*/ 287 h 332"/>
                <a:gd name="T4" fmla="*/ 58 w 560"/>
                <a:gd name="T5" fmla="*/ 271 h 332"/>
                <a:gd name="T6" fmla="*/ 75 w 560"/>
                <a:gd name="T7" fmla="*/ 254 h 332"/>
                <a:gd name="T8" fmla="*/ 96 w 560"/>
                <a:gd name="T9" fmla="*/ 228 h 332"/>
                <a:gd name="T10" fmla="*/ 103 w 560"/>
                <a:gd name="T11" fmla="*/ 208 h 332"/>
                <a:gd name="T12" fmla="*/ 109 w 560"/>
                <a:gd name="T13" fmla="*/ 204 h 332"/>
                <a:gd name="T14" fmla="*/ 121 w 560"/>
                <a:gd name="T15" fmla="*/ 178 h 332"/>
                <a:gd name="T16" fmla="*/ 139 w 560"/>
                <a:gd name="T17" fmla="*/ 135 h 332"/>
                <a:gd name="T18" fmla="*/ 151 w 560"/>
                <a:gd name="T19" fmla="*/ 98 h 332"/>
                <a:gd name="T20" fmla="*/ 159 w 560"/>
                <a:gd name="T21" fmla="*/ 69 h 332"/>
                <a:gd name="T22" fmla="*/ 169 w 560"/>
                <a:gd name="T23" fmla="*/ 39 h 332"/>
                <a:gd name="T24" fmla="*/ 182 w 560"/>
                <a:gd name="T25" fmla="*/ 0 h 332"/>
                <a:gd name="T26" fmla="*/ 219 w 560"/>
                <a:gd name="T27" fmla="*/ 6 h 332"/>
                <a:gd name="T28" fmla="*/ 223 w 560"/>
                <a:gd name="T29" fmla="*/ 17 h 332"/>
                <a:gd name="T30" fmla="*/ 237 w 560"/>
                <a:gd name="T31" fmla="*/ 56 h 332"/>
                <a:gd name="T32" fmla="*/ 240 w 560"/>
                <a:gd name="T33" fmla="*/ 72 h 332"/>
                <a:gd name="T34" fmla="*/ 244 w 560"/>
                <a:gd name="T35" fmla="*/ 82 h 332"/>
                <a:gd name="T36" fmla="*/ 253 w 560"/>
                <a:gd name="T37" fmla="*/ 111 h 332"/>
                <a:gd name="T38" fmla="*/ 263 w 560"/>
                <a:gd name="T39" fmla="*/ 128 h 332"/>
                <a:gd name="T40" fmla="*/ 267 w 560"/>
                <a:gd name="T41" fmla="*/ 139 h 332"/>
                <a:gd name="T42" fmla="*/ 313 w 560"/>
                <a:gd name="T43" fmla="*/ 223 h 332"/>
                <a:gd name="T44" fmla="*/ 358 w 560"/>
                <a:gd name="T45" fmla="*/ 275 h 332"/>
                <a:gd name="T46" fmla="*/ 396 w 560"/>
                <a:gd name="T47" fmla="*/ 304 h 332"/>
                <a:gd name="T48" fmla="*/ 450 w 560"/>
                <a:gd name="T49" fmla="*/ 317 h 332"/>
                <a:gd name="T50" fmla="*/ 560 w 560"/>
                <a:gd name="T51" fmla="*/ 32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3" name="Freeform 14"/>
            <p:cNvSpPr>
              <a:spLocks noChangeAspect="1"/>
            </p:cNvSpPr>
            <p:nvPr/>
          </p:nvSpPr>
          <p:spPr bwMode="auto">
            <a:xfrm>
              <a:off x="2621" y="2928"/>
              <a:ext cx="595" cy="179"/>
            </a:xfrm>
            <a:custGeom>
              <a:avLst/>
              <a:gdLst>
                <a:gd name="T0" fmla="*/ 0 w 595"/>
                <a:gd name="T1" fmla="*/ 175 h 179"/>
                <a:gd name="T2" fmla="*/ 35 w 595"/>
                <a:gd name="T3" fmla="*/ 155 h 179"/>
                <a:gd name="T4" fmla="*/ 48 w 595"/>
                <a:gd name="T5" fmla="*/ 146 h 179"/>
                <a:gd name="T6" fmla="*/ 62 w 595"/>
                <a:gd name="T7" fmla="*/ 137 h 179"/>
                <a:gd name="T8" fmla="*/ 79 w 595"/>
                <a:gd name="T9" fmla="*/ 123 h 179"/>
                <a:gd name="T10" fmla="*/ 85 w 595"/>
                <a:gd name="T11" fmla="*/ 112 h 179"/>
                <a:gd name="T12" fmla="*/ 90 w 595"/>
                <a:gd name="T13" fmla="*/ 110 h 179"/>
                <a:gd name="T14" fmla="*/ 100 w 595"/>
                <a:gd name="T15" fmla="*/ 96 h 179"/>
                <a:gd name="T16" fmla="*/ 115 w 595"/>
                <a:gd name="T17" fmla="*/ 73 h 179"/>
                <a:gd name="T18" fmla="*/ 125 w 595"/>
                <a:gd name="T19" fmla="*/ 53 h 179"/>
                <a:gd name="T20" fmla="*/ 131 w 595"/>
                <a:gd name="T21" fmla="*/ 37 h 179"/>
                <a:gd name="T22" fmla="*/ 140 w 595"/>
                <a:gd name="T23" fmla="*/ 21 h 179"/>
                <a:gd name="T24" fmla="*/ 150 w 595"/>
                <a:gd name="T25" fmla="*/ 0 h 179"/>
                <a:gd name="T26" fmla="*/ 181 w 595"/>
                <a:gd name="T27" fmla="*/ 3 h 179"/>
                <a:gd name="T28" fmla="*/ 184 w 595"/>
                <a:gd name="T29" fmla="*/ 9 h 179"/>
                <a:gd name="T30" fmla="*/ 196 w 595"/>
                <a:gd name="T31" fmla="*/ 30 h 179"/>
                <a:gd name="T32" fmla="*/ 198 w 595"/>
                <a:gd name="T33" fmla="*/ 39 h 179"/>
                <a:gd name="T34" fmla="*/ 202 w 595"/>
                <a:gd name="T35" fmla="*/ 44 h 179"/>
                <a:gd name="T36" fmla="*/ 209 w 595"/>
                <a:gd name="T37" fmla="*/ 60 h 179"/>
                <a:gd name="T38" fmla="*/ 217 w 595"/>
                <a:gd name="T39" fmla="*/ 69 h 179"/>
                <a:gd name="T40" fmla="*/ 221 w 595"/>
                <a:gd name="T41" fmla="*/ 75 h 179"/>
                <a:gd name="T42" fmla="*/ 259 w 595"/>
                <a:gd name="T43" fmla="*/ 120 h 179"/>
                <a:gd name="T44" fmla="*/ 296 w 595"/>
                <a:gd name="T45" fmla="*/ 148 h 179"/>
                <a:gd name="T46" fmla="*/ 327 w 595"/>
                <a:gd name="T47" fmla="*/ 164 h 179"/>
                <a:gd name="T48" fmla="*/ 372 w 595"/>
                <a:gd name="T49" fmla="*/ 171 h 179"/>
                <a:gd name="T50" fmla="*/ 595 w 59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4" name="Freeform 15"/>
            <p:cNvSpPr>
              <a:spLocks noChangeAspect="1"/>
            </p:cNvSpPr>
            <p:nvPr/>
          </p:nvSpPr>
          <p:spPr bwMode="auto">
            <a:xfrm>
              <a:off x="3205" y="3012"/>
              <a:ext cx="595" cy="83"/>
            </a:xfrm>
            <a:custGeom>
              <a:avLst/>
              <a:gdLst>
                <a:gd name="T0" fmla="*/ 0 w 595"/>
                <a:gd name="T1" fmla="*/ 1 h 179"/>
                <a:gd name="T2" fmla="*/ 35 w 595"/>
                <a:gd name="T3" fmla="*/ 0 h 179"/>
                <a:gd name="T4" fmla="*/ 48 w 595"/>
                <a:gd name="T5" fmla="*/ 0 h 179"/>
                <a:gd name="T6" fmla="*/ 62 w 595"/>
                <a:gd name="T7" fmla="*/ 0 h 179"/>
                <a:gd name="T8" fmla="*/ 79 w 595"/>
                <a:gd name="T9" fmla="*/ 0 h 179"/>
                <a:gd name="T10" fmla="*/ 85 w 595"/>
                <a:gd name="T11" fmla="*/ 0 h 179"/>
                <a:gd name="T12" fmla="*/ 90 w 595"/>
                <a:gd name="T13" fmla="*/ 0 h 179"/>
                <a:gd name="T14" fmla="*/ 100 w 595"/>
                <a:gd name="T15" fmla="*/ 0 h 179"/>
                <a:gd name="T16" fmla="*/ 115 w 595"/>
                <a:gd name="T17" fmla="*/ 0 h 179"/>
                <a:gd name="T18" fmla="*/ 125 w 595"/>
                <a:gd name="T19" fmla="*/ 0 h 179"/>
                <a:gd name="T20" fmla="*/ 131 w 595"/>
                <a:gd name="T21" fmla="*/ 0 h 179"/>
                <a:gd name="T22" fmla="*/ 140 w 595"/>
                <a:gd name="T23" fmla="*/ 0 h 179"/>
                <a:gd name="T24" fmla="*/ 150 w 595"/>
                <a:gd name="T25" fmla="*/ 0 h 179"/>
                <a:gd name="T26" fmla="*/ 181 w 595"/>
                <a:gd name="T27" fmla="*/ 0 h 179"/>
                <a:gd name="T28" fmla="*/ 184 w 595"/>
                <a:gd name="T29" fmla="*/ 0 h 179"/>
                <a:gd name="T30" fmla="*/ 196 w 595"/>
                <a:gd name="T31" fmla="*/ 0 h 179"/>
                <a:gd name="T32" fmla="*/ 198 w 595"/>
                <a:gd name="T33" fmla="*/ 0 h 179"/>
                <a:gd name="T34" fmla="*/ 202 w 595"/>
                <a:gd name="T35" fmla="*/ 0 h 179"/>
                <a:gd name="T36" fmla="*/ 209 w 595"/>
                <a:gd name="T37" fmla="*/ 0 h 179"/>
                <a:gd name="T38" fmla="*/ 217 w 595"/>
                <a:gd name="T39" fmla="*/ 0 h 179"/>
                <a:gd name="T40" fmla="*/ 221 w 595"/>
                <a:gd name="T41" fmla="*/ 0 h 179"/>
                <a:gd name="T42" fmla="*/ 259 w 595"/>
                <a:gd name="T43" fmla="*/ 0 h 179"/>
                <a:gd name="T44" fmla="*/ 296 w 595"/>
                <a:gd name="T45" fmla="*/ 0 h 179"/>
                <a:gd name="T46" fmla="*/ 327 w 595"/>
                <a:gd name="T47" fmla="*/ 0 h 179"/>
                <a:gd name="T48" fmla="*/ 372 w 595"/>
                <a:gd name="T49" fmla="*/ 1 h 179"/>
                <a:gd name="T50" fmla="*/ 595 w 595"/>
                <a:gd name="T51" fmla="*/ 1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5" name="Freeform 16"/>
            <p:cNvSpPr>
              <a:spLocks noChangeAspect="1"/>
            </p:cNvSpPr>
            <p:nvPr/>
          </p:nvSpPr>
          <p:spPr bwMode="auto">
            <a:xfrm>
              <a:off x="3763" y="2928"/>
              <a:ext cx="605" cy="179"/>
            </a:xfrm>
            <a:custGeom>
              <a:avLst/>
              <a:gdLst>
                <a:gd name="T0" fmla="*/ 0 w 605"/>
                <a:gd name="T1" fmla="*/ 165 h 179"/>
                <a:gd name="T2" fmla="*/ 45 w 605"/>
                <a:gd name="T3" fmla="*/ 155 h 179"/>
                <a:gd name="T4" fmla="*/ 58 w 605"/>
                <a:gd name="T5" fmla="*/ 146 h 179"/>
                <a:gd name="T6" fmla="*/ 72 w 605"/>
                <a:gd name="T7" fmla="*/ 137 h 179"/>
                <a:gd name="T8" fmla="*/ 89 w 605"/>
                <a:gd name="T9" fmla="*/ 123 h 179"/>
                <a:gd name="T10" fmla="*/ 95 w 605"/>
                <a:gd name="T11" fmla="*/ 112 h 179"/>
                <a:gd name="T12" fmla="*/ 100 w 605"/>
                <a:gd name="T13" fmla="*/ 110 h 179"/>
                <a:gd name="T14" fmla="*/ 110 w 605"/>
                <a:gd name="T15" fmla="*/ 96 h 179"/>
                <a:gd name="T16" fmla="*/ 125 w 605"/>
                <a:gd name="T17" fmla="*/ 73 h 179"/>
                <a:gd name="T18" fmla="*/ 135 w 605"/>
                <a:gd name="T19" fmla="*/ 53 h 179"/>
                <a:gd name="T20" fmla="*/ 141 w 605"/>
                <a:gd name="T21" fmla="*/ 37 h 179"/>
                <a:gd name="T22" fmla="*/ 150 w 605"/>
                <a:gd name="T23" fmla="*/ 21 h 179"/>
                <a:gd name="T24" fmla="*/ 160 w 605"/>
                <a:gd name="T25" fmla="*/ 0 h 179"/>
                <a:gd name="T26" fmla="*/ 191 w 605"/>
                <a:gd name="T27" fmla="*/ 3 h 179"/>
                <a:gd name="T28" fmla="*/ 194 w 605"/>
                <a:gd name="T29" fmla="*/ 9 h 179"/>
                <a:gd name="T30" fmla="*/ 206 w 605"/>
                <a:gd name="T31" fmla="*/ 30 h 179"/>
                <a:gd name="T32" fmla="*/ 208 w 605"/>
                <a:gd name="T33" fmla="*/ 39 h 179"/>
                <a:gd name="T34" fmla="*/ 212 w 605"/>
                <a:gd name="T35" fmla="*/ 44 h 179"/>
                <a:gd name="T36" fmla="*/ 219 w 605"/>
                <a:gd name="T37" fmla="*/ 60 h 179"/>
                <a:gd name="T38" fmla="*/ 227 w 605"/>
                <a:gd name="T39" fmla="*/ 69 h 179"/>
                <a:gd name="T40" fmla="*/ 231 w 605"/>
                <a:gd name="T41" fmla="*/ 75 h 179"/>
                <a:gd name="T42" fmla="*/ 269 w 605"/>
                <a:gd name="T43" fmla="*/ 120 h 179"/>
                <a:gd name="T44" fmla="*/ 306 w 605"/>
                <a:gd name="T45" fmla="*/ 148 h 179"/>
                <a:gd name="T46" fmla="*/ 337 w 605"/>
                <a:gd name="T47" fmla="*/ 164 h 179"/>
                <a:gd name="T48" fmla="*/ 382 w 605"/>
                <a:gd name="T49" fmla="*/ 171 h 179"/>
                <a:gd name="T50" fmla="*/ 605 w 60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40296" name="Freeform 17"/>
          <p:cNvSpPr>
            <a:spLocks/>
          </p:cNvSpPr>
          <p:nvPr/>
        </p:nvSpPr>
        <p:spPr bwMode="auto">
          <a:xfrm flipH="1">
            <a:off x="6081731" y="3443292"/>
            <a:ext cx="263525" cy="34925"/>
          </a:xfrm>
          <a:custGeom>
            <a:avLst/>
            <a:gdLst>
              <a:gd name="T0" fmla="*/ 2147483647 w 157"/>
              <a:gd name="T1" fmla="*/ 2147483647 h 32"/>
              <a:gd name="T2" fmla="*/ 2147483647 w 157"/>
              <a:gd name="T3" fmla="*/ 2147483647 h 32"/>
              <a:gd name="T4" fmla="*/ 2147483647 w 157"/>
              <a:gd name="T5" fmla="*/ 2147483647 h 32"/>
              <a:gd name="T6" fmla="*/ 0 w 157"/>
              <a:gd name="T7" fmla="*/ 2147483647 h 32"/>
              <a:gd name="T8" fmla="*/ 0 60000 65536"/>
              <a:gd name="T9" fmla="*/ 0 60000 65536"/>
              <a:gd name="T10" fmla="*/ 0 60000 65536"/>
              <a:gd name="T11" fmla="*/ 0 60000 65536"/>
              <a:gd name="T12" fmla="*/ 0 w 157"/>
              <a:gd name="T13" fmla="*/ 0 h 32"/>
              <a:gd name="T14" fmla="*/ 157 w 157"/>
              <a:gd name="T15" fmla="*/ 32 h 32"/>
            </a:gdLst>
            <a:ahLst/>
            <a:cxnLst>
              <a:cxn ang="T8">
                <a:pos x="T0" y="T1"/>
              </a:cxn>
              <a:cxn ang="T9">
                <a:pos x="T2" y="T3"/>
              </a:cxn>
              <a:cxn ang="T10">
                <a:pos x="T4" y="T5"/>
              </a:cxn>
              <a:cxn ang="T11">
                <a:pos x="T6" y="T7"/>
              </a:cxn>
            </a:cxnLst>
            <a:rect l="T12" t="T13" r="T14" b="T15"/>
            <a:pathLst>
              <a:path w="157" h="32">
                <a:moveTo>
                  <a:pt x="157" y="3"/>
                </a:moveTo>
                <a:cubicBezTo>
                  <a:pt x="154" y="0"/>
                  <a:pt x="132" y="10"/>
                  <a:pt x="125" y="14"/>
                </a:cubicBezTo>
                <a:cubicBezTo>
                  <a:pt x="123" y="26"/>
                  <a:pt x="34" y="30"/>
                  <a:pt x="32" y="30"/>
                </a:cubicBezTo>
                <a:cubicBezTo>
                  <a:pt x="0" y="32"/>
                  <a:pt x="20" y="32"/>
                  <a:pt x="0" y="32"/>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7" name="Freeform 18"/>
          <p:cNvSpPr>
            <a:spLocks/>
          </p:cNvSpPr>
          <p:nvPr/>
        </p:nvSpPr>
        <p:spPr bwMode="auto">
          <a:xfrm flipH="1">
            <a:off x="5137150" y="3484563"/>
            <a:ext cx="1195388" cy="585787"/>
          </a:xfrm>
          <a:custGeom>
            <a:avLst/>
            <a:gdLst>
              <a:gd name="T0" fmla="*/ 0 w 710"/>
              <a:gd name="T1" fmla="*/ 2147483647 h 528"/>
              <a:gd name="T2" fmla="*/ 2147483647 w 710"/>
              <a:gd name="T3" fmla="*/ 2147483647 h 528"/>
              <a:gd name="T4" fmla="*/ 2147483647 w 710"/>
              <a:gd name="T5" fmla="*/ 2147483647 h 528"/>
              <a:gd name="T6" fmla="*/ 2147483647 w 710"/>
              <a:gd name="T7" fmla="*/ 2147483647 h 528"/>
              <a:gd name="T8" fmla="*/ 2147483647 w 710"/>
              <a:gd name="T9" fmla="*/ 2147483647 h 528"/>
              <a:gd name="T10" fmla="*/ 2147483647 w 710"/>
              <a:gd name="T11" fmla="*/ 2147483647 h 528"/>
              <a:gd name="T12" fmla="*/ 2147483647 w 710"/>
              <a:gd name="T13" fmla="*/ 2147483647 h 528"/>
              <a:gd name="T14" fmla="*/ 2147483647 w 710"/>
              <a:gd name="T15" fmla="*/ 2147483647 h 528"/>
              <a:gd name="T16" fmla="*/ 2147483647 w 710"/>
              <a:gd name="T17" fmla="*/ 2147483647 h 528"/>
              <a:gd name="T18" fmla="*/ 2147483647 w 710"/>
              <a:gd name="T19" fmla="*/ 2147483647 h 528"/>
              <a:gd name="T20" fmla="*/ 2147483647 w 710"/>
              <a:gd name="T21" fmla="*/ 2147483647 h 528"/>
              <a:gd name="T22" fmla="*/ 2147483647 w 710"/>
              <a:gd name="T23" fmla="*/ 2147483647 h 528"/>
              <a:gd name="T24" fmla="*/ 2147483647 w 710"/>
              <a:gd name="T25" fmla="*/ 2147483647 h 528"/>
              <a:gd name="T26" fmla="*/ 2147483647 w 710"/>
              <a:gd name="T27" fmla="*/ 2147483647 h 528"/>
              <a:gd name="T28" fmla="*/ 2147483647 w 710"/>
              <a:gd name="T29" fmla="*/ 2147483647 h 528"/>
              <a:gd name="T30" fmla="*/ 2147483647 w 710"/>
              <a:gd name="T31" fmla="*/ 2147483647 h 528"/>
              <a:gd name="T32" fmla="*/ 2147483647 w 710"/>
              <a:gd name="T33" fmla="*/ 2147483647 h 528"/>
              <a:gd name="T34" fmla="*/ 2147483647 w 710"/>
              <a:gd name="T35" fmla="*/ 2147483647 h 528"/>
              <a:gd name="T36" fmla="*/ 2147483647 w 710"/>
              <a:gd name="T37" fmla="*/ 2147483647 h 528"/>
              <a:gd name="T38" fmla="*/ 2147483647 w 710"/>
              <a:gd name="T39" fmla="*/ 2147483647 h 528"/>
              <a:gd name="T40" fmla="*/ 2147483647 w 710"/>
              <a:gd name="T41" fmla="*/ 2147483647 h 528"/>
              <a:gd name="T42" fmla="*/ 2147483647 w 710"/>
              <a:gd name="T43" fmla="*/ 2147483647 h 528"/>
              <a:gd name="T44" fmla="*/ 2147483647 w 710"/>
              <a:gd name="T45" fmla="*/ 2147483647 h 528"/>
              <a:gd name="T46" fmla="*/ 2147483647 w 710"/>
              <a:gd name="T47" fmla="*/ 2147483647 h 528"/>
              <a:gd name="T48" fmla="*/ 2147483647 w 710"/>
              <a:gd name="T49" fmla="*/ 2147483647 h 528"/>
              <a:gd name="T50" fmla="*/ 2147483647 w 710"/>
              <a:gd name="T51" fmla="*/ 2147483647 h 528"/>
              <a:gd name="T52" fmla="*/ 2147483647 w 710"/>
              <a:gd name="T53" fmla="*/ 2147483647 h 528"/>
              <a:gd name="T54" fmla="*/ 2147483647 w 710"/>
              <a:gd name="T55" fmla="*/ 2147483647 h 528"/>
              <a:gd name="T56" fmla="*/ 2147483647 w 710"/>
              <a:gd name="T57" fmla="*/ 2147483647 h 528"/>
              <a:gd name="T58" fmla="*/ 2147483647 w 710"/>
              <a:gd name="T59" fmla="*/ 2147483647 h 528"/>
              <a:gd name="T60" fmla="*/ 2147483647 w 710"/>
              <a:gd name="T61" fmla="*/ 2147483647 h 528"/>
              <a:gd name="T62" fmla="*/ 2147483647 w 710"/>
              <a:gd name="T63" fmla="*/ 2147483647 h 528"/>
              <a:gd name="T64" fmla="*/ 2147483647 w 710"/>
              <a:gd name="T65" fmla="*/ 2147483647 h 528"/>
              <a:gd name="T66" fmla="*/ 2147483647 w 710"/>
              <a:gd name="T67" fmla="*/ 2147483647 h 528"/>
              <a:gd name="T68" fmla="*/ 2147483647 w 710"/>
              <a:gd name="T69" fmla="*/ 2147483647 h 528"/>
              <a:gd name="T70" fmla="*/ 2147483647 w 710"/>
              <a:gd name="T71" fmla="*/ 2147483647 h 528"/>
              <a:gd name="T72" fmla="*/ 2147483647 w 710"/>
              <a:gd name="T73" fmla="*/ 2147483647 h 528"/>
              <a:gd name="T74" fmla="*/ 2147483647 w 710"/>
              <a:gd name="T75" fmla="*/ 2147483647 h 528"/>
              <a:gd name="T76" fmla="*/ 2147483647 w 710"/>
              <a:gd name="T77" fmla="*/ 2147483647 h 528"/>
              <a:gd name="T78" fmla="*/ 2147483647 w 710"/>
              <a:gd name="T79" fmla="*/ 0 h 5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528"/>
              <a:gd name="T122" fmla="*/ 710 w 710"/>
              <a:gd name="T123" fmla="*/ 528 h 5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528">
                <a:moveTo>
                  <a:pt x="0" y="493"/>
                </a:moveTo>
                <a:cubicBezTo>
                  <a:pt x="16" y="490"/>
                  <a:pt x="23" y="483"/>
                  <a:pt x="37" y="477"/>
                </a:cubicBezTo>
                <a:cubicBezTo>
                  <a:pt x="43" y="467"/>
                  <a:pt x="52" y="453"/>
                  <a:pt x="62" y="448"/>
                </a:cubicBezTo>
                <a:cubicBezTo>
                  <a:pt x="64" y="446"/>
                  <a:pt x="65" y="444"/>
                  <a:pt x="67" y="442"/>
                </a:cubicBezTo>
                <a:cubicBezTo>
                  <a:pt x="68" y="441"/>
                  <a:pt x="71" y="441"/>
                  <a:pt x="72" y="440"/>
                </a:cubicBezTo>
                <a:cubicBezTo>
                  <a:pt x="78" y="434"/>
                  <a:pt x="81" y="425"/>
                  <a:pt x="90" y="421"/>
                </a:cubicBezTo>
                <a:cubicBezTo>
                  <a:pt x="93" y="414"/>
                  <a:pt x="98" y="406"/>
                  <a:pt x="104" y="402"/>
                </a:cubicBezTo>
                <a:cubicBezTo>
                  <a:pt x="131" y="364"/>
                  <a:pt x="139" y="305"/>
                  <a:pt x="146" y="259"/>
                </a:cubicBezTo>
                <a:cubicBezTo>
                  <a:pt x="152" y="262"/>
                  <a:pt x="151" y="266"/>
                  <a:pt x="155" y="271"/>
                </a:cubicBezTo>
                <a:cubicBezTo>
                  <a:pt x="155" y="276"/>
                  <a:pt x="146" y="342"/>
                  <a:pt x="163" y="336"/>
                </a:cubicBezTo>
                <a:cubicBezTo>
                  <a:pt x="176" y="315"/>
                  <a:pt x="169" y="287"/>
                  <a:pt x="178" y="264"/>
                </a:cubicBezTo>
                <a:cubicBezTo>
                  <a:pt x="188" y="206"/>
                  <a:pt x="182" y="251"/>
                  <a:pt x="184" y="376"/>
                </a:cubicBezTo>
                <a:cubicBezTo>
                  <a:pt x="213" y="373"/>
                  <a:pt x="197" y="332"/>
                  <a:pt x="198" y="303"/>
                </a:cubicBezTo>
                <a:cubicBezTo>
                  <a:pt x="202" y="307"/>
                  <a:pt x="208" y="317"/>
                  <a:pt x="208" y="317"/>
                </a:cubicBezTo>
                <a:cubicBezTo>
                  <a:pt x="213" y="343"/>
                  <a:pt x="208" y="370"/>
                  <a:pt x="218" y="394"/>
                </a:cubicBezTo>
                <a:cubicBezTo>
                  <a:pt x="221" y="419"/>
                  <a:pt x="240" y="451"/>
                  <a:pt x="264" y="461"/>
                </a:cubicBezTo>
                <a:cubicBezTo>
                  <a:pt x="267" y="470"/>
                  <a:pt x="271" y="471"/>
                  <a:pt x="280" y="472"/>
                </a:cubicBezTo>
                <a:cubicBezTo>
                  <a:pt x="287" y="478"/>
                  <a:pt x="292" y="481"/>
                  <a:pt x="301" y="483"/>
                </a:cubicBezTo>
                <a:cubicBezTo>
                  <a:pt x="319" y="498"/>
                  <a:pt x="342" y="505"/>
                  <a:pt x="365" y="509"/>
                </a:cubicBezTo>
                <a:cubicBezTo>
                  <a:pt x="396" y="528"/>
                  <a:pt x="438" y="512"/>
                  <a:pt x="474" y="511"/>
                </a:cubicBezTo>
                <a:cubicBezTo>
                  <a:pt x="481" y="509"/>
                  <a:pt x="485" y="507"/>
                  <a:pt x="491" y="504"/>
                </a:cubicBezTo>
                <a:cubicBezTo>
                  <a:pt x="511" y="484"/>
                  <a:pt x="481" y="514"/>
                  <a:pt x="502" y="495"/>
                </a:cubicBezTo>
                <a:cubicBezTo>
                  <a:pt x="506" y="492"/>
                  <a:pt x="512" y="485"/>
                  <a:pt x="512" y="485"/>
                </a:cubicBezTo>
                <a:cubicBezTo>
                  <a:pt x="517" y="473"/>
                  <a:pt x="523" y="458"/>
                  <a:pt x="533" y="448"/>
                </a:cubicBezTo>
                <a:cubicBezTo>
                  <a:pt x="534" y="441"/>
                  <a:pt x="539" y="432"/>
                  <a:pt x="544" y="426"/>
                </a:cubicBezTo>
                <a:cubicBezTo>
                  <a:pt x="547" y="418"/>
                  <a:pt x="549" y="408"/>
                  <a:pt x="554" y="402"/>
                </a:cubicBezTo>
                <a:cubicBezTo>
                  <a:pt x="556" y="393"/>
                  <a:pt x="561" y="383"/>
                  <a:pt x="565" y="375"/>
                </a:cubicBezTo>
                <a:cubicBezTo>
                  <a:pt x="566" y="370"/>
                  <a:pt x="571" y="359"/>
                  <a:pt x="574" y="355"/>
                </a:cubicBezTo>
                <a:cubicBezTo>
                  <a:pt x="576" y="346"/>
                  <a:pt x="579" y="336"/>
                  <a:pt x="584" y="328"/>
                </a:cubicBezTo>
                <a:cubicBezTo>
                  <a:pt x="588" y="308"/>
                  <a:pt x="594" y="285"/>
                  <a:pt x="605" y="267"/>
                </a:cubicBezTo>
                <a:cubicBezTo>
                  <a:pt x="607" y="255"/>
                  <a:pt x="614" y="237"/>
                  <a:pt x="621" y="227"/>
                </a:cubicBezTo>
                <a:cubicBezTo>
                  <a:pt x="622" y="216"/>
                  <a:pt x="626" y="205"/>
                  <a:pt x="630" y="195"/>
                </a:cubicBezTo>
                <a:cubicBezTo>
                  <a:pt x="632" y="190"/>
                  <a:pt x="637" y="179"/>
                  <a:pt x="637" y="179"/>
                </a:cubicBezTo>
                <a:cubicBezTo>
                  <a:pt x="640" y="162"/>
                  <a:pt x="650" y="139"/>
                  <a:pt x="658" y="123"/>
                </a:cubicBezTo>
                <a:cubicBezTo>
                  <a:pt x="664" y="109"/>
                  <a:pt x="665" y="103"/>
                  <a:pt x="667" y="98"/>
                </a:cubicBezTo>
                <a:cubicBezTo>
                  <a:pt x="669" y="93"/>
                  <a:pt x="667" y="88"/>
                  <a:pt x="669" y="93"/>
                </a:cubicBezTo>
                <a:cubicBezTo>
                  <a:pt x="669" y="91"/>
                  <a:pt x="677" y="137"/>
                  <a:pt x="677" y="131"/>
                </a:cubicBezTo>
                <a:cubicBezTo>
                  <a:pt x="681" y="124"/>
                  <a:pt x="688" y="50"/>
                  <a:pt x="691" y="48"/>
                </a:cubicBezTo>
                <a:cubicBezTo>
                  <a:pt x="702" y="77"/>
                  <a:pt x="697" y="124"/>
                  <a:pt x="699" y="120"/>
                </a:cubicBezTo>
                <a:cubicBezTo>
                  <a:pt x="700" y="117"/>
                  <a:pt x="710" y="0"/>
                  <a:pt x="710"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8" name="Freeform 19"/>
          <p:cNvSpPr>
            <a:spLocks/>
          </p:cNvSpPr>
          <p:nvPr/>
        </p:nvSpPr>
        <p:spPr bwMode="auto">
          <a:xfrm flipH="1">
            <a:off x="4540252" y="3282956"/>
            <a:ext cx="596900" cy="727075"/>
          </a:xfrm>
          <a:custGeom>
            <a:avLst/>
            <a:gdLst>
              <a:gd name="T0" fmla="*/ 0 w 355"/>
              <a:gd name="T1" fmla="*/ 2147483647 h 655"/>
              <a:gd name="T2" fmla="*/ 2147483647 w 355"/>
              <a:gd name="T3" fmla="*/ 2147483647 h 655"/>
              <a:gd name="T4" fmla="*/ 2147483647 w 355"/>
              <a:gd name="T5" fmla="*/ 2147483647 h 655"/>
              <a:gd name="T6" fmla="*/ 2147483647 w 355"/>
              <a:gd name="T7" fmla="*/ 2147483647 h 655"/>
              <a:gd name="T8" fmla="*/ 2147483647 w 355"/>
              <a:gd name="T9" fmla="*/ 2147483647 h 655"/>
              <a:gd name="T10" fmla="*/ 2147483647 w 355"/>
              <a:gd name="T11" fmla="*/ 2147483647 h 655"/>
              <a:gd name="T12" fmla="*/ 2147483647 w 355"/>
              <a:gd name="T13" fmla="*/ 2147483647 h 655"/>
              <a:gd name="T14" fmla="*/ 2147483647 w 355"/>
              <a:gd name="T15" fmla="*/ 2147483647 h 655"/>
              <a:gd name="T16" fmla="*/ 2147483647 w 355"/>
              <a:gd name="T17" fmla="*/ 2147483647 h 655"/>
              <a:gd name="T18" fmla="*/ 2147483647 w 355"/>
              <a:gd name="T19" fmla="*/ 2147483647 h 655"/>
              <a:gd name="T20" fmla="*/ 2147483647 w 355"/>
              <a:gd name="T21" fmla="*/ 2147483647 h 655"/>
              <a:gd name="T22" fmla="*/ 2147483647 w 355"/>
              <a:gd name="T23" fmla="*/ 2147483647 h 655"/>
              <a:gd name="T24" fmla="*/ 2147483647 w 355"/>
              <a:gd name="T25" fmla="*/ 2147483647 h 655"/>
              <a:gd name="T26" fmla="*/ 2147483647 w 355"/>
              <a:gd name="T27" fmla="*/ 2147483647 h 655"/>
              <a:gd name="T28" fmla="*/ 2147483647 w 355"/>
              <a:gd name="T29" fmla="*/ 2147483647 h 655"/>
              <a:gd name="T30" fmla="*/ 2147483647 w 355"/>
              <a:gd name="T31" fmla="*/ 2147483647 h 655"/>
              <a:gd name="T32" fmla="*/ 2147483647 w 355"/>
              <a:gd name="T33" fmla="*/ 2147483647 h 655"/>
              <a:gd name="T34" fmla="*/ 2147483647 w 355"/>
              <a:gd name="T35" fmla="*/ 2147483647 h 655"/>
              <a:gd name="T36" fmla="*/ 2147483647 w 355"/>
              <a:gd name="T37" fmla="*/ 2147483647 h 655"/>
              <a:gd name="T38" fmla="*/ 2147483647 w 355"/>
              <a:gd name="T39" fmla="*/ 2147483647 h 655"/>
              <a:gd name="T40" fmla="*/ 2147483647 w 355"/>
              <a:gd name="T41" fmla="*/ 2147483647 h 655"/>
              <a:gd name="T42" fmla="*/ 2147483647 w 355"/>
              <a:gd name="T43" fmla="*/ 2147483647 h 655"/>
              <a:gd name="T44" fmla="*/ 2147483647 w 355"/>
              <a:gd name="T45" fmla="*/ 2147483647 h 655"/>
              <a:gd name="T46" fmla="*/ 2147483647 w 355"/>
              <a:gd name="T47" fmla="*/ 2147483647 h 655"/>
              <a:gd name="T48" fmla="*/ 2147483647 w 355"/>
              <a:gd name="T49" fmla="*/ 2147483647 h 655"/>
              <a:gd name="T50" fmla="*/ 2147483647 w 355"/>
              <a:gd name="T51" fmla="*/ 2147483647 h 655"/>
              <a:gd name="T52" fmla="*/ 2147483647 w 355"/>
              <a:gd name="T53" fmla="*/ 2147483647 h 655"/>
              <a:gd name="T54" fmla="*/ 2147483647 w 355"/>
              <a:gd name="T55" fmla="*/ 2147483647 h 655"/>
              <a:gd name="T56" fmla="*/ 2147483647 w 355"/>
              <a:gd name="T57" fmla="*/ 2147483647 h 655"/>
              <a:gd name="T58" fmla="*/ 2147483647 w 355"/>
              <a:gd name="T59" fmla="*/ 2147483647 h 6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
              <a:gd name="T91" fmla="*/ 0 h 655"/>
              <a:gd name="T92" fmla="*/ 355 w 355"/>
              <a:gd name="T93" fmla="*/ 655 h 6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5" h="655">
                <a:moveTo>
                  <a:pt x="0" y="183"/>
                </a:moveTo>
                <a:cubicBezTo>
                  <a:pt x="3" y="165"/>
                  <a:pt x="2" y="143"/>
                  <a:pt x="13" y="128"/>
                </a:cubicBezTo>
                <a:cubicBezTo>
                  <a:pt x="15" y="121"/>
                  <a:pt x="17" y="115"/>
                  <a:pt x="20" y="108"/>
                </a:cubicBezTo>
                <a:cubicBezTo>
                  <a:pt x="23" y="85"/>
                  <a:pt x="27" y="60"/>
                  <a:pt x="36" y="39"/>
                </a:cubicBezTo>
                <a:cubicBezTo>
                  <a:pt x="40" y="46"/>
                  <a:pt x="42" y="56"/>
                  <a:pt x="45" y="64"/>
                </a:cubicBezTo>
                <a:cubicBezTo>
                  <a:pt x="47" y="110"/>
                  <a:pt x="42" y="109"/>
                  <a:pt x="55" y="136"/>
                </a:cubicBezTo>
                <a:cubicBezTo>
                  <a:pt x="65" y="128"/>
                  <a:pt x="60" y="90"/>
                  <a:pt x="71" y="71"/>
                </a:cubicBezTo>
                <a:cubicBezTo>
                  <a:pt x="75" y="52"/>
                  <a:pt x="84" y="37"/>
                  <a:pt x="87" y="18"/>
                </a:cubicBezTo>
                <a:cubicBezTo>
                  <a:pt x="87" y="13"/>
                  <a:pt x="83" y="5"/>
                  <a:pt x="88" y="2"/>
                </a:cubicBezTo>
                <a:cubicBezTo>
                  <a:pt x="92" y="0"/>
                  <a:pt x="92" y="10"/>
                  <a:pt x="92" y="15"/>
                </a:cubicBezTo>
                <a:cubicBezTo>
                  <a:pt x="94" y="34"/>
                  <a:pt x="90" y="65"/>
                  <a:pt x="101" y="84"/>
                </a:cubicBezTo>
                <a:cubicBezTo>
                  <a:pt x="103" y="101"/>
                  <a:pt x="106" y="118"/>
                  <a:pt x="111" y="135"/>
                </a:cubicBezTo>
                <a:cubicBezTo>
                  <a:pt x="112" y="157"/>
                  <a:pt x="111" y="177"/>
                  <a:pt x="119" y="197"/>
                </a:cubicBezTo>
                <a:cubicBezTo>
                  <a:pt x="128" y="183"/>
                  <a:pt x="123" y="164"/>
                  <a:pt x="132" y="151"/>
                </a:cubicBezTo>
                <a:cubicBezTo>
                  <a:pt x="134" y="140"/>
                  <a:pt x="136" y="130"/>
                  <a:pt x="138" y="119"/>
                </a:cubicBezTo>
                <a:cubicBezTo>
                  <a:pt x="143" y="169"/>
                  <a:pt x="133" y="222"/>
                  <a:pt x="148" y="271"/>
                </a:cubicBezTo>
                <a:cubicBezTo>
                  <a:pt x="149" y="285"/>
                  <a:pt x="151" y="302"/>
                  <a:pt x="157" y="314"/>
                </a:cubicBezTo>
                <a:cubicBezTo>
                  <a:pt x="160" y="336"/>
                  <a:pt x="157" y="327"/>
                  <a:pt x="164" y="340"/>
                </a:cubicBezTo>
                <a:cubicBezTo>
                  <a:pt x="165" y="350"/>
                  <a:pt x="170" y="360"/>
                  <a:pt x="173" y="370"/>
                </a:cubicBezTo>
                <a:cubicBezTo>
                  <a:pt x="175" y="376"/>
                  <a:pt x="180" y="389"/>
                  <a:pt x="180" y="389"/>
                </a:cubicBezTo>
                <a:cubicBezTo>
                  <a:pt x="181" y="399"/>
                  <a:pt x="183" y="408"/>
                  <a:pt x="189" y="416"/>
                </a:cubicBezTo>
                <a:cubicBezTo>
                  <a:pt x="190" y="428"/>
                  <a:pt x="193" y="442"/>
                  <a:pt x="199" y="452"/>
                </a:cubicBezTo>
                <a:cubicBezTo>
                  <a:pt x="200" y="461"/>
                  <a:pt x="204" y="465"/>
                  <a:pt x="207" y="474"/>
                </a:cubicBezTo>
                <a:cubicBezTo>
                  <a:pt x="216" y="469"/>
                  <a:pt x="215" y="457"/>
                  <a:pt x="220" y="448"/>
                </a:cubicBezTo>
                <a:cubicBezTo>
                  <a:pt x="220" y="444"/>
                  <a:pt x="221" y="426"/>
                  <a:pt x="226" y="440"/>
                </a:cubicBezTo>
                <a:cubicBezTo>
                  <a:pt x="229" y="457"/>
                  <a:pt x="230" y="476"/>
                  <a:pt x="236" y="492"/>
                </a:cubicBezTo>
                <a:cubicBezTo>
                  <a:pt x="240" y="527"/>
                  <a:pt x="260" y="573"/>
                  <a:pt x="292" y="592"/>
                </a:cubicBezTo>
                <a:cubicBezTo>
                  <a:pt x="299" y="604"/>
                  <a:pt x="307" y="614"/>
                  <a:pt x="319" y="621"/>
                </a:cubicBezTo>
                <a:cubicBezTo>
                  <a:pt x="320" y="627"/>
                  <a:pt x="322" y="628"/>
                  <a:pt x="328" y="631"/>
                </a:cubicBezTo>
                <a:cubicBezTo>
                  <a:pt x="331" y="639"/>
                  <a:pt x="355" y="650"/>
                  <a:pt x="352" y="655"/>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9" name="Freeform 20"/>
          <p:cNvSpPr>
            <a:spLocks/>
          </p:cNvSpPr>
          <p:nvPr/>
        </p:nvSpPr>
        <p:spPr bwMode="auto">
          <a:xfrm flipH="1">
            <a:off x="3895743" y="3595688"/>
            <a:ext cx="650875" cy="444500"/>
          </a:xfrm>
          <a:custGeom>
            <a:avLst/>
            <a:gdLst>
              <a:gd name="T0" fmla="*/ 0 w 387"/>
              <a:gd name="T1" fmla="*/ 2147483647 h 400"/>
              <a:gd name="T2" fmla="*/ 2147483647 w 387"/>
              <a:gd name="T3" fmla="*/ 2147483647 h 400"/>
              <a:gd name="T4" fmla="*/ 2147483647 w 387"/>
              <a:gd name="T5" fmla="*/ 2147483647 h 400"/>
              <a:gd name="T6" fmla="*/ 2147483647 w 387"/>
              <a:gd name="T7" fmla="*/ 2147483647 h 400"/>
              <a:gd name="T8" fmla="*/ 2147483647 w 387"/>
              <a:gd name="T9" fmla="*/ 2147483647 h 400"/>
              <a:gd name="T10" fmla="*/ 2147483647 w 387"/>
              <a:gd name="T11" fmla="*/ 2147483647 h 400"/>
              <a:gd name="T12" fmla="*/ 2147483647 w 387"/>
              <a:gd name="T13" fmla="*/ 2147483647 h 400"/>
              <a:gd name="T14" fmla="*/ 2147483647 w 387"/>
              <a:gd name="T15" fmla="*/ 2147483647 h 400"/>
              <a:gd name="T16" fmla="*/ 2147483647 w 387"/>
              <a:gd name="T17" fmla="*/ 2147483647 h 400"/>
              <a:gd name="T18" fmla="*/ 2147483647 w 387"/>
              <a:gd name="T19" fmla="*/ 2147483647 h 400"/>
              <a:gd name="T20" fmla="*/ 2147483647 w 387"/>
              <a:gd name="T21" fmla="*/ 2147483647 h 400"/>
              <a:gd name="T22" fmla="*/ 2147483647 w 387"/>
              <a:gd name="T23" fmla="*/ 2147483647 h 400"/>
              <a:gd name="T24" fmla="*/ 2147483647 w 387"/>
              <a:gd name="T25" fmla="*/ 2147483647 h 400"/>
              <a:gd name="T26" fmla="*/ 2147483647 w 387"/>
              <a:gd name="T27" fmla="*/ 2147483647 h 400"/>
              <a:gd name="T28" fmla="*/ 2147483647 w 387"/>
              <a:gd name="T29" fmla="*/ 2147483647 h 400"/>
              <a:gd name="T30" fmla="*/ 2147483647 w 387"/>
              <a:gd name="T31" fmla="*/ 2147483647 h 400"/>
              <a:gd name="T32" fmla="*/ 2147483647 w 387"/>
              <a:gd name="T33" fmla="*/ 2147483647 h 400"/>
              <a:gd name="T34" fmla="*/ 2147483647 w 387"/>
              <a:gd name="T35" fmla="*/ 2147483647 h 400"/>
              <a:gd name="T36" fmla="*/ 2147483647 w 387"/>
              <a:gd name="T37" fmla="*/ 2147483647 h 400"/>
              <a:gd name="T38" fmla="*/ 2147483647 w 387"/>
              <a:gd name="T39" fmla="*/ 2147483647 h 400"/>
              <a:gd name="T40" fmla="*/ 2147483647 w 387"/>
              <a:gd name="T41" fmla="*/ 2147483647 h 400"/>
              <a:gd name="T42" fmla="*/ 2147483647 w 387"/>
              <a:gd name="T43" fmla="*/ 2147483647 h 400"/>
              <a:gd name="T44" fmla="*/ 2147483647 w 387"/>
              <a:gd name="T45" fmla="*/ 2147483647 h 400"/>
              <a:gd name="T46" fmla="*/ 2147483647 w 387"/>
              <a:gd name="T47" fmla="*/ 2147483647 h 400"/>
              <a:gd name="T48" fmla="*/ 2147483647 w 387"/>
              <a:gd name="T49" fmla="*/ 2147483647 h 400"/>
              <a:gd name="T50" fmla="*/ 2147483647 w 387"/>
              <a:gd name="T51" fmla="*/ 2147483647 h 400"/>
              <a:gd name="T52" fmla="*/ 2147483647 w 387"/>
              <a:gd name="T53" fmla="*/ 2147483647 h 400"/>
              <a:gd name="T54" fmla="*/ 2147483647 w 387"/>
              <a:gd name="T55" fmla="*/ 2147483647 h 4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7"/>
              <a:gd name="T85" fmla="*/ 0 h 400"/>
              <a:gd name="T86" fmla="*/ 387 w 387"/>
              <a:gd name="T87" fmla="*/ 400 h 4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7" h="400">
                <a:moveTo>
                  <a:pt x="0" y="368"/>
                </a:moveTo>
                <a:cubicBezTo>
                  <a:pt x="18" y="375"/>
                  <a:pt x="35" y="384"/>
                  <a:pt x="57" y="386"/>
                </a:cubicBezTo>
                <a:cubicBezTo>
                  <a:pt x="66" y="391"/>
                  <a:pt x="75" y="392"/>
                  <a:pt x="85" y="394"/>
                </a:cubicBezTo>
                <a:cubicBezTo>
                  <a:pt x="121" y="393"/>
                  <a:pt x="129" y="400"/>
                  <a:pt x="150" y="386"/>
                </a:cubicBezTo>
                <a:cubicBezTo>
                  <a:pt x="153" y="379"/>
                  <a:pt x="159" y="377"/>
                  <a:pt x="165" y="373"/>
                </a:cubicBezTo>
                <a:cubicBezTo>
                  <a:pt x="166" y="367"/>
                  <a:pt x="172" y="361"/>
                  <a:pt x="176" y="355"/>
                </a:cubicBezTo>
                <a:cubicBezTo>
                  <a:pt x="177" y="348"/>
                  <a:pt x="180" y="347"/>
                  <a:pt x="182" y="339"/>
                </a:cubicBezTo>
                <a:cubicBezTo>
                  <a:pt x="183" y="332"/>
                  <a:pt x="187" y="318"/>
                  <a:pt x="187" y="318"/>
                </a:cubicBezTo>
                <a:cubicBezTo>
                  <a:pt x="188" y="312"/>
                  <a:pt x="188" y="276"/>
                  <a:pt x="197" y="272"/>
                </a:cubicBezTo>
                <a:cubicBezTo>
                  <a:pt x="199" y="252"/>
                  <a:pt x="202" y="241"/>
                  <a:pt x="203" y="218"/>
                </a:cubicBezTo>
                <a:cubicBezTo>
                  <a:pt x="215" y="233"/>
                  <a:pt x="226" y="277"/>
                  <a:pt x="232" y="298"/>
                </a:cubicBezTo>
                <a:cubicBezTo>
                  <a:pt x="234" y="312"/>
                  <a:pt x="235" y="325"/>
                  <a:pt x="248" y="330"/>
                </a:cubicBezTo>
                <a:cubicBezTo>
                  <a:pt x="248" y="327"/>
                  <a:pt x="248" y="325"/>
                  <a:pt x="249" y="322"/>
                </a:cubicBezTo>
                <a:cubicBezTo>
                  <a:pt x="250" y="320"/>
                  <a:pt x="253" y="319"/>
                  <a:pt x="253" y="317"/>
                </a:cubicBezTo>
                <a:cubicBezTo>
                  <a:pt x="259" y="291"/>
                  <a:pt x="253" y="260"/>
                  <a:pt x="269" y="237"/>
                </a:cubicBezTo>
                <a:cubicBezTo>
                  <a:pt x="271" y="221"/>
                  <a:pt x="278" y="196"/>
                  <a:pt x="285" y="182"/>
                </a:cubicBezTo>
                <a:cubicBezTo>
                  <a:pt x="295" y="195"/>
                  <a:pt x="294" y="215"/>
                  <a:pt x="296" y="230"/>
                </a:cubicBezTo>
                <a:cubicBezTo>
                  <a:pt x="304" y="219"/>
                  <a:pt x="300" y="202"/>
                  <a:pt x="304" y="189"/>
                </a:cubicBezTo>
                <a:cubicBezTo>
                  <a:pt x="306" y="139"/>
                  <a:pt x="312" y="89"/>
                  <a:pt x="320" y="40"/>
                </a:cubicBezTo>
                <a:cubicBezTo>
                  <a:pt x="320" y="28"/>
                  <a:pt x="318" y="16"/>
                  <a:pt x="321" y="5"/>
                </a:cubicBezTo>
                <a:cubicBezTo>
                  <a:pt x="322" y="0"/>
                  <a:pt x="324" y="16"/>
                  <a:pt x="325" y="21"/>
                </a:cubicBezTo>
                <a:cubicBezTo>
                  <a:pt x="327" y="34"/>
                  <a:pt x="327" y="46"/>
                  <a:pt x="331" y="58"/>
                </a:cubicBezTo>
                <a:cubicBezTo>
                  <a:pt x="331" y="61"/>
                  <a:pt x="324" y="136"/>
                  <a:pt x="341" y="149"/>
                </a:cubicBezTo>
                <a:cubicBezTo>
                  <a:pt x="343" y="162"/>
                  <a:pt x="347" y="149"/>
                  <a:pt x="350" y="144"/>
                </a:cubicBezTo>
                <a:cubicBezTo>
                  <a:pt x="352" y="134"/>
                  <a:pt x="352" y="129"/>
                  <a:pt x="363" y="131"/>
                </a:cubicBezTo>
                <a:cubicBezTo>
                  <a:pt x="368" y="139"/>
                  <a:pt x="371" y="147"/>
                  <a:pt x="376" y="155"/>
                </a:cubicBezTo>
                <a:cubicBezTo>
                  <a:pt x="377" y="163"/>
                  <a:pt x="379" y="169"/>
                  <a:pt x="382" y="176"/>
                </a:cubicBezTo>
                <a:cubicBezTo>
                  <a:pt x="383" y="179"/>
                  <a:pt x="387" y="186"/>
                  <a:pt x="387" y="186"/>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0" name="Freeform 21"/>
          <p:cNvSpPr>
            <a:spLocks/>
          </p:cNvSpPr>
          <p:nvPr/>
        </p:nvSpPr>
        <p:spPr bwMode="auto">
          <a:xfrm flipH="1">
            <a:off x="3071814" y="3670305"/>
            <a:ext cx="823912" cy="404813"/>
          </a:xfrm>
          <a:custGeom>
            <a:avLst/>
            <a:gdLst>
              <a:gd name="T0" fmla="*/ 0 w 490"/>
              <a:gd name="T1" fmla="*/ 2147483647 h 364"/>
              <a:gd name="T2" fmla="*/ 2147483647 w 490"/>
              <a:gd name="T3" fmla="*/ 2147483647 h 364"/>
              <a:gd name="T4" fmla="*/ 2147483647 w 490"/>
              <a:gd name="T5" fmla="*/ 2147483647 h 364"/>
              <a:gd name="T6" fmla="*/ 2147483647 w 490"/>
              <a:gd name="T7" fmla="*/ 2147483647 h 364"/>
              <a:gd name="T8" fmla="*/ 2147483647 w 490"/>
              <a:gd name="T9" fmla="*/ 2147483647 h 364"/>
              <a:gd name="T10" fmla="*/ 2147483647 w 490"/>
              <a:gd name="T11" fmla="*/ 2147483647 h 364"/>
              <a:gd name="T12" fmla="*/ 2147483647 w 490"/>
              <a:gd name="T13" fmla="*/ 2147483647 h 364"/>
              <a:gd name="T14" fmla="*/ 2147483647 w 490"/>
              <a:gd name="T15" fmla="*/ 2147483647 h 364"/>
              <a:gd name="T16" fmla="*/ 2147483647 w 490"/>
              <a:gd name="T17" fmla="*/ 2147483647 h 364"/>
              <a:gd name="T18" fmla="*/ 2147483647 w 490"/>
              <a:gd name="T19" fmla="*/ 0 h 364"/>
              <a:gd name="T20" fmla="*/ 2147483647 w 490"/>
              <a:gd name="T21" fmla="*/ 2147483647 h 364"/>
              <a:gd name="T22" fmla="*/ 2147483647 w 490"/>
              <a:gd name="T23" fmla="*/ 2147483647 h 364"/>
              <a:gd name="T24" fmla="*/ 2147483647 w 490"/>
              <a:gd name="T25" fmla="*/ 2147483647 h 364"/>
              <a:gd name="T26" fmla="*/ 2147483647 w 490"/>
              <a:gd name="T27" fmla="*/ 2147483647 h 364"/>
              <a:gd name="T28" fmla="*/ 2147483647 w 490"/>
              <a:gd name="T29" fmla="*/ 2147483647 h 364"/>
              <a:gd name="T30" fmla="*/ 2147483647 w 490"/>
              <a:gd name="T31" fmla="*/ 2147483647 h 364"/>
              <a:gd name="T32" fmla="*/ 2147483647 w 490"/>
              <a:gd name="T33" fmla="*/ 2147483647 h 364"/>
              <a:gd name="T34" fmla="*/ 2147483647 w 490"/>
              <a:gd name="T35" fmla="*/ 2147483647 h 364"/>
              <a:gd name="T36" fmla="*/ 2147483647 w 490"/>
              <a:gd name="T37" fmla="*/ 2147483647 h 364"/>
              <a:gd name="T38" fmla="*/ 2147483647 w 490"/>
              <a:gd name="T39" fmla="*/ 2147483647 h 364"/>
              <a:gd name="T40" fmla="*/ 2147483647 w 490"/>
              <a:gd name="T41" fmla="*/ 2147483647 h 364"/>
              <a:gd name="T42" fmla="*/ 2147483647 w 490"/>
              <a:gd name="T43" fmla="*/ 2147483647 h 364"/>
              <a:gd name="T44" fmla="*/ 2147483647 w 490"/>
              <a:gd name="T45" fmla="*/ 2147483647 h 364"/>
              <a:gd name="T46" fmla="*/ 2147483647 w 490"/>
              <a:gd name="T47" fmla="*/ 2147483647 h 364"/>
              <a:gd name="T48" fmla="*/ 2147483647 w 490"/>
              <a:gd name="T49" fmla="*/ 2147483647 h 364"/>
              <a:gd name="T50" fmla="*/ 2147483647 w 490"/>
              <a:gd name="T51" fmla="*/ 2147483647 h 364"/>
              <a:gd name="T52" fmla="*/ 2147483647 w 490"/>
              <a:gd name="T53" fmla="*/ 2147483647 h 364"/>
              <a:gd name="T54" fmla="*/ 2147483647 w 490"/>
              <a:gd name="T55" fmla="*/ 2147483647 h 364"/>
              <a:gd name="T56" fmla="*/ 2147483647 w 490"/>
              <a:gd name="T57" fmla="*/ 2147483647 h 3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0"/>
              <a:gd name="T88" fmla="*/ 0 h 364"/>
              <a:gd name="T89" fmla="*/ 490 w 490"/>
              <a:gd name="T90" fmla="*/ 364 h 3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0" h="364">
                <a:moveTo>
                  <a:pt x="0" y="117"/>
                </a:moveTo>
                <a:cubicBezTo>
                  <a:pt x="14" y="128"/>
                  <a:pt x="13" y="163"/>
                  <a:pt x="26" y="176"/>
                </a:cubicBezTo>
                <a:cubicBezTo>
                  <a:pt x="27" y="183"/>
                  <a:pt x="32" y="196"/>
                  <a:pt x="38" y="199"/>
                </a:cubicBezTo>
                <a:cubicBezTo>
                  <a:pt x="43" y="209"/>
                  <a:pt x="47" y="220"/>
                  <a:pt x="56" y="227"/>
                </a:cubicBezTo>
                <a:cubicBezTo>
                  <a:pt x="58" y="235"/>
                  <a:pt x="61" y="239"/>
                  <a:pt x="67" y="245"/>
                </a:cubicBezTo>
                <a:cubicBezTo>
                  <a:pt x="70" y="251"/>
                  <a:pt x="76" y="258"/>
                  <a:pt x="83" y="259"/>
                </a:cubicBezTo>
                <a:cubicBezTo>
                  <a:pt x="86" y="268"/>
                  <a:pt x="92" y="267"/>
                  <a:pt x="99" y="263"/>
                </a:cubicBezTo>
                <a:cubicBezTo>
                  <a:pt x="108" y="232"/>
                  <a:pt x="107" y="196"/>
                  <a:pt x="109" y="165"/>
                </a:cubicBezTo>
                <a:cubicBezTo>
                  <a:pt x="110" y="122"/>
                  <a:pt x="113" y="81"/>
                  <a:pt x="125" y="40"/>
                </a:cubicBezTo>
                <a:cubicBezTo>
                  <a:pt x="126" y="27"/>
                  <a:pt x="131" y="12"/>
                  <a:pt x="136" y="0"/>
                </a:cubicBezTo>
                <a:cubicBezTo>
                  <a:pt x="139" y="54"/>
                  <a:pt x="146" y="106"/>
                  <a:pt x="149" y="160"/>
                </a:cubicBezTo>
                <a:cubicBezTo>
                  <a:pt x="150" y="181"/>
                  <a:pt x="149" y="215"/>
                  <a:pt x="160" y="234"/>
                </a:cubicBezTo>
                <a:cubicBezTo>
                  <a:pt x="162" y="245"/>
                  <a:pt x="165" y="257"/>
                  <a:pt x="170" y="266"/>
                </a:cubicBezTo>
                <a:cubicBezTo>
                  <a:pt x="171" y="276"/>
                  <a:pt x="175" y="291"/>
                  <a:pt x="181" y="299"/>
                </a:cubicBezTo>
                <a:cubicBezTo>
                  <a:pt x="184" y="316"/>
                  <a:pt x="179" y="294"/>
                  <a:pt x="186" y="306"/>
                </a:cubicBezTo>
                <a:cubicBezTo>
                  <a:pt x="189" y="310"/>
                  <a:pt x="189" y="317"/>
                  <a:pt x="192" y="322"/>
                </a:cubicBezTo>
                <a:cubicBezTo>
                  <a:pt x="206" y="341"/>
                  <a:pt x="226" y="349"/>
                  <a:pt x="248" y="355"/>
                </a:cubicBezTo>
                <a:cubicBezTo>
                  <a:pt x="320" y="354"/>
                  <a:pt x="316" y="364"/>
                  <a:pt x="350" y="322"/>
                </a:cubicBezTo>
                <a:cubicBezTo>
                  <a:pt x="352" y="313"/>
                  <a:pt x="356" y="308"/>
                  <a:pt x="362" y="301"/>
                </a:cubicBezTo>
                <a:cubicBezTo>
                  <a:pt x="366" y="279"/>
                  <a:pt x="373" y="262"/>
                  <a:pt x="376" y="239"/>
                </a:cubicBezTo>
                <a:cubicBezTo>
                  <a:pt x="384" y="254"/>
                  <a:pt x="379" y="272"/>
                  <a:pt x="397" y="279"/>
                </a:cubicBezTo>
                <a:cubicBezTo>
                  <a:pt x="425" y="272"/>
                  <a:pt x="409" y="275"/>
                  <a:pt x="427" y="264"/>
                </a:cubicBezTo>
                <a:cubicBezTo>
                  <a:pt x="429" y="258"/>
                  <a:pt x="432" y="256"/>
                  <a:pt x="438" y="253"/>
                </a:cubicBezTo>
                <a:cubicBezTo>
                  <a:pt x="440" y="246"/>
                  <a:pt x="444" y="240"/>
                  <a:pt x="448" y="234"/>
                </a:cubicBezTo>
                <a:cubicBezTo>
                  <a:pt x="455" y="210"/>
                  <a:pt x="461" y="191"/>
                  <a:pt x="464" y="165"/>
                </a:cubicBezTo>
                <a:cubicBezTo>
                  <a:pt x="470" y="169"/>
                  <a:pt x="468" y="172"/>
                  <a:pt x="474" y="176"/>
                </a:cubicBezTo>
                <a:cubicBezTo>
                  <a:pt x="476" y="186"/>
                  <a:pt x="479" y="196"/>
                  <a:pt x="485" y="205"/>
                </a:cubicBezTo>
                <a:cubicBezTo>
                  <a:pt x="485" y="208"/>
                  <a:pt x="485" y="212"/>
                  <a:pt x="486" y="215"/>
                </a:cubicBezTo>
                <a:cubicBezTo>
                  <a:pt x="487" y="217"/>
                  <a:pt x="490" y="219"/>
                  <a:pt x="490" y="219"/>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1" name="Freeform 22"/>
          <p:cNvSpPr>
            <a:spLocks/>
          </p:cNvSpPr>
          <p:nvPr/>
        </p:nvSpPr>
        <p:spPr bwMode="auto">
          <a:xfrm flipH="1">
            <a:off x="2122506" y="3914775"/>
            <a:ext cx="949325" cy="139700"/>
          </a:xfrm>
          <a:custGeom>
            <a:avLst/>
            <a:gdLst>
              <a:gd name="T0" fmla="*/ 0 w 564"/>
              <a:gd name="T1" fmla="*/ 0 h 126"/>
              <a:gd name="T2" fmla="*/ 2147483647 w 564"/>
              <a:gd name="T3" fmla="*/ 2147483647 h 126"/>
              <a:gd name="T4" fmla="*/ 2147483647 w 564"/>
              <a:gd name="T5" fmla="*/ 2147483647 h 126"/>
              <a:gd name="T6" fmla="*/ 2147483647 w 564"/>
              <a:gd name="T7" fmla="*/ 2147483647 h 126"/>
              <a:gd name="T8" fmla="*/ 2147483647 w 564"/>
              <a:gd name="T9" fmla="*/ 2147483647 h 126"/>
              <a:gd name="T10" fmla="*/ 2147483647 w 564"/>
              <a:gd name="T11" fmla="*/ 2147483647 h 126"/>
              <a:gd name="T12" fmla="*/ 2147483647 w 564"/>
              <a:gd name="T13" fmla="*/ 2147483647 h 126"/>
              <a:gd name="T14" fmla="*/ 2147483647 w 564"/>
              <a:gd name="T15" fmla="*/ 2147483647 h 126"/>
              <a:gd name="T16" fmla="*/ 2147483647 w 564"/>
              <a:gd name="T17" fmla="*/ 2147483647 h 126"/>
              <a:gd name="T18" fmla="*/ 2147483647 w 564"/>
              <a:gd name="T19" fmla="*/ 2147483647 h 126"/>
              <a:gd name="T20" fmla="*/ 2147483647 w 564"/>
              <a:gd name="T21" fmla="*/ 2147483647 h 126"/>
              <a:gd name="T22" fmla="*/ 2147483647 w 564"/>
              <a:gd name="T23" fmla="*/ 2147483647 h 126"/>
              <a:gd name="T24" fmla="*/ 2147483647 w 564"/>
              <a:gd name="T25" fmla="*/ 2147483647 h 126"/>
              <a:gd name="T26" fmla="*/ 2147483647 w 564"/>
              <a:gd name="T27" fmla="*/ 2147483647 h 126"/>
              <a:gd name="T28" fmla="*/ 2147483647 w 564"/>
              <a:gd name="T29" fmla="*/ 2147483647 h 126"/>
              <a:gd name="T30" fmla="*/ 2147483647 w 564"/>
              <a:gd name="T31" fmla="*/ 2147483647 h 126"/>
              <a:gd name="T32" fmla="*/ 2147483647 w 564"/>
              <a:gd name="T33" fmla="*/ 2147483647 h 126"/>
              <a:gd name="T34" fmla="*/ 2147483647 w 564"/>
              <a:gd name="T35" fmla="*/ 2147483647 h 126"/>
              <a:gd name="T36" fmla="*/ 2147483647 w 564"/>
              <a:gd name="T37" fmla="*/ 2147483647 h 126"/>
              <a:gd name="T38" fmla="*/ 2147483647 w 564"/>
              <a:gd name="T39" fmla="*/ 2147483647 h 126"/>
              <a:gd name="T40" fmla="*/ 2147483647 w 564"/>
              <a:gd name="T41" fmla="*/ 2147483647 h 126"/>
              <a:gd name="T42" fmla="*/ 2147483647 w 564"/>
              <a:gd name="T43" fmla="*/ 2147483647 h 126"/>
              <a:gd name="T44" fmla="*/ 2147483647 w 564"/>
              <a:gd name="T45" fmla="*/ 2147483647 h 126"/>
              <a:gd name="T46" fmla="*/ 2147483647 w 564"/>
              <a:gd name="T47" fmla="*/ 2147483647 h 126"/>
              <a:gd name="T48" fmla="*/ 2147483647 w 564"/>
              <a:gd name="T49" fmla="*/ 2147483647 h 126"/>
              <a:gd name="T50" fmla="*/ 2147483647 w 564"/>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4"/>
              <a:gd name="T79" fmla="*/ 0 h 126"/>
              <a:gd name="T80" fmla="*/ 564 w 564"/>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4" h="126">
                <a:moveTo>
                  <a:pt x="0" y="0"/>
                </a:moveTo>
                <a:cubicBezTo>
                  <a:pt x="5" y="5"/>
                  <a:pt x="10" y="11"/>
                  <a:pt x="16" y="16"/>
                </a:cubicBezTo>
                <a:cubicBezTo>
                  <a:pt x="18" y="20"/>
                  <a:pt x="31" y="34"/>
                  <a:pt x="35" y="37"/>
                </a:cubicBezTo>
                <a:cubicBezTo>
                  <a:pt x="36" y="43"/>
                  <a:pt x="42" y="48"/>
                  <a:pt x="48" y="50"/>
                </a:cubicBezTo>
                <a:cubicBezTo>
                  <a:pt x="54" y="58"/>
                  <a:pt x="62" y="62"/>
                  <a:pt x="72" y="64"/>
                </a:cubicBezTo>
                <a:cubicBezTo>
                  <a:pt x="74" y="65"/>
                  <a:pt x="76" y="67"/>
                  <a:pt x="78" y="68"/>
                </a:cubicBezTo>
                <a:cubicBezTo>
                  <a:pt x="81" y="69"/>
                  <a:pt x="84" y="68"/>
                  <a:pt x="86" y="69"/>
                </a:cubicBezTo>
                <a:cubicBezTo>
                  <a:pt x="92" y="72"/>
                  <a:pt x="91" y="78"/>
                  <a:pt x="99" y="80"/>
                </a:cubicBezTo>
                <a:cubicBezTo>
                  <a:pt x="105" y="85"/>
                  <a:pt x="107" y="88"/>
                  <a:pt x="115" y="90"/>
                </a:cubicBezTo>
                <a:cubicBezTo>
                  <a:pt x="123" y="95"/>
                  <a:pt x="132" y="100"/>
                  <a:pt x="140" y="101"/>
                </a:cubicBezTo>
                <a:cubicBezTo>
                  <a:pt x="164" y="113"/>
                  <a:pt x="173" y="109"/>
                  <a:pt x="204" y="108"/>
                </a:cubicBezTo>
                <a:cubicBezTo>
                  <a:pt x="206" y="102"/>
                  <a:pt x="207" y="97"/>
                  <a:pt x="211" y="92"/>
                </a:cubicBezTo>
                <a:cubicBezTo>
                  <a:pt x="213" y="82"/>
                  <a:pt x="222" y="68"/>
                  <a:pt x="225" y="56"/>
                </a:cubicBezTo>
                <a:cubicBezTo>
                  <a:pt x="226" y="46"/>
                  <a:pt x="221" y="0"/>
                  <a:pt x="232" y="16"/>
                </a:cubicBezTo>
                <a:cubicBezTo>
                  <a:pt x="236" y="34"/>
                  <a:pt x="243" y="101"/>
                  <a:pt x="268" y="108"/>
                </a:cubicBezTo>
                <a:cubicBezTo>
                  <a:pt x="284" y="113"/>
                  <a:pt x="304" y="111"/>
                  <a:pt x="321" y="114"/>
                </a:cubicBezTo>
                <a:cubicBezTo>
                  <a:pt x="350" y="113"/>
                  <a:pt x="385" y="126"/>
                  <a:pt x="408" y="109"/>
                </a:cubicBezTo>
                <a:cubicBezTo>
                  <a:pt x="418" y="102"/>
                  <a:pt x="406" y="105"/>
                  <a:pt x="417" y="103"/>
                </a:cubicBezTo>
                <a:cubicBezTo>
                  <a:pt x="424" y="99"/>
                  <a:pt x="429" y="93"/>
                  <a:pt x="438" y="92"/>
                </a:cubicBezTo>
                <a:cubicBezTo>
                  <a:pt x="441" y="79"/>
                  <a:pt x="443" y="70"/>
                  <a:pt x="444" y="56"/>
                </a:cubicBezTo>
                <a:cubicBezTo>
                  <a:pt x="452" y="66"/>
                  <a:pt x="450" y="78"/>
                  <a:pt x="464" y="82"/>
                </a:cubicBezTo>
                <a:cubicBezTo>
                  <a:pt x="485" y="98"/>
                  <a:pt x="504" y="84"/>
                  <a:pt x="521" y="74"/>
                </a:cubicBezTo>
                <a:cubicBezTo>
                  <a:pt x="526" y="65"/>
                  <a:pt x="533" y="59"/>
                  <a:pt x="540" y="52"/>
                </a:cubicBezTo>
                <a:cubicBezTo>
                  <a:pt x="544" y="42"/>
                  <a:pt x="549" y="34"/>
                  <a:pt x="552" y="23"/>
                </a:cubicBezTo>
                <a:cubicBezTo>
                  <a:pt x="553" y="30"/>
                  <a:pt x="552" y="38"/>
                  <a:pt x="561" y="36"/>
                </a:cubicBezTo>
                <a:cubicBezTo>
                  <a:pt x="564" y="27"/>
                  <a:pt x="563" y="31"/>
                  <a:pt x="563" y="2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2" name="Freeform 23"/>
          <p:cNvSpPr>
            <a:spLocks/>
          </p:cNvSpPr>
          <p:nvPr/>
        </p:nvSpPr>
        <p:spPr bwMode="auto">
          <a:xfrm flipH="1">
            <a:off x="1244600" y="3906839"/>
            <a:ext cx="876300" cy="122237"/>
          </a:xfrm>
          <a:custGeom>
            <a:avLst/>
            <a:gdLst>
              <a:gd name="T0" fmla="*/ 2147483647 w 521"/>
              <a:gd name="T1" fmla="*/ 2147483647 h 110"/>
              <a:gd name="T2" fmla="*/ 2147483647 w 521"/>
              <a:gd name="T3" fmla="*/ 2147483647 h 110"/>
              <a:gd name="T4" fmla="*/ 2147483647 w 521"/>
              <a:gd name="T5" fmla="*/ 2147483647 h 110"/>
              <a:gd name="T6" fmla="*/ 2147483647 w 521"/>
              <a:gd name="T7" fmla="*/ 2147483647 h 110"/>
              <a:gd name="T8" fmla="*/ 2147483647 w 521"/>
              <a:gd name="T9" fmla="*/ 2147483647 h 110"/>
              <a:gd name="T10" fmla="*/ 2147483647 w 521"/>
              <a:gd name="T11" fmla="*/ 2147483647 h 110"/>
              <a:gd name="T12" fmla="*/ 2147483647 w 521"/>
              <a:gd name="T13" fmla="*/ 2147483647 h 110"/>
              <a:gd name="T14" fmla="*/ 2147483647 w 521"/>
              <a:gd name="T15" fmla="*/ 2147483647 h 110"/>
              <a:gd name="T16" fmla="*/ 2147483647 w 521"/>
              <a:gd name="T17" fmla="*/ 2147483647 h 110"/>
              <a:gd name="T18" fmla="*/ 2147483647 w 521"/>
              <a:gd name="T19" fmla="*/ 2147483647 h 110"/>
              <a:gd name="T20" fmla="*/ 2147483647 w 521"/>
              <a:gd name="T21" fmla="*/ 2147483647 h 110"/>
              <a:gd name="T22" fmla="*/ 2147483647 w 521"/>
              <a:gd name="T23" fmla="*/ 2147483647 h 110"/>
              <a:gd name="T24" fmla="*/ 2147483647 w 521"/>
              <a:gd name="T25" fmla="*/ 2147483647 h 110"/>
              <a:gd name="T26" fmla="*/ 2147483647 w 521"/>
              <a:gd name="T27" fmla="*/ 2147483647 h 110"/>
              <a:gd name="T28" fmla="*/ 2147483647 w 521"/>
              <a:gd name="T29" fmla="*/ 2147483647 h 110"/>
              <a:gd name="T30" fmla="*/ 2147483647 w 521"/>
              <a:gd name="T31" fmla="*/ 2147483647 h 110"/>
              <a:gd name="T32" fmla="*/ 2147483647 w 521"/>
              <a:gd name="T33" fmla="*/ 2147483647 h 110"/>
              <a:gd name="T34" fmla="*/ 2147483647 w 521"/>
              <a:gd name="T35" fmla="*/ 2147483647 h 110"/>
              <a:gd name="T36" fmla="*/ 2147483647 w 521"/>
              <a:gd name="T37" fmla="*/ 2147483647 h 110"/>
              <a:gd name="T38" fmla="*/ 2147483647 w 521"/>
              <a:gd name="T39" fmla="*/ 2147483647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1"/>
              <a:gd name="T61" fmla="*/ 0 h 110"/>
              <a:gd name="T62" fmla="*/ 521 w 521"/>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1" h="110">
                <a:moveTo>
                  <a:pt x="1" y="29"/>
                </a:moveTo>
                <a:cubicBezTo>
                  <a:pt x="2" y="22"/>
                  <a:pt x="0" y="0"/>
                  <a:pt x="11" y="6"/>
                </a:cubicBezTo>
                <a:cubicBezTo>
                  <a:pt x="14" y="11"/>
                  <a:pt x="14" y="16"/>
                  <a:pt x="17" y="22"/>
                </a:cubicBezTo>
                <a:cubicBezTo>
                  <a:pt x="20" y="35"/>
                  <a:pt x="21" y="60"/>
                  <a:pt x="35" y="66"/>
                </a:cubicBezTo>
                <a:cubicBezTo>
                  <a:pt x="44" y="60"/>
                  <a:pt x="43" y="54"/>
                  <a:pt x="51" y="48"/>
                </a:cubicBezTo>
                <a:cubicBezTo>
                  <a:pt x="52" y="40"/>
                  <a:pt x="55" y="33"/>
                  <a:pt x="62" y="30"/>
                </a:cubicBezTo>
                <a:cubicBezTo>
                  <a:pt x="64" y="40"/>
                  <a:pt x="64" y="54"/>
                  <a:pt x="73" y="59"/>
                </a:cubicBezTo>
                <a:cubicBezTo>
                  <a:pt x="80" y="69"/>
                  <a:pt x="94" y="76"/>
                  <a:pt x="107" y="80"/>
                </a:cubicBezTo>
                <a:cubicBezTo>
                  <a:pt x="122" y="93"/>
                  <a:pt x="146" y="96"/>
                  <a:pt x="166" y="98"/>
                </a:cubicBezTo>
                <a:cubicBezTo>
                  <a:pt x="179" y="102"/>
                  <a:pt x="192" y="103"/>
                  <a:pt x="206" y="106"/>
                </a:cubicBezTo>
                <a:cubicBezTo>
                  <a:pt x="224" y="107"/>
                  <a:pt x="254" y="106"/>
                  <a:pt x="267" y="104"/>
                </a:cubicBezTo>
                <a:cubicBezTo>
                  <a:pt x="280" y="102"/>
                  <a:pt x="279" y="100"/>
                  <a:pt x="283" y="91"/>
                </a:cubicBezTo>
                <a:cubicBezTo>
                  <a:pt x="278" y="83"/>
                  <a:pt x="282" y="56"/>
                  <a:pt x="292" y="50"/>
                </a:cubicBezTo>
                <a:cubicBezTo>
                  <a:pt x="294" y="58"/>
                  <a:pt x="294" y="63"/>
                  <a:pt x="299" y="69"/>
                </a:cubicBezTo>
                <a:cubicBezTo>
                  <a:pt x="301" y="81"/>
                  <a:pt x="313" y="85"/>
                  <a:pt x="324" y="86"/>
                </a:cubicBezTo>
                <a:cubicBezTo>
                  <a:pt x="354" y="110"/>
                  <a:pt x="401" y="89"/>
                  <a:pt x="439" y="88"/>
                </a:cubicBezTo>
                <a:cubicBezTo>
                  <a:pt x="453" y="84"/>
                  <a:pt x="465" y="75"/>
                  <a:pt x="478" y="67"/>
                </a:cubicBezTo>
                <a:cubicBezTo>
                  <a:pt x="483" y="58"/>
                  <a:pt x="497" y="39"/>
                  <a:pt x="507" y="35"/>
                </a:cubicBezTo>
                <a:cubicBezTo>
                  <a:pt x="511" y="28"/>
                  <a:pt x="513" y="28"/>
                  <a:pt x="516" y="21"/>
                </a:cubicBezTo>
                <a:cubicBezTo>
                  <a:pt x="517" y="17"/>
                  <a:pt x="521" y="11"/>
                  <a:pt x="521" y="11"/>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3" name="Freeform 24"/>
          <p:cNvSpPr>
            <a:spLocks/>
          </p:cNvSpPr>
          <p:nvPr/>
        </p:nvSpPr>
        <p:spPr bwMode="auto">
          <a:xfrm flipH="1">
            <a:off x="768368" y="3816350"/>
            <a:ext cx="479425" cy="222250"/>
          </a:xfrm>
          <a:custGeom>
            <a:avLst/>
            <a:gdLst>
              <a:gd name="T0" fmla="*/ 0 w 285"/>
              <a:gd name="T1" fmla="*/ 2147483647 h 200"/>
              <a:gd name="T2" fmla="*/ 2147483647 w 285"/>
              <a:gd name="T3" fmla="*/ 2147483647 h 200"/>
              <a:gd name="T4" fmla="*/ 2147483647 w 285"/>
              <a:gd name="T5" fmla="*/ 2147483647 h 200"/>
              <a:gd name="T6" fmla="*/ 2147483647 w 285"/>
              <a:gd name="T7" fmla="*/ 2147483647 h 200"/>
              <a:gd name="T8" fmla="*/ 2147483647 w 285"/>
              <a:gd name="T9" fmla="*/ 2147483647 h 200"/>
              <a:gd name="T10" fmla="*/ 2147483647 w 285"/>
              <a:gd name="T11" fmla="*/ 2147483647 h 200"/>
              <a:gd name="T12" fmla="*/ 2147483647 w 285"/>
              <a:gd name="T13" fmla="*/ 2147483647 h 200"/>
              <a:gd name="T14" fmla="*/ 2147483647 w 285"/>
              <a:gd name="T15" fmla="*/ 2147483647 h 200"/>
              <a:gd name="T16" fmla="*/ 2147483647 w 285"/>
              <a:gd name="T17" fmla="*/ 2147483647 h 200"/>
              <a:gd name="T18" fmla="*/ 2147483647 w 285"/>
              <a:gd name="T19" fmla="*/ 2147483647 h 200"/>
              <a:gd name="T20" fmla="*/ 2147483647 w 285"/>
              <a:gd name="T21" fmla="*/ 2147483647 h 200"/>
              <a:gd name="T22" fmla="*/ 2147483647 w 285"/>
              <a:gd name="T23" fmla="*/ 2147483647 h 200"/>
              <a:gd name="T24" fmla="*/ 2147483647 w 285"/>
              <a:gd name="T25" fmla="*/ 2147483647 h 200"/>
              <a:gd name="T26" fmla="*/ 2147483647 w 285"/>
              <a:gd name="T27" fmla="*/ 2147483647 h 200"/>
              <a:gd name="T28" fmla="*/ 2147483647 w 285"/>
              <a:gd name="T29" fmla="*/ 2147483647 h 200"/>
              <a:gd name="T30" fmla="*/ 2147483647 w 285"/>
              <a:gd name="T31" fmla="*/ 2147483647 h 200"/>
              <a:gd name="T32" fmla="*/ 2147483647 w 285"/>
              <a:gd name="T33" fmla="*/ 2147483647 h 200"/>
              <a:gd name="T34" fmla="*/ 2147483647 w 285"/>
              <a:gd name="T35" fmla="*/ 2147483647 h 200"/>
              <a:gd name="T36" fmla="*/ 2147483647 w 285"/>
              <a:gd name="T37" fmla="*/ 2147483647 h 200"/>
              <a:gd name="T38" fmla="*/ 2147483647 w 285"/>
              <a:gd name="T39" fmla="*/ 2147483647 h 200"/>
              <a:gd name="T40" fmla="*/ 2147483647 w 285"/>
              <a:gd name="T41" fmla="*/ 2147483647 h 200"/>
              <a:gd name="T42" fmla="*/ 2147483647 w 285"/>
              <a:gd name="T43" fmla="*/ 2147483647 h 200"/>
              <a:gd name="T44" fmla="*/ 2147483647 w 285"/>
              <a:gd name="T45" fmla="*/ 2147483647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5"/>
              <a:gd name="T70" fmla="*/ 0 h 200"/>
              <a:gd name="T71" fmla="*/ 285 w 28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5" h="200">
                <a:moveTo>
                  <a:pt x="0" y="95"/>
                </a:moveTo>
                <a:cubicBezTo>
                  <a:pt x="2" y="79"/>
                  <a:pt x="4" y="33"/>
                  <a:pt x="12" y="31"/>
                </a:cubicBezTo>
                <a:cubicBezTo>
                  <a:pt x="17" y="39"/>
                  <a:pt x="18" y="51"/>
                  <a:pt x="20" y="60"/>
                </a:cubicBezTo>
                <a:cubicBezTo>
                  <a:pt x="20" y="65"/>
                  <a:pt x="19" y="71"/>
                  <a:pt x="21" y="76"/>
                </a:cubicBezTo>
                <a:cubicBezTo>
                  <a:pt x="22" y="78"/>
                  <a:pt x="25" y="78"/>
                  <a:pt x="26" y="77"/>
                </a:cubicBezTo>
                <a:cubicBezTo>
                  <a:pt x="32" y="66"/>
                  <a:pt x="33" y="46"/>
                  <a:pt x="37" y="34"/>
                </a:cubicBezTo>
                <a:cubicBezTo>
                  <a:pt x="40" y="25"/>
                  <a:pt x="47" y="8"/>
                  <a:pt x="47" y="8"/>
                </a:cubicBezTo>
                <a:cubicBezTo>
                  <a:pt x="47" y="6"/>
                  <a:pt x="47" y="0"/>
                  <a:pt x="48" y="2"/>
                </a:cubicBezTo>
                <a:cubicBezTo>
                  <a:pt x="57" y="17"/>
                  <a:pt x="53" y="40"/>
                  <a:pt x="61" y="56"/>
                </a:cubicBezTo>
                <a:cubicBezTo>
                  <a:pt x="63" y="65"/>
                  <a:pt x="66" y="74"/>
                  <a:pt x="71" y="82"/>
                </a:cubicBezTo>
                <a:cubicBezTo>
                  <a:pt x="73" y="90"/>
                  <a:pt x="76" y="100"/>
                  <a:pt x="84" y="103"/>
                </a:cubicBezTo>
                <a:cubicBezTo>
                  <a:pt x="95" y="94"/>
                  <a:pt x="93" y="87"/>
                  <a:pt x="95" y="72"/>
                </a:cubicBezTo>
                <a:cubicBezTo>
                  <a:pt x="99" y="78"/>
                  <a:pt x="99" y="84"/>
                  <a:pt x="103" y="90"/>
                </a:cubicBezTo>
                <a:cubicBezTo>
                  <a:pt x="104" y="97"/>
                  <a:pt x="108" y="100"/>
                  <a:pt x="112" y="106"/>
                </a:cubicBezTo>
                <a:cubicBezTo>
                  <a:pt x="116" y="122"/>
                  <a:pt x="128" y="133"/>
                  <a:pt x="140" y="144"/>
                </a:cubicBezTo>
                <a:cubicBezTo>
                  <a:pt x="146" y="149"/>
                  <a:pt x="146" y="155"/>
                  <a:pt x="154" y="157"/>
                </a:cubicBezTo>
                <a:cubicBezTo>
                  <a:pt x="162" y="162"/>
                  <a:pt x="159" y="166"/>
                  <a:pt x="170" y="168"/>
                </a:cubicBezTo>
                <a:cubicBezTo>
                  <a:pt x="173" y="174"/>
                  <a:pt x="175" y="175"/>
                  <a:pt x="181" y="178"/>
                </a:cubicBezTo>
                <a:cubicBezTo>
                  <a:pt x="189" y="186"/>
                  <a:pt x="197" y="183"/>
                  <a:pt x="205" y="175"/>
                </a:cubicBezTo>
                <a:cubicBezTo>
                  <a:pt x="206" y="167"/>
                  <a:pt x="203" y="141"/>
                  <a:pt x="210" y="157"/>
                </a:cubicBezTo>
                <a:cubicBezTo>
                  <a:pt x="214" y="168"/>
                  <a:pt x="209" y="161"/>
                  <a:pt x="216" y="168"/>
                </a:cubicBezTo>
                <a:cubicBezTo>
                  <a:pt x="219" y="175"/>
                  <a:pt x="224" y="183"/>
                  <a:pt x="231" y="184"/>
                </a:cubicBezTo>
                <a:cubicBezTo>
                  <a:pt x="242" y="199"/>
                  <a:pt x="270" y="198"/>
                  <a:pt x="285" y="20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4" name="Freeform 25"/>
          <p:cNvSpPr>
            <a:spLocks/>
          </p:cNvSpPr>
          <p:nvPr/>
        </p:nvSpPr>
        <p:spPr bwMode="auto">
          <a:xfrm flipH="1">
            <a:off x="441325" y="4038604"/>
            <a:ext cx="323850" cy="4763"/>
          </a:xfrm>
          <a:custGeom>
            <a:avLst/>
            <a:gdLst>
              <a:gd name="T0" fmla="*/ 0 w 192"/>
              <a:gd name="T1" fmla="*/ 0 h 4"/>
              <a:gd name="T2" fmla="*/ 2147483647 w 192"/>
              <a:gd name="T3" fmla="*/ 2147483647 h 4"/>
              <a:gd name="T4" fmla="*/ 0 60000 65536"/>
              <a:gd name="T5" fmla="*/ 0 60000 65536"/>
              <a:gd name="T6" fmla="*/ 0 w 192"/>
              <a:gd name="T7" fmla="*/ 0 h 4"/>
              <a:gd name="T8" fmla="*/ 192 w 192"/>
              <a:gd name="T9" fmla="*/ 4 h 4"/>
            </a:gdLst>
            <a:ahLst/>
            <a:cxnLst>
              <a:cxn ang="T4">
                <a:pos x="T0" y="T1"/>
              </a:cxn>
              <a:cxn ang="T5">
                <a:pos x="T2" y="T3"/>
              </a:cxn>
            </a:cxnLst>
            <a:rect l="T6" t="T7" r="T8" b="T9"/>
            <a:pathLst>
              <a:path w="192" h="4">
                <a:moveTo>
                  <a:pt x="0" y="0"/>
                </a:moveTo>
                <a:cubicBezTo>
                  <a:pt x="167" y="4"/>
                  <a:pt x="103" y="4"/>
                  <a:pt x="192" y="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5" name="Freeform 26"/>
          <p:cNvSpPr>
            <a:spLocks/>
          </p:cNvSpPr>
          <p:nvPr/>
        </p:nvSpPr>
        <p:spPr bwMode="auto">
          <a:xfrm flipH="1">
            <a:off x="6310313" y="4029075"/>
            <a:ext cx="258762" cy="58738"/>
          </a:xfrm>
          <a:custGeom>
            <a:avLst/>
            <a:gdLst>
              <a:gd name="T0" fmla="*/ 2147483647 w 154"/>
              <a:gd name="T1" fmla="*/ 0 h 53"/>
              <a:gd name="T2" fmla="*/ 2147483647 w 154"/>
              <a:gd name="T3" fmla="*/ 2147483647 h 53"/>
              <a:gd name="T4" fmla="*/ 2147483647 w 154"/>
              <a:gd name="T5" fmla="*/ 2147483647 h 53"/>
              <a:gd name="T6" fmla="*/ 2147483647 w 154"/>
              <a:gd name="T7" fmla="*/ 2147483647 h 53"/>
              <a:gd name="T8" fmla="*/ 2147483647 w 154"/>
              <a:gd name="T9" fmla="*/ 2147483647 h 53"/>
              <a:gd name="T10" fmla="*/ 0 w 154"/>
              <a:gd name="T11" fmla="*/ 2147483647 h 53"/>
              <a:gd name="T12" fmla="*/ 0 60000 65536"/>
              <a:gd name="T13" fmla="*/ 0 60000 65536"/>
              <a:gd name="T14" fmla="*/ 0 60000 65536"/>
              <a:gd name="T15" fmla="*/ 0 60000 65536"/>
              <a:gd name="T16" fmla="*/ 0 60000 65536"/>
              <a:gd name="T17" fmla="*/ 0 60000 65536"/>
              <a:gd name="T18" fmla="*/ 0 w 154"/>
              <a:gd name="T19" fmla="*/ 0 h 53"/>
              <a:gd name="T20" fmla="*/ 154 w 15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54" h="53">
                <a:moveTo>
                  <a:pt x="154" y="0"/>
                </a:moveTo>
                <a:cubicBezTo>
                  <a:pt x="147" y="7"/>
                  <a:pt x="137" y="9"/>
                  <a:pt x="127" y="11"/>
                </a:cubicBezTo>
                <a:cubicBezTo>
                  <a:pt x="113" y="21"/>
                  <a:pt x="91" y="24"/>
                  <a:pt x="75" y="27"/>
                </a:cubicBezTo>
                <a:cubicBezTo>
                  <a:pt x="69" y="29"/>
                  <a:pt x="62" y="33"/>
                  <a:pt x="56" y="35"/>
                </a:cubicBezTo>
                <a:cubicBezTo>
                  <a:pt x="50" y="37"/>
                  <a:pt x="37" y="41"/>
                  <a:pt x="37" y="41"/>
                </a:cubicBezTo>
                <a:cubicBezTo>
                  <a:pt x="31" y="48"/>
                  <a:pt x="10" y="53"/>
                  <a:pt x="0" y="5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6" name="Text Box 27"/>
          <p:cNvSpPr txBox="1">
            <a:spLocks noChangeArrowheads="1"/>
          </p:cNvSpPr>
          <p:nvPr/>
        </p:nvSpPr>
        <p:spPr bwMode="auto">
          <a:xfrm>
            <a:off x="1885976" y="2362201"/>
            <a:ext cx="27356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Historical Simulation</a:t>
            </a:r>
          </a:p>
        </p:txBody>
      </p:sp>
      <p:sp>
        <p:nvSpPr>
          <p:cNvPr id="140307" name="Line 28"/>
          <p:cNvSpPr>
            <a:spLocks noChangeShapeType="1"/>
          </p:cNvSpPr>
          <p:nvPr/>
        </p:nvSpPr>
        <p:spPr bwMode="auto">
          <a:xfrm flipV="1">
            <a:off x="4713288" y="2563813"/>
            <a:ext cx="17573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08" name="Line 29"/>
          <p:cNvSpPr>
            <a:spLocks noChangeShapeType="1"/>
          </p:cNvSpPr>
          <p:nvPr/>
        </p:nvSpPr>
        <p:spPr bwMode="auto">
          <a:xfrm flipH="1" flipV="1">
            <a:off x="585789" y="2563813"/>
            <a:ext cx="13001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09" name="Text Box 30"/>
          <p:cNvSpPr txBox="1">
            <a:spLocks noChangeArrowheads="1"/>
          </p:cNvSpPr>
          <p:nvPr/>
        </p:nvSpPr>
        <p:spPr bwMode="auto">
          <a:xfrm>
            <a:off x="698501" y="3630614"/>
            <a:ext cx="1300356"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River flow</a:t>
            </a:r>
          </a:p>
        </p:txBody>
      </p:sp>
      <p:sp>
        <p:nvSpPr>
          <p:cNvPr id="140310" name="Text Box 31"/>
          <p:cNvSpPr txBox="1">
            <a:spLocks noChangeArrowheads="1"/>
          </p:cNvSpPr>
          <p:nvPr/>
        </p:nvSpPr>
        <p:spPr bwMode="auto">
          <a:xfrm>
            <a:off x="698525" y="2868614"/>
            <a:ext cx="1582735"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Precipitation</a:t>
            </a:r>
          </a:p>
        </p:txBody>
      </p:sp>
      <p:sp>
        <p:nvSpPr>
          <p:cNvPr id="140311" name="Text Box 32"/>
          <p:cNvSpPr txBox="1">
            <a:spLocks noChangeArrowheads="1"/>
          </p:cNvSpPr>
          <p:nvPr/>
        </p:nvSpPr>
        <p:spPr bwMode="auto">
          <a:xfrm>
            <a:off x="698500" y="3249614"/>
            <a:ext cx="16468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Soil moisture</a:t>
            </a:r>
          </a:p>
        </p:txBody>
      </p:sp>
      <p:pic>
        <p:nvPicPr>
          <p:cNvPr id="140312" name="Picture 33" descr="C:\Documents and Settings\mpclark.ICEBERG\My Documents\My Pictures\g1snotX.gif"/>
          <p:cNvPicPr>
            <a:picLocks noChangeAspect="1" noChangeArrowheads="1"/>
          </p:cNvPicPr>
          <p:nvPr/>
        </p:nvPicPr>
        <p:blipFill>
          <a:blip r:embed="rId3">
            <a:extLst>
              <a:ext uri="{28A0092B-C50C-407E-A947-70E740481C1C}">
                <a14:useLocalDpi xmlns:a14="http://schemas.microsoft.com/office/drawing/2010/main" val="0"/>
              </a:ext>
            </a:extLst>
          </a:blip>
          <a:srcRect l="8545" t="7143" r="53273" b="58571"/>
          <a:stretch>
            <a:fillRect/>
          </a:stretch>
        </p:blipFill>
        <p:spPr bwMode="auto">
          <a:xfrm>
            <a:off x="436581" y="1447836"/>
            <a:ext cx="6137275"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313" name="Text Box 34"/>
          <p:cNvSpPr txBox="1">
            <a:spLocks noChangeArrowheads="1"/>
          </p:cNvSpPr>
          <p:nvPr/>
        </p:nvSpPr>
        <p:spPr bwMode="auto">
          <a:xfrm>
            <a:off x="1962174" y="1219201"/>
            <a:ext cx="198065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Historical Data</a:t>
            </a:r>
          </a:p>
        </p:txBody>
      </p:sp>
      <p:sp>
        <p:nvSpPr>
          <p:cNvPr id="140314" name="Line 37"/>
          <p:cNvSpPr>
            <a:spLocks noChangeShapeType="1"/>
          </p:cNvSpPr>
          <p:nvPr/>
        </p:nvSpPr>
        <p:spPr bwMode="auto">
          <a:xfrm flipH="1">
            <a:off x="509589" y="1420813"/>
            <a:ext cx="13763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15" name="Line 38"/>
          <p:cNvSpPr>
            <a:spLocks noChangeShapeType="1"/>
          </p:cNvSpPr>
          <p:nvPr/>
        </p:nvSpPr>
        <p:spPr bwMode="auto">
          <a:xfrm>
            <a:off x="4025918" y="1420849"/>
            <a:ext cx="2468563" cy="793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16" name="Freeform 39"/>
          <p:cNvSpPr>
            <a:spLocks/>
          </p:cNvSpPr>
          <p:nvPr/>
        </p:nvSpPr>
        <p:spPr bwMode="auto">
          <a:xfrm>
            <a:off x="6007118" y="2767013"/>
            <a:ext cx="555625" cy="508000"/>
          </a:xfrm>
          <a:custGeom>
            <a:avLst/>
            <a:gdLst>
              <a:gd name="T0" fmla="*/ 0 w 349"/>
              <a:gd name="T1" fmla="*/ 2147483647 h 320"/>
              <a:gd name="T2" fmla="*/ 2147483647 w 349"/>
              <a:gd name="T3" fmla="*/ 2147483647 h 320"/>
              <a:gd name="T4" fmla="*/ 2147483647 w 349"/>
              <a:gd name="T5" fmla="*/ 2147483647 h 320"/>
              <a:gd name="T6" fmla="*/ 2147483647 w 349"/>
              <a:gd name="T7" fmla="*/ 2147483647 h 320"/>
              <a:gd name="T8" fmla="*/ 2147483647 w 349"/>
              <a:gd name="T9" fmla="*/ 2147483647 h 320"/>
              <a:gd name="T10" fmla="*/ 2147483647 w 349"/>
              <a:gd name="T11" fmla="*/ 2147483647 h 320"/>
              <a:gd name="T12" fmla="*/ 2147483647 w 349"/>
              <a:gd name="T13" fmla="*/ 2147483647 h 320"/>
              <a:gd name="T14" fmla="*/ 2147483647 w 349"/>
              <a:gd name="T15" fmla="*/ 2147483647 h 320"/>
              <a:gd name="T16" fmla="*/ 2147483647 w 349"/>
              <a:gd name="T17" fmla="*/ 2147483647 h 320"/>
              <a:gd name="T18" fmla="*/ 2147483647 w 349"/>
              <a:gd name="T19" fmla="*/ 2147483647 h 320"/>
              <a:gd name="T20" fmla="*/ 2147483647 w 349"/>
              <a:gd name="T21" fmla="*/ 2147483647 h 320"/>
              <a:gd name="T22" fmla="*/ 2147483647 w 349"/>
              <a:gd name="T23" fmla="*/ 2147483647 h 320"/>
              <a:gd name="T24" fmla="*/ 2147483647 w 349"/>
              <a:gd name="T25" fmla="*/ 2147483647 h 320"/>
              <a:gd name="T26" fmla="*/ 2147483647 w 349"/>
              <a:gd name="T27" fmla="*/ 2147483647 h 320"/>
              <a:gd name="T28" fmla="*/ 2147483647 w 349"/>
              <a:gd name="T29" fmla="*/ 2147483647 h 320"/>
              <a:gd name="T30" fmla="*/ 2147483647 w 349"/>
              <a:gd name="T31" fmla="*/ 0 h 3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9"/>
              <a:gd name="T49" fmla="*/ 0 h 320"/>
              <a:gd name="T50" fmla="*/ 349 w 349"/>
              <a:gd name="T51" fmla="*/ 320 h 3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9" h="320">
                <a:moveTo>
                  <a:pt x="0" y="301"/>
                </a:moveTo>
                <a:cubicBezTo>
                  <a:pt x="3" y="302"/>
                  <a:pt x="7" y="302"/>
                  <a:pt x="9" y="304"/>
                </a:cubicBezTo>
                <a:cubicBezTo>
                  <a:pt x="12" y="308"/>
                  <a:pt x="9" y="315"/>
                  <a:pt x="13" y="317"/>
                </a:cubicBezTo>
                <a:cubicBezTo>
                  <a:pt x="20" y="320"/>
                  <a:pt x="28" y="315"/>
                  <a:pt x="35" y="314"/>
                </a:cubicBezTo>
                <a:cubicBezTo>
                  <a:pt x="62" y="312"/>
                  <a:pt x="88" y="311"/>
                  <a:pt x="115" y="310"/>
                </a:cubicBezTo>
                <a:cubicBezTo>
                  <a:pt x="139" y="303"/>
                  <a:pt x="143" y="300"/>
                  <a:pt x="173" y="298"/>
                </a:cubicBezTo>
                <a:cubicBezTo>
                  <a:pt x="177" y="296"/>
                  <a:pt x="181" y="293"/>
                  <a:pt x="185" y="291"/>
                </a:cubicBezTo>
                <a:cubicBezTo>
                  <a:pt x="189" y="289"/>
                  <a:pt x="194" y="290"/>
                  <a:pt x="198" y="288"/>
                </a:cubicBezTo>
                <a:cubicBezTo>
                  <a:pt x="208" y="284"/>
                  <a:pt x="204" y="279"/>
                  <a:pt x="211" y="272"/>
                </a:cubicBezTo>
                <a:cubicBezTo>
                  <a:pt x="222" y="261"/>
                  <a:pt x="235" y="251"/>
                  <a:pt x="249" y="246"/>
                </a:cubicBezTo>
                <a:cubicBezTo>
                  <a:pt x="257" y="233"/>
                  <a:pt x="266" y="223"/>
                  <a:pt x="275" y="211"/>
                </a:cubicBezTo>
                <a:cubicBezTo>
                  <a:pt x="276" y="196"/>
                  <a:pt x="276" y="181"/>
                  <a:pt x="278" y="166"/>
                </a:cubicBezTo>
                <a:cubicBezTo>
                  <a:pt x="279" y="156"/>
                  <a:pt x="285" y="152"/>
                  <a:pt x="291" y="144"/>
                </a:cubicBezTo>
                <a:cubicBezTo>
                  <a:pt x="304" y="126"/>
                  <a:pt x="312" y="105"/>
                  <a:pt x="323" y="86"/>
                </a:cubicBezTo>
                <a:cubicBezTo>
                  <a:pt x="327" y="69"/>
                  <a:pt x="330" y="57"/>
                  <a:pt x="342" y="45"/>
                </a:cubicBezTo>
                <a:cubicBezTo>
                  <a:pt x="342" y="40"/>
                  <a:pt x="349" y="10"/>
                  <a:pt x="349" y="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7" name="Freeform 40"/>
          <p:cNvSpPr>
            <a:spLocks/>
          </p:cNvSpPr>
          <p:nvPr/>
        </p:nvSpPr>
        <p:spPr bwMode="auto">
          <a:xfrm>
            <a:off x="6327793" y="3417890"/>
            <a:ext cx="239713" cy="65087"/>
          </a:xfrm>
          <a:custGeom>
            <a:avLst/>
            <a:gdLst>
              <a:gd name="T0" fmla="*/ 0 w 151"/>
              <a:gd name="T1" fmla="*/ 2147483647 h 41"/>
              <a:gd name="T2" fmla="*/ 2147483647 w 151"/>
              <a:gd name="T3" fmla="*/ 2147483647 h 41"/>
              <a:gd name="T4" fmla="*/ 2147483647 w 151"/>
              <a:gd name="T5" fmla="*/ 2147483647 h 41"/>
              <a:gd name="T6" fmla="*/ 2147483647 w 151"/>
              <a:gd name="T7" fmla="*/ 2147483647 h 41"/>
              <a:gd name="T8" fmla="*/ 0 60000 65536"/>
              <a:gd name="T9" fmla="*/ 0 60000 65536"/>
              <a:gd name="T10" fmla="*/ 0 60000 65536"/>
              <a:gd name="T11" fmla="*/ 0 60000 65536"/>
              <a:gd name="T12" fmla="*/ 0 w 151"/>
              <a:gd name="T13" fmla="*/ 0 h 41"/>
              <a:gd name="T14" fmla="*/ 151 w 151"/>
              <a:gd name="T15" fmla="*/ 41 h 41"/>
            </a:gdLst>
            <a:ahLst/>
            <a:cxnLst>
              <a:cxn ang="T8">
                <a:pos x="T0" y="T1"/>
              </a:cxn>
              <a:cxn ang="T9">
                <a:pos x="T2" y="T3"/>
              </a:cxn>
              <a:cxn ang="T10">
                <a:pos x="T4" y="T5"/>
              </a:cxn>
              <a:cxn ang="T11">
                <a:pos x="T6" y="T7"/>
              </a:cxn>
            </a:cxnLst>
            <a:rect l="T12" t="T13" r="T14" b="T15"/>
            <a:pathLst>
              <a:path w="151" h="41">
                <a:moveTo>
                  <a:pt x="0" y="41"/>
                </a:moveTo>
                <a:cubicBezTo>
                  <a:pt x="15" y="40"/>
                  <a:pt x="30" y="41"/>
                  <a:pt x="45" y="38"/>
                </a:cubicBezTo>
                <a:cubicBezTo>
                  <a:pt x="54" y="36"/>
                  <a:pt x="65" y="16"/>
                  <a:pt x="74" y="12"/>
                </a:cubicBezTo>
                <a:cubicBezTo>
                  <a:pt x="97" y="0"/>
                  <a:pt x="125" y="9"/>
                  <a:pt x="151" y="9"/>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8" name="Rectangle 41"/>
          <p:cNvSpPr>
            <a:spLocks noChangeArrowheads="1"/>
          </p:cNvSpPr>
          <p:nvPr/>
        </p:nvSpPr>
        <p:spPr bwMode="auto">
          <a:xfrm>
            <a:off x="6394452" y="3810000"/>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19" name="Rectangle 42"/>
          <p:cNvSpPr>
            <a:spLocks noChangeArrowheads="1"/>
          </p:cNvSpPr>
          <p:nvPr/>
        </p:nvSpPr>
        <p:spPr bwMode="auto">
          <a:xfrm>
            <a:off x="6394452" y="3249613"/>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0" name="Text Box 43"/>
          <p:cNvSpPr txBox="1">
            <a:spLocks noChangeArrowheads="1"/>
          </p:cNvSpPr>
          <p:nvPr/>
        </p:nvSpPr>
        <p:spPr bwMode="auto">
          <a:xfrm>
            <a:off x="6553200" y="1219201"/>
            <a:ext cx="13964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Forecasts</a:t>
            </a:r>
          </a:p>
        </p:txBody>
      </p:sp>
      <p:sp>
        <p:nvSpPr>
          <p:cNvPr id="140321" name="Line 44"/>
          <p:cNvSpPr>
            <a:spLocks noChangeShapeType="1"/>
          </p:cNvSpPr>
          <p:nvPr/>
        </p:nvSpPr>
        <p:spPr bwMode="auto">
          <a:xfrm>
            <a:off x="7923215" y="1420813"/>
            <a:ext cx="687387"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2" name="Text Box 45"/>
          <p:cNvSpPr txBox="1">
            <a:spLocks noChangeArrowheads="1"/>
          </p:cNvSpPr>
          <p:nvPr/>
        </p:nvSpPr>
        <p:spPr bwMode="auto">
          <a:xfrm>
            <a:off x="5821381" y="4175126"/>
            <a:ext cx="7264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Past</a:t>
            </a:r>
          </a:p>
        </p:txBody>
      </p:sp>
      <p:sp>
        <p:nvSpPr>
          <p:cNvPr id="140323" name="Text Box 46"/>
          <p:cNvSpPr txBox="1">
            <a:spLocks noChangeArrowheads="1"/>
          </p:cNvSpPr>
          <p:nvPr/>
        </p:nvSpPr>
        <p:spPr bwMode="auto">
          <a:xfrm>
            <a:off x="6623051" y="4175126"/>
            <a:ext cx="982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Future</a:t>
            </a:r>
          </a:p>
        </p:txBody>
      </p:sp>
      <p:sp>
        <p:nvSpPr>
          <p:cNvPr id="140324" name="Line 47"/>
          <p:cNvSpPr>
            <a:spLocks noChangeShapeType="1"/>
          </p:cNvSpPr>
          <p:nvPr/>
        </p:nvSpPr>
        <p:spPr bwMode="auto">
          <a:xfrm flipH="1">
            <a:off x="5094290" y="4392613"/>
            <a:ext cx="76358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5" name="Line 48"/>
          <p:cNvSpPr>
            <a:spLocks noChangeShapeType="1"/>
          </p:cNvSpPr>
          <p:nvPr/>
        </p:nvSpPr>
        <p:spPr bwMode="auto">
          <a:xfrm>
            <a:off x="7616826" y="4392613"/>
            <a:ext cx="763588"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6" name="Rectangle 49"/>
          <p:cNvSpPr>
            <a:spLocks noChangeArrowheads="1"/>
          </p:cNvSpPr>
          <p:nvPr/>
        </p:nvSpPr>
        <p:spPr bwMode="auto">
          <a:xfrm>
            <a:off x="442913" y="1249399"/>
            <a:ext cx="8229600" cy="294163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7" name="Freeform 50"/>
          <p:cNvSpPr>
            <a:spLocks/>
          </p:cNvSpPr>
          <p:nvPr/>
        </p:nvSpPr>
        <p:spPr bwMode="auto">
          <a:xfrm>
            <a:off x="6546851" y="3324225"/>
            <a:ext cx="1822450" cy="750888"/>
          </a:xfrm>
          <a:custGeom>
            <a:avLst/>
            <a:gdLst>
              <a:gd name="T0" fmla="*/ 0 w 369"/>
              <a:gd name="T1" fmla="*/ 2147483647 h 650"/>
              <a:gd name="T2" fmla="*/ 2147483647 w 369"/>
              <a:gd name="T3" fmla="*/ 2147483647 h 650"/>
              <a:gd name="T4" fmla="*/ 2147483647 w 369"/>
              <a:gd name="T5" fmla="*/ 2147483647 h 650"/>
              <a:gd name="T6" fmla="*/ 2147483647 w 369"/>
              <a:gd name="T7" fmla="*/ 2147483647 h 650"/>
              <a:gd name="T8" fmla="*/ 2147483647 w 369"/>
              <a:gd name="T9" fmla="*/ 2147483647 h 650"/>
              <a:gd name="T10" fmla="*/ 2147483647 w 369"/>
              <a:gd name="T11" fmla="*/ 2147483647 h 650"/>
              <a:gd name="T12" fmla="*/ 2147483647 w 369"/>
              <a:gd name="T13" fmla="*/ 2147483647 h 650"/>
              <a:gd name="T14" fmla="*/ 2147483647 w 369"/>
              <a:gd name="T15" fmla="*/ 2147483647 h 650"/>
              <a:gd name="T16" fmla="*/ 2147483647 w 369"/>
              <a:gd name="T17" fmla="*/ 2147483647 h 650"/>
              <a:gd name="T18" fmla="*/ 2147483647 w 369"/>
              <a:gd name="T19" fmla="*/ 2147483647 h 650"/>
              <a:gd name="T20" fmla="*/ 2147483647 w 369"/>
              <a:gd name="T21" fmla="*/ 2147483647 h 650"/>
              <a:gd name="T22" fmla="*/ 2147483647 w 369"/>
              <a:gd name="T23" fmla="*/ 2147483647 h 650"/>
              <a:gd name="T24" fmla="*/ 2147483647 w 369"/>
              <a:gd name="T25" fmla="*/ 2147483647 h 650"/>
              <a:gd name="T26" fmla="*/ 2147483647 w 369"/>
              <a:gd name="T27" fmla="*/ 2147483647 h 650"/>
              <a:gd name="T28" fmla="*/ 2147483647 w 369"/>
              <a:gd name="T29" fmla="*/ 2147483647 h 650"/>
              <a:gd name="T30" fmla="*/ 2147483647 w 369"/>
              <a:gd name="T31" fmla="*/ 2147483647 h 650"/>
              <a:gd name="T32" fmla="*/ 2147483647 w 369"/>
              <a:gd name="T33" fmla="*/ 2147483647 h 650"/>
              <a:gd name="T34" fmla="*/ 2147483647 w 369"/>
              <a:gd name="T35" fmla="*/ 2147483647 h 650"/>
              <a:gd name="T36" fmla="*/ 2147483647 w 369"/>
              <a:gd name="T37" fmla="*/ 2147483647 h 650"/>
              <a:gd name="T38" fmla="*/ 2147483647 w 369"/>
              <a:gd name="T39" fmla="*/ 0 h 650"/>
              <a:gd name="T40" fmla="*/ 2147483647 w 369"/>
              <a:gd name="T41" fmla="*/ 2147483647 h 650"/>
              <a:gd name="T42" fmla="*/ 2147483647 w 369"/>
              <a:gd name="T43" fmla="*/ 2147483647 h 650"/>
              <a:gd name="T44" fmla="*/ 2147483647 w 369"/>
              <a:gd name="T45" fmla="*/ 2147483647 h 6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9"/>
              <a:gd name="T70" fmla="*/ 0 h 650"/>
              <a:gd name="T71" fmla="*/ 369 w 369"/>
              <a:gd name="T72" fmla="*/ 650 h 6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9" h="650">
                <a:moveTo>
                  <a:pt x="0" y="650"/>
                </a:moveTo>
                <a:cubicBezTo>
                  <a:pt x="17" y="638"/>
                  <a:pt x="10" y="644"/>
                  <a:pt x="21" y="633"/>
                </a:cubicBezTo>
                <a:cubicBezTo>
                  <a:pt x="27" y="620"/>
                  <a:pt x="20" y="632"/>
                  <a:pt x="31" y="619"/>
                </a:cubicBezTo>
                <a:cubicBezTo>
                  <a:pt x="36" y="613"/>
                  <a:pt x="45" y="600"/>
                  <a:pt x="45" y="600"/>
                </a:cubicBezTo>
                <a:cubicBezTo>
                  <a:pt x="49" y="590"/>
                  <a:pt x="54" y="580"/>
                  <a:pt x="60" y="571"/>
                </a:cubicBezTo>
                <a:cubicBezTo>
                  <a:pt x="64" y="558"/>
                  <a:pt x="68" y="550"/>
                  <a:pt x="77" y="540"/>
                </a:cubicBezTo>
                <a:cubicBezTo>
                  <a:pt x="82" y="515"/>
                  <a:pt x="97" y="492"/>
                  <a:pt x="108" y="470"/>
                </a:cubicBezTo>
                <a:cubicBezTo>
                  <a:pt x="111" y="457"/>
                  <a:pt x="116" y="458"/>
                  <a:pt x="122" y="446"/>
                </a:cubicBezTo>
                <a:cubicBezTo>
                  <a:pt x="130" y="430"/>
                  <a:pt x="133" y="411"/>
                  <a:pt x="146" y="398"/>
                </a:cubicBezTo>
                <a:cubicBezTo>
                  <a:pt x="149" y="386"/>
                  <a:pt x="154" y="372"/>
                  <a:pt x="161" y="362"/>
                </a:cubicBezTo>
                <a:cubicBezTo>
                  <a:pt x="163" y="352"/>
                  <a:pt x="165" y="345"/>
                  <a:pt x="170" y="336"/>
                </a:cubicBezTo>
                <a:cubicBezTo>
                  <a:pt x="175" y="313"/>
                  <a:pt x="183" y="293"/>
                  <a:pt x="192" y="271"/>
                </a:cubicBezTo>
                <a:cubicBezTo>
                  <a:pt x="195" y="256"/>
                  <a:pt x="200" y="236"/>
                  <a:pt x="209" y="223"/>
                </a:cubicBezTo>
                <a:cubicBezTo>
                  <a:pt x="213" y="211"/>
                  <a:pt x="218" y="217"/>
                  <a:pt x="223" y="225"/>
                </a:cubicBezTo>
                <a:cubicBezTo>
                  <a:pt x="259" y="215"/>
                  <a:pt x="232" y="155"/>
                  <a:pt x="247" y="124"/>
                </a:cubicBezTo>
                <a:cubicBezTo>
                  <a:pt x="251" y="106"/>
                  <a:pt x="258" y="84"/>
                  <a:pt x="269" y="69"/>
                </a:cubicBezTo>
                <a:cubicBezTo>
                  <a:pt x="274" y="52"/>
                  <a:pt x="270" y="59"/>
                  <a:pt x="278" y="48"/>
                </a:cubicBezTo>
                <a:cubicBezTo>
                  <a:pt x="281" y="38"/>
                  <a:pt x="285" y="31"/>
                  <a:pt x="288" y="21"/>
                </a:cubicBezTo>
                <a:cubicBezTo>
                  <a:pt x="295" y="38"/>
                  <a:pt x="282" y="67"/>
                  <a:pt x="305" y="62"/>
                </a:cubicBezTo>
                <a:cubicBezTo>
                  <a:pt x="320" y="47"/>
                  <a:pt x="323" y="21"/>
                  <a:pt x="326" y="0"/>
                </a:cubicBezTo>
                <a:cubicBezTo>
                  <a:pt x="340" y="26"/>
                  <a:pt x="331" y="64"/>
                  <a:pt x="348" y="88"/>
                </a:cubicBezTo>
                <a:cubicBezTo>
                  <a:pt x="350" y="101"/>
                  <a:pt x="353" y="118"/>
                  <a:pt x="365" y="124"/>
                </a:cubicBezTo>
                <a:cubicBezTo>
                  <a:pt x="369" y="114"/>
                  <a:pt x="369" y="118"/>
                  <a:pt x="369" y="112"/>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31" name="Text Box 54"/>
          <p:cNvSpPr txBox="1">
            <a:spLocks noChangeArrowheads="1"/>
          </p:cNvSpPr>
          <p:nvPr/>
        </p:nvSpPr>
        <p:spPr bwMode="auto">
          <a:xfrm>
            <a:off x="2505092" y="1981201"/>
            <a:ext cx="21033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SNOW-17 / SAC</a:t>
            </a:r>
          </a:p>
        </p:txBody>
      </p:sp>
      <p:sp>
        <p:nvSpPr>
          <p:cNvPr id="140332" name="Line 62"/>
          <p:cNvSpPr>
            <a:spLocks noChangeShapeType="1"/>
          </p:cNvSpPr>
          <p:nvPr/>
        </p:nvSpPr>
        <p:spPr bwMode="auto">
          <a:xfrm flipH="1">
            <a:off x="6586538" y="1219200"/>
            <a:ext cx="11112" cy="29591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33" name="Rectangle 63"/>
          <p:cNvSpPr>
            <a:spLocks noChangeArrowheads="1"/>
          </p:cNvSpPr>
          <p:nvPr/>
        </p:nvSpPr>
        <p:spPr bwMode="auto">
          <a:xfrm>
            <a:off x="53993" y="3341688"/>
            <a:ext cx="346075" cy="571500"/>
          </a:xfrm>
          <a:prstGeom prst="rect">
            <a:avLst/>
          </a:prstGeom>
          <a:solidFill>
            <a:schemeClr val="bg1"/>
          </a:solidFill>
          <a:ln w="38100">
            <a:solidFill>
              <a:schemeClr val="bg1"/>
            </a:solidFill>
            <a:miter lim="800000"/>
            <a:headEnd/>
            <a:tailEnd/>
          </a:ln>
        </p:spPr>
        <p:txBody>
          <a:bodyPr wrap="none" anchor="ctr"/>
          <a:lstStyle/>
          <a:p>
            <a:endParaRPr lang="en-NZ"/>
          </a:p>
        </p:txBody>
      </p:sp>
      <p:sp>
        <p:nvSpPr>
          <p:cNvPr id="140334" name="Text Box 69"/>
          <p:cNvSpPr txBox="1">
            <a:spLocks noChangeArrowheads="1"/>
          </p:cNvSpPr>
          <p:nvPr/>
        </p:nvSpPr>
        <p:spPr bwMode="auto">
          <a:xfrm>
            <a:off x="441343" y="4495836"/>
            <a:ext cx="81692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2000">
                <a:solidFill>
                  <a:schemeClr val="bg2"/>
                </a:solidFill>
                <a:latin typeface="Verdana" charset="0"/>
              </a:rPr>
              <a:t>Run hydrologic model up to the start of the forecast period to estimate basin initial conditions;</a:t>
            </a:r>
          </a:p>
          <a:p>
            <a:pPr eaLnBrk="1" hangingPunct="1">
              <a:buFontTx/>
              <a:buAutoNum type="arabicPeriod"/>
            </a:pPr>
            <a:r>
              <a:rPr lang="en-US" sz="2000">
                <a:solidFill>
                  <a:schemeClr val="accent2"/>
                </a:solidFill>
                <a:latin typeface="Verdana" charset="0"/>
              </a:rPr>
              <a:t>Run hydrologic model into the future, using an ensemble of local-scale weather and climate forecasts. </a:t>
            </a:r>
          </a:p>
        </p:txBody>
      </p:sp>
      <p:sp>
        <p:nvSpPr>
          <p:cNvPr id="140335" name="Rectangle 68"/>
          <p:cNvSpPr>
            <a:spLocks noChangeArrowheads="1"/>
          </p:cNvSpPr>
          <p:nvPr/>
        </p:nvSpPr>
        <p:spPr bwMode="auto">
          <a:xfrm>
            <a:off x="228600" y="-76200"/>
            <a:ext cx="868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i="1">
                <a:solidFill>
                  <a:srgbClr val="FF0000"/>
                </a:solidFill>
                <a:cs typeface="Arial" charset="0"/>
              </a:rPr>
              <a:t>Sources of Predictability</a:t>
            </a:r>
          </a:p>
        </p:txBody>
      </p:sp>
      <p:sp>
        <p:nvSpPr>
          <p:cNvPr id="140336" name="TextBox 66"/>
          <p:cNvSpPr txBox="1">
            <a:spLocks noChangeArrowheads="1"/>
          </p:cNvSpPr>
          <p:nvPr/>
        </p:nvSpPr>
        <p:spPr bwMode="auto">
          <a:xfrm>
            <a:off x="374668" y="876300"/>
            <a:ext cx="52938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NZ" sz="1600">
                <a:cs typeface="Arial" charset="0"/>
              </a:rPr>
              <a:t>Model solutions to the streamflow forecasting problem…</a:t>
            </a:r>
          </a:p>
        </p:txBody>
      </p:sp>
      <p:sp>
        <p:nvSpPr>
          <p:cNvPr id="5" name="TextBox 4"/>
          <p:cNvSpPr txBox="1"/>
          <p:nvPr/>
        </p:nvSpPr>
        <p:spPr>
          <a:xfrm>
            <a:off x="8158120" y="2614175"/>
            <a:ext cx="422361" cy="707886"/>
          </a:xfrm>
          <a:prstGeom prst="rect">
            <a:avLst/>
          </a:prstGeom>
          <a:noFill/>
        </p:spPr>
        <p:txBody>
          <a:bodyPr wrap="none" rtlCol="0">
            <a:spAutoFit/>
          </a:bodyPr>
          <a:lstStyle/>
          <a:p>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3167756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Freeform 2"/>
          <p:cNvSpPr>
            <a:spLocks noChangeAspect="1"/>
          </p:cNvSpPr>
          <p:nvPr/>
        </p:nvSpPr>
        <p:spPr bwMode="auto">
          <a:xfrm flipH="1">
            <a:off x="106364" y="3535369"/>
            <a:ext cx="1019175" cy="198437"/>
          </a:xfrm>
          <a:custGeom>
            <a:avLst/>
            <a:gdLst>
              <a:gd name="T0" fmla="*/ 0 w 605"/>
              <a:gd name="T1" fmla="*/ 2147483647 h 179"/>
              <a:gd name="T2" fmla="*/ 2147483647 w 605"/>
              <a:gd name="T3" fmla="*/ 2147483647 h 179"/>
              <a:gd name="T4" fmla="*/ 2147483647 w 605"/>
              <a:gd name="T5" fmla="*/ 2147483647 h 179"/>
              <a:gd name="T6" fmla="*/ 2147483647 w 605"/>
              <a:gd name="T7" fmla="*/ 2147483647 h 179"/>
              <a:gd name="T8" fmla="*/ 2147483647 w 605"/>
              <a:gd name="T9" fmla="*/ 2147483647 h 179"/>
              <a:gd name="T10" fmla="*/ 2147483647 w 605"/>
              <a:gd name="T11" fmla="*/ 2147483647 h 179"/>
              <a:gd name="T12" fmla="*/ 2147483647 w 605"/>
              <a:gd name="T13" fmla="*/ 2147483647 h 179"/>
              <a:gd name="T14" fmla="*/ 2147483647 w 605"/>
              <a:gd name="T15" fmla="*/ 2147483647 h 179"/>
              <a:gd name="T16" fmla="*/ 2147483647 w 605"/>
              <a:gd name="T17" fmla="*/ 2147483647 h 179"/>
              <a:gd name="T18" fmla="*/ 2147483647 w 605"/>
              <a:gd name="T19" fmla="*/ 2147483647 h 179"/>
              <a:gd name="T20" fmla="*/ 2147483647 w 605"/>
              <a:gd name="T21" fmla="*/ 2147483647 h 179"/>
              <a:gd name="T22" fmla="*/ 2147483647 w 605"/>
              <a:gd name="T23" fmla="*/ 2147483647 h 179"/>
              <a:gd name="T24" fmla="*/ 2147483647 w 605"/>
              <a:gd name="T25" fmla="*/ 0 h 179"/>
              <a:gd name="T26" fmla="*/ 2147483647 w 605"/>
              <a:gd name="T27" fmla="*/ 2147483647 h 179"/>
              <a:gd name="T28" fmla="*/ 2147483647 w 605"/>
              <a:gd name="T29" fmla="*/ 2147483647 h 179"/>
              <a:gd name="T30" fmla="*/ 2147483647 w 605"/>
              <a:gd name="T31" fmla="*/ 2147483647 h 179"/>
              <a:gd name="T32" fmla="*/ 2147483647 w 605"/>
              <a:gd name="T33" fmla="*/ 2147483647 h 179"/>
              <a:gd name="T34" fmla="*/ 2147483647 w 605"/>
              <a:gd name="T35" fmla="*/ 2147483647 h 179"/>
              <a:gd name="T36" fmla="*/ 2147483647 w 605"/>
              <a:gd name="T37" fmla="*/ 2147483647 h 179"/>
              <a:gd name="T38" fmla="*/ 2147483647 w 605"/>
              <a:gd name="T39" fmla="*/ 2147483647 h 179"/>
              <a:gd name="T40" fmla="*/ 2147483647 w 605"/>
              <a:gd name="T41" fmla="*/ 2147483647 h 179"/>
              <a:gd name="T42" fmla="*/ 2147483647 w 605"/>
              <a:gd name="T43" fmla="*/ 2147483647 h 179"/>
              <a:gd name="T44" fmla="*/ 2147483647 w 605"/>
              <a:gd name="T45" fmla="*/ 2147483647 h 179"/>
              <a:gd name="T46" fmla="*/ 2147483647 w 605"/>
              <a:gd name="T47" fmla="*/ 2147483647 h 179"/>
              <a:gd name="T48" fmla="*/ 2147483647 w 605"/>
              <a:gd name="T49" fmla="*/ 2147483647 h 179"/>
              <a:gd name="T50" fmla="*/ 2147483647 w 60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0" name="Freeform 5"/>
          <p:cNvSpPr>
            <a:spLocks noChangeAspect="1"/>
          </p:cNvSpPr>
          <p:nvPr/>
        </p:nvSpPr>
        <p:spPr bwMode="auto">
          <a:xfrm flipH="1">
            <a:off x="5192713" y="3065499"/>
            <a:ext cx="819150" cy="198437"/>
          </a:xfrm>
          <a:custGeom>
            <a:avLst/>
            <a:gdLst>
              <a:gd name="T0" fmla="*/ 0 w 486"/>
              <a:gd name="T1" fmla="*/ 2147483647 h 179"/>
              <a:gd name="T2" fmla="*/ 2147483647 w 486"/>
              <a:gd name="T3" fmla="*/ 2147483647 h 179"/>
              <a:gd name="T4" fmla="*/ 2147483647 w 486"/>
              <a:gd name="T5" fmla="*/ 2147483647 h 179"/>
              <a:gd name="T6" fmla="*/ 2147483647 w 486"/>
              <a:gd name="T7" fmla="*/ 2147483647 h 179"/>
              <a:gd name="T8" fmla="*/ 2147483647 w 486"/>
              <a:gd name="T9" fmla="*/ 2147483647 h 179"/>
              <a:gd name="T10" fmla="*/ 2147483647 w 486"/>
              <a:gd name="T11" fmla="*/ 2147483647 h 179"/>
              <a:gd name="T12" fmla="*/ 2147483647 w 486"/>
              <a:gd name="T13" fmla="*/ 2147483647 h 179"/>
              <a:gd name="T14" fmla="*/ 2147483647 w 486"/>
              <a:gd name="T15" fmla="*/ 2147483647 h 179"/>
              <a:gd name="T16" fmla="*/ 2147483647 w 486"/>
              <a:gd name="T17" fmla="*/ 2147483647 h 179"/>
              <a:gd name="T18" fmla="*/ 2147483647 w 486"/>
              <a:gd name="T19" fmla="*/ 2147483647 h 179"/>
              <a:gd name="T20" fmla="*/ 2147483647 w 486"/>
              <a:gd name="T21" fmla="*/ 2147483647 h 179"/>
              <a:gd name="T22" fmla="*/ 2147483647 w 486"/>
              <a:gd name="T23" fmla="*/ 2147483647 h 179"/>
              <a:gd name="T24" fmla="*/ 2147483647 w 486"/>
              <a:gd name="T25" fmla="*/ 0 h 179"/>
              <a:gd name="T26" fmla="*/ 2147483647 w 486"/>
              <a:gd name="T27" fmla="*/ 2147483647 h 179"/>
              <a:gd name="T28" fmla="*/ 2147483647 w 486"/>
              <a:gd name="T29" fmla="*/ 2147483647 h 179"/>
              <a:gd name="T30" fmla="*/ 2147483647 w 486"/>
              <a:gd name="T31" fmla="*/ 2147483647 h 179"/>
              <a:gd name="T32" fmla="*/ 2147483647 w 486"/>
              <a:gd name="T33" fmla="*/ 2147483647 h 179"/>
              <a:gd name="T34" fmla="*/ 2147483647 w 486"/>
              <a:gd name="T35" fmla="*/ 2147483647 h 179"/>
              <a:gd name="T36" fmla="*/ 2147483647 w 486"/>
              <a:gd name="T37" fmla="*/ 2147483647 h 179"/>
              <a:gd name="T38" fmla="*/ 2147483647 w 486"/>
              <a:gd name="T39" fmla="*/ 2147483647 h 179"/>
              <a:gd name="T40" fmla="*/ 2147483647 w 486"/>
              <a:gd name="T41" fmla="*/ 2147483647 h 179"/>
              <a:gd name="T42" fmla="*/ 2147483647 w 486"/>
              <a:gd name="T43" fmla="*/ 2147483647 h 179"/>
              <a:gd name="T44" fmla="*/ 2147483647 w 486"/>
              <a:gd name="T45" fmla="*/ 2147483647 h 179"/>
              <a:gd name="T46" fmla="*/ 2147483647 w 486"/>
              <a:gd name="T47" fmla="*/ 2147483647 h 179"/>
              <a:gd name="T48" fmla="*/ 2147483647 w 486"/>
              <a:gd name="T49" fmla="*/ 2147483647 h 179"/>
              <a:gd name="T50" fmla="*/ 2147483647 w 486"/>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1" name="Freeform 6"/>
          <p:cNvSpPr>
            <a:spLocks noChangeAspect="1"/>
          </p:cNvSpPr>
          <p:nvPr/>
        </p:nvSpPr>
        <p:spPr bwMode="auto">
          <a:xfrm flipH="1">
            <a:off x="3981450" y="2481299"/>
            <a:ext cx="1220788" cy="795337"/>
          </a:xfrm>
          <a:custGeom>
            <a:avLst/>
            <a:gdLst>
              <a:gd name="T0" fmla="*/ 0 w 725"/>
              <a:gd name="T1" fmla="*/ 2147483647 h 716"/>
              <a:gd name="T2" fmla="*/ 2147483647 w 725"/>
              <a:gd name="T3" fmla="*/ 2147483647 h 716"/>
              <a:gd name="T4" fmla="*/ 2147483647 w 725"/>
              <a:gd name="T5" fmla="*/ 2147483647 h 716"/>
              <a:gd name="T6" fmla="*/ 2147483647 w 725"/>
              <a:gd name="T7" fmla="*/ 2147483647 h 716"/>
              <a:gd name="T8" fmla="*/ 2147483647 w 725"/>
              <a:gd name="T9" fmla="*/ 2147483647 h 716"/>
              <a:gd name="T10" fmla="*/ 2147483647 w 725"/>
              <a:gd name="T11" fmla="*/ 2147483647 h 716"/>
              <a:gd name="T12" fmla="*/ 2147483647 w 725"/>
              <a:gd name="T13" fmla="*/ 2147483647 h 716"/>
              <a:gd name="T14" fmla="*/ 2147483647 w 725"/>
              <a:gd name="T15" fmla="*/ 2147483647 h 716"/>
              <a:gd name="T16" fmla="*/ 2147483647 w 725"/>
              <a:gd name="T17" fmla="*/ 2147483647 h 716"/>
              <a:gd name="T18" fmla="*/ 2147483647 w 725"/>
              <a:gd name="T19" fmla="*/ 2147483647 h 716"/>
              <a:gd name="T20" fmla="*/ 2147483647 w 725"/>
              <a:gd name="T21" fmla="*/ 2147483647 h 716"/>
              <a:gd name="T22" fmla="*/ 2147483647 w 725"/>
              <a:gd name="T23" fmla="*/ 2147483647 h 716"/>
              <a:gd name="T24" fmla="*/ 2147483647 w 725"/>
              <a:gd name="T25" fmla="*/ 0 h 716"/>
              <a:gd name="T26" fmla="*/ 2147483647 w 725"/>
              <a:gd name="T27" fmla="*/ 2147483647 h 716"/>
              <a:gd name="T28" fmla="*/ 2147483647 w 725"/>
              <a:gd name="T29" fmla="*/ 2147483647 h 716"/>
              <a:gd name="T30" fmla="*/ 2147483647 w 725"/>
              <a:gd name="T31" fmla="*/ 2147483647 h 716"/>
              <a:gd name="T32" fmla="*/ 2147483647 w 725"/>
              <a:gd name="T33" fmla="*/ 2147483647 h 716"/>
              <a:gd name="T34" fmla="*/ 2147483647 w 725"/>
              <a:gd name="T35" fmla="*/ 2147483647 h 716"/>
              <a:gd name="T36" fmla="*/ 2147483647 w 725"/>
              <a:gd name="T37" fmla="*/ 2147483647 h 716"/>
              <a:gd name="T38" fmla="*/ 2147483647 w 725"/>
              <a:gd name="T39" fmla="*/ 2147483647 h 716"/>
              <a:gd name="T40" fmla="*/ 2147483647 w 725"/>
              <a:gd name="T41" fmla="*/ 2147483647 h 716"/>
              <a:gd name="T42" fmla="*/ 2147483647 w 725"/>
              <a:gd name="T43" fmla="*/ 2147483647 h 716"/>
              <a:gd name="T44" fmla="*/ 2147483647 w 725"/>
              <a:gd name="T45" fmla="*/ 2147483647 h 716"/>
              <a:gd name="T46" fmla="*/ 2147483647 w 725"/>
              <a:gd name="T47" fmla="*/ 2147483647 h 716"/>
              <a:gd name="T48" fmla="*/ 2147483647 w 725"/>
              <a:gd name="T49" fmla="*/ 2147483647 h 716"/>
              <a:gd name="T50" fmla="*/ 2147483647 w 725"/>
              <a:gd name="T51" fmla="*/ 2147483647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2" name="Freeform 7"/>
          <p:cNvSpPr>
            <a:spLocks noChangeAspect="1"/>
          </p:cNvSpPr>
          <p:nvPr/>
        </p:nvSpPr>
        <p:spPr bwMode="auto">
          <a:xfrm flipH="1">
            <a:off x="3046415" y="2895600"/>
            <a:ext cx="942975" cy="368300"/>
          </a:xfrm>
          <a:custGeom>
            <a:avLst/>
            <a:gdLst>
              <a:gd name="T0" fmla="*/ 0 w 560"/>
              <a:gd name="T1" fmla="*/ 2147483647 h 332"/>
              <a:gd name="T2" fmla="*/ 2147483647 w 560"/>
              <a:gd name="T3" fmla="*/ 2147483647 h 332"/>
              <a:gd name="T4" fmla="*/ 2147483647 w 560"/>
              <a:gd name="T5" fmla="*/ 2147483647 h 332"/>
              <a:gd name="T6" fmla="*/ 2147483647 w 560"/>
              <a:gd name="T7" fmla="*/ 2147483647 h 332"/>
              <a:gd name="T8" fmla="*/ 2147483647 w 560"/>
              <a:gd name="T9" fmla="*/ 2147483647 h 332"/>
              <a:gd name="T10" fmla="*/ 2147483647 w 560"/>
              <a:gd name="T11" fmla="*/ 2147483647 h 332"/>
              <a:gd name="T12" fmla="*/ 2147483647 w 560"/>
              <a:gd name="T13" fmla="*/ 2147483647 h 332"/>
              <a:gd name="T14" fmla="*/ 2147483647 w 560"/>
              <a:gd name="T15" fmla="*/ 2147483647 h 332"/>
              <a:gd name="T16" fmla="*/ 2147483647 w 560"/>
              <a:gd name="T17" fmla="*/ 2147483647 h 332"/>
              <a:gd name="T18" fmla="*/ 2147483647 w 560"/>
              <a:gd name="T19" fmla="*/ 2147483647 h 332"/>
              <a:gd name="T20" fmla="*/ 2147483647 w 560"/>
              <a:gd name="T21" fmla="*/ 2147483647 h 332"/>
              <a:gd name="T22" fmla="*/ 2147483647 w 560"/>
              <a:gd name="T23" fmla="*/ 2147483647 h 332"/>
              <a:gd name="T24" fmla="*/ 2147483647 w 560"/>
              <a:gd name="T25" fmla="*/ 0 h 332"/>
              <a:gd name="T26" fmla="*/ 2147483647 w 560"/>
              <a:gd name="T27" fmla="*/ 2147483647 h 332"/>
              <a:gd name="T28" fmla="*/ 2147483647 w 560"/>
              <a:gd name="T29" fmla="*/ 2147483647 h 332"/>
              <a:gd name="T30" fmla="*/ 2147483647 w 560"/>
              <a:gd name="T31" fmla="*/ 2147483647 h 332"/>
              <a:gd name="T32" fmla="*/ 2147483647 w 560"/>
              <a:gd name="T33" fmla="*/ 2147483647 h 332"/>
              <a:gd name="T34" fmla="*/ 2147483647 w 560"/>
              <a:gd name="T35" fmla="*/ 2147483647 h 332"/>
              <a:gd name="T36" fmla="*/ 2147483647 w 560"/>
              <a:gd name="T37" fmla="*/ 2147483647 h 332"/>
              <a:gd name="T38" fmla="*/ 2147483647 w 560"/>
              <a:gd name="T39" fmla="*/ 2147483647 h 332"/>
              <a:gd name="T40" fmla="*/ 2147483647 w 560"/>
              <a:gd name="T41" fmla="*/ 2147483647 h 332"/>
              <a:gd name="T42" fmla="*/ 2147483647 w 560"/>
              <a:gd name="T43" fmla="*/ 2147483647 h 332"/>
              <a:gd name="T44" fmla="*/ 2147483647 w 560"/>
              <a:gd name="T45" fmla="*/ 2147483647 h 332"/>
              <a:gd name="T46" fmla="*/ 2147483647 w 560"/>
              <a:gd name="T47" fmla="*/ 2147483647 h 332"/>
              <a:gd name="T48" fmla="*/ 2147483647 w 560"/>
              <a:gd name="T49" fmla="*/ 2147483647 h 332"/>
              <a:gd name="T50" fmla="*/ 2147483647 w 560"/>
              <a:gd name="T51" fmla="*/ 214748364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3" name="Freeform 8"/>
          <p:cNvSpPr>
            <a:spLocks noChangeAspect="1"/>
          </p:cNvSpPr>
          <p:nvPr/>
        </p:nvSpPr>
        <p:spPr bwMode="auto">
          <a:xfrm flipH="1">
            <a:off x="2047875" y="3065499"/>
            <a:ext cx="1003300" cy="198437"/>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4" name="Freeform 9"/>
          <p:cNvSpPr>
            <a:spLocks noChangeAspect="1"/>
          </p:cNvSpPr>
          <p:nvPr/>
        </p:nvSpPr>
        <p:spPr bwMode="auto">
          <a:xfrm flipH="1">
            <a:off x="1063626" y="3159161"/>
            <a:ext cx="1003300" cy="92075"/>
          </a:xfrm>
          <a:custGeom>
            <a:avLst/>
            <a:gdLst>
              <a:gd name="T0" fmla="*/ 0 w 595"/>
              <a:gd name="T1" fmla="*/ 2147483647 h 179"/>
              <a:gd name="T2" fmla="*/ 2147483647 w 595"/>
              <a:gd name="T3" fmla="*/ 2147483647 h 179"/>
              <a:gd name="T4" fmla="*/ 2147483647 w 595"/>
              <a:gd name="T5" fmla="*/ 2147483647 h 179"/>
              <a:gd name="T6" fmla="*/ 2147483647 w 595"/>
              <a:gd name="T7" fmla="*/ 2147483647 h 179"/>
              <a:gd name="T8" fmla="*/ 2147483647 w 595"/>
              <a:gd name="T9" fmla="*/ 2147483647 h 179"/>
              <a:gd name="T10" fmla="*/ 2147483647 w 595"/>
              <a:gd name="T11" fmla="*/ 2147483647 h 179"/>
              <a:gd name="T12" fmla="*/ 2147483647 w 595"/>
              <a:gd name="T13" fmla="*/ 2147483647 h 179"/>
              <a:gd name="T14" fmla="*/ 2147483647 w 595"/>
              <a:gd name="T15" fmla="*/ 2147483647 h 179"/>
              <a:gd name="T16" fmla="*/ 2147483647 w 595"/>
              <a:gd name="T17" fmla="*/ 2147483647 h 179"/>
              <a:gd name="T18" fmla="*/ 2147483647 w 595"/>
              <a:gd name="T19" fmla="*/ 2147483647 h 179"/>
              <a:gd name="T20" fmla="*/ 2147483647 w 595"/>
              <a:gd name="T21" fmla="*/ 2147483647 h 179"/>
              <a:gd name="T22" fmla="*/ 2147483647 w 595"/>
              <a:gd name="T23" fmla="*/ 2147483647 h 179"/>
              <a:gd name="T24" fmla="*/ 2147483647 w 595"/>
              <a:gd name="T25" fmla="*/ 0 h 179"/>
              <a:gd name="T26" fmla="*/ 2147483647 w 595"/>
              <a:gd name="T27" fmla="*/ 2147483647 h 179"/>
              <a:gd name="T28" fmla="*/ 2147483647 w 595"/>
              <a:gd name="T29" fmla="*/ 2147483647 h 179"/>
              <a:gd name="T30" fmla="*/ 2147483647 w 595"/>
              <a:gd name="T31" fmla="*/ 2147483647 h 179"/>
              <a:gd name="T32" fmla="*/ 2147483647 w 595"/>
              <a:gd name="T33" fmla="*/ 2147483647 h 179"/>
              <a:gd name="T34" fmla="*/ 2147483647 w 595"/>
              <a:gd name="T35" fmla="*/ 2147483647 h 179"/>
              <a:gd name="T36" fmla="*/ 2147483647 w 595"/>
              <a:gd name="T37" fmla="*/ 2147483647 h 179"/>
              <a:gd name="T38" fmla="*/ 2147483647 w 595"/>
              <a:gd name="T39" fmla="*/ 2147483647 h 179"/>
              <a:gd name="T40" fmla="*/ 2147483647 w 595"/>
              <a:gd name="T41" fmla="*/ 2147483647 h 179"/>
              <a:gd name="T42" fmla="*/ 2147483647 w 595"/>
              <a:gd name="T43" fmla="*/ 2147483647 h 179"/>
              <a:gd name="T44" fmla="*/ 2147483647 w 595"/>
              <a:gd name="T45" fmla="*/ 2147483647 h 179"/>
              <a:gd name="T46" fmla="*/ 2147483647 w 595"/>
              <a:gd name="T47" fmla="*/ 2147483647 h 179"/>
              <a:gd name="T48" fmla="*/ 2147483647 w 595"/>
              <a:gd name="T49" fmla="*/ 2147483647 h 179"/>
              <a:gd name="T50" fmla="*/ 2147483647 w 595"/>
              <a:gd name="T51" fmla="*/ 2147483647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40295" name="Group 10"/>
          <p:cNvGrpSpPr>
            <a:grpSpLocks/>
          </p:cNvGrpSpPr>
          <p:nvPr/>
        </p:nvGrpSpPr>
        <p:grpSpPr bwMode="auto">
          <a:xfrm flipH="1">
            <a:off x="204806" y="3178175"/>
            <a:ext cx="5894387" cy="268288"/>
            <a:chOff x="864" y="2391"/>
            <a:chExt cx="3504" cy="716"/>
          </a:xfrm>
        </p:grpSpPr>
        <p:sp>
          <p:nvSpPr>
            <p:cNvPr id="140340" name="Freeform 11"/>
            <p:cNvSpPr>
              <a:spLocks noChangeAspect="1"/>
            </p:cNvSpPr>
            <p:nvPr/>
          </p:nvSpPr>
          <p:spPr bwMode="auto">
            <a:xfrm>
              <a:off x="864" y="2928"/>
              <a:ext cx="486" cy="179"/>
            </a:xfrm>
            <a:custGeom>
              <a:avLst/>
              <a:gdLst>
                <a:gd name="T0" fmla="*/ 0 w 486"/>
                <a:gd name="T1" fmla="*/ 175 h 179"/>
                <a:gd name="T2" fmla="*/ 35 w 486"/>
                <a:gd name="T3" fmla="*/ 155 h 179"/>
                <a:gd name="T4" fmla="*/ 48 w 486"/>
                <a:gd name="T5" fmla="*/ 146 h 179"/>
                <a:gd name="T6" fmla="*/ 62 w 486"/>
                <a:gd name="T7" fmla="*/ 137 h 179"/>
                <a:gd name="T8" fmla="*/ 79 w 486"/>
                <a:gd name="T9" fmla="*/ 123 h 179"/>
                <a:gd name="T10" fmla="*/ 85 w 486"/>
                <a:gd name="T11" fmla="*/ 112 h 179"/>
                <a:gd name="T12" fmla="*/ 90 w 486"/>
                <a:gd name="T13" fmla="*/ 110 h 179"/>
                <a:gd name="T14" fmla="*/ 100 w 486"/>
                <a:gd name="T15" fmla="*/ 96 h 179"/>
                <a:gd name="T16" fmla="*/ 115 w 486"/>
                <a:gd name="T17" fmla="*/ 73 h 179"/>
                <a:gd name="T18" fmla="*/ 125 w 486"/>
                <a:gd name="T19" fmla="*/ 53 h 179"/>
                <a:gd name="T20" fmla="*/ 131 w 486"/>
                <a:gd name="T21" fmla="*/ 37 h 179"/>
                <a:gd name="T22" fmla="*/ 140 w 486"/>
                <a:gd name="T23" fmla="*/ 21 h 179"/>
                <a:gd name="T24" fmla="*/ 150 w 486"/>
                <a:gd name="T25" fmla="*/ 0 h 179"/>
                <a:gd name="T26" fmla="*/ 181 w 486"/>
                <a:gd name="T27" fmla="*/ 3 h 179"/>
                <a:gd name="T28" fmla="*/ 184 w 486"/>
                <a:gd name="T29" fmla="*/ 9 h 179"/>
                <a:gd name="T30" fmla="*/ 196 w 486"/>
                <a:gd name="T31" fmla="*/ 30 h 179"/>
                <a:gd name="T32" fmla="*/ 198 w 486"/>
                <a:gd name="T33" fmla="*/ 39 h 179"/>
                <a:gd name="T34" fmla="*/ 202 w 486"/>
                <a:gd name="T35" fmla="*/ 44 h 179"/>
                <a:gd name="T36" fmla="*/ 209 w 486"/>
                <a:gd name="T37" fmla="*/ 60 h 179"/>
                <a:gd name="T38" fmla="*/ 217 w 486"/>
                <a:gd name="T39" fmla="*/ 69 h 179"/>
                <a:gd name="T40" fmla="*/ 221 w 486"/>
                <a:gd name="T41" fmla="*/ 75 h 179"/>
                <a:gd name="T42" fmla="*/ 259 w 486"/>
                <a:gd name="T43" fmla="*/ 120 h 179"/>
                <a:gd name="T44" fmla="*/ 296 w 486"/>
                <a:gd name="T45" fmla="*/ 148 h 179"/>
                <a:gd name="T46" fmla="*/ 327 w 486"/>
                <a:gd name="T47" fmla="*/ 164 h 179"/>
                <a:gd name="T48" fmla="*/ 372 w 486"/>
                <a:gd name="T49" fmla="*/ 171 h 179"/>
                <a:gd name="T50" fmla="*/ 486 w 486"/>
                <a:gd name="T51" fmla="*/ 160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6"/>
                <a:gd name="T79" fmla="*/ 0 h 179"/>
                <a:gd name="T80" fmla="*/ 486 w 486"/>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6"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466" y="160"/>
                    <a:pt x="486" y="160"/>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1" name="Freeform 12"/>
            <p:cNvSpPr>
              <a:spLocks noChangeAspect="1"/>
            </p:cNvSpPr>
            <p:nvPr/>
          </p:nvSpPr>
          <p:spPr bwMode="auto">
            <a:xfrm>
              <a:off x="1344" y="2391"/>
              <a:ext cx="725" cy="716"/>
            </a:xfrm>
            <a:custGeom>
              <a:avLst/>
              <a:gdLst>
                <a:gd name="T0" fmla="*/ 0 w 725"/>
                <a:gd name="T1" fmla="*/ 700 h 716"/>
                <a:gd name="T2" fmla="*/ 54 w 725"/>
                <a:gd name="T3" fmla="*/ 620 h 716"/>
                <a:gd name="T4" fmla="*/ 74 w 725"/>
                <a:gd name="T5" fmla="*/ 584 h 716"/>
                <a:gd name="T6" fmla="*/ 95 w 725"/>
                <a:gd name="T7" fmla="*/ 548 h 716"/>
                <a:gd name="T8" fmla="*/ 121 w 725"/>
                <a:gd name="T9" fmla="*/ 492 h 716"/>
                <a:gd name="T10" fmla="*/ 130 w 725"/>
                <a:gd name="T11" fmla="*/ 448 h 716"/>
                <a:gd name="T12" fmla="*/ 138 w 725"/>
                <a:gd name="T13" fmla="*/ 440 h 716"/>
                <a:gd name="T14" fmla="*/ 153 w 725"/>
                <a:gd name="T15" fmla="*/ 384 h 716"/>
                <a:gd name="T16" fmla="*/ 176 w 725"/>
                <a:gd name="T17" fmla="*/ 292 h 716"/>
                <a:gd name="T18" fmla="*/ 192 w 725"/>
                <a:gd name="T19" fmla="*/ 212 h 716"/>
                <a:gd name="T20" fmla="*/ 201 w 725"/>
                <a:gd name="T21" fmla="*/ 148 h 716"/>
                <a:gd name="T22" fmla="*/ 215 w 725"/>
                <a:gd name="T23" fmla="*/ 84 h 716"/>
                <a:gd name="T24" fmla="*/ 230 w 725"/>
                <a:gd name="T25" fmla="*/ 0 h 716"/>
                <a:gd name="T26" fmla="*/ 277 w 725"/>
                <a:gd name="T27" fmla="*/ 12 h 716"/>
                <a:gd name="T28" fmla="*/ 282 w 725"/>
                <a:gd name="T29" fmla="*/ 36 h 716"/>
                <a:gd name="T30" fmla="*/ 300 w 725"/>
                <a:gd name="T31" fmla="*/ 120 h 716"/>
                <a:gd name="T32" fmla="*/ 303 w 725"/>
                <a:gd name="T33" fmla="*/ 156 h 716"/>
                <a:gd name="T34" fmla="*/ 310 w 725"/>
                <a:gd name="T35" fmla="*/ 176 h 716"/>
                <a:gd name="T36" fmla="*/ 320 w 725"/>
                <a:gd name="T37" fmla="*/ 240 h 716"/>
                <a:gd name="T38" fmla="*/ 333 w 725"/>
                <a:gd name="T39" fmla="*/ 276 h 716"/>
                <a:gd name="T40" fmla="*/ 339 w 725"/>
                <a:gd name="T41" fmla="*/ 300 h 716"/>
                <a:gd name="T42" fmla="*/ 397 w 725"/>
                <a:gd name="T43" fmla="*/ 480 h 716"/>
                <a:gd name="T44" fmla="*/ 454 w 725"/>
                <a:gd name="T45" fmla="*/ 592 h 716"/>
                <a:gd name="T46" fmla="*/ 501 w 725"/>
                <a:gd name="T47" fmla="*/ 656 h 716"/>
                <a:gd name="T48" fmla="*/ 570 w 725"/>
                <a:gd name="T49" fmla="*/ 684 h 716"/>
                <a:gd name="T50" fmla="*/ 725 w 725"/>
                <a:gd name="T51" fmla="*/ 703 h 7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5"/>
                <a:gd name="T79" fmla="*/ 0 h 716"/>
                <a:gd name="T80" fmla="*/ 725 w 725"/>
                <a:gd name="T81" fmla="*/ 716 h 7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5" h="716">
                  <a:moveTo>
                    <a:pt x="0" y="700"/>
                  </a:moveTo>
                  <a:cubicBezTo>
                    <a:pt x="15" y="692"/>
                    <a:pt x="38" y="632"/>
                    <a:pt x="54" y="620"/>
                  </a:cubicBezTo>
                  <a:cubicBezTo>
                    <a:pt x="61" y="616"/>
                    <a:pt x="66" y="592"/>
                    <a:pt x="74" y="584"/>
                  </a:cubicBezTo>
                  <a:cubicBezTo>
                    <a:pt x="95" y="516"/>
                    <a:pt x="69" y="592"/>
                    <a:pt x="95" y="548"/>
                  </a:cubicBezTo>
                  <a:cubicBezTo>
                    <a:pt x="104" y="528"/>
                    <a:pt x="109" y="504"/>
                    <a:pt x="121" y="492"/>
                  </a:cubicBezTo>
                  <a:cubicBezTo>
                    <a:pt x="124" y="480"/>
                    <a:pt x="126" y="460"/>
                    <a:pt x="130" y="448"/>
                  </a:cubicBezTo>
                  <a:cubicBezTo>
                    <a:pt x="132" y="440"/>
                    <a:pt x="136" y="444"/>
                    <a:pt x="138" y="440"/>
                  </a:cubicBezTo>
                  <a:cubicBezTo>
                    <a:pt x="167" y="348"/>
                    <a:pt x="123" y="444"/>
                    <a:pt x="153" y="384"/>
                  </a:cubicBezTo>
                  <a:cubicBezTo>
                    <a:pt x="161" y="352"/>
                    <a:pt x="170" y="324"/>
                    <a:pt x="176" y="292"/>
                  </a:cubicBezTo>
                  <a:cubicBezTo>
                    <a:pt x="184" y="220"/>
                    <a:pt x="172" y="332"/>
                    <a:pt x="192" y="212"/>
                  </a:cubicBezTo>
                  <a:cubicBezTo>
                    <a:pt x="195" y="188"/>
                    <a:pt x="196" y="168"/>
                    <a:pt x="201" y="148"/>
                  </a:cubicBezTo>
                  <a:cubicBezTo>
                    <a:pt x="204" y="124"/>
                    <a:pt x="215" y="84"/>
                    <a:pt x="215" y="84"/>
                  </a:cubicBezTo>
                  <a:cubicBezTo>
                    <a:pt x="218" y="56"/>
                    <a:pt x="230" y="0"/>
                    <a:pt x="230" y="0"/>
                  </a:cubicBezTo>
                  <a:cubicBezTo>
                    <a:pt x="245" y="4"/>
                    <a:pt x="262" y="0"/>
                    <a:pt x="277" y="12"/>
                  </a:cubicBezTo>
                  <a:cubicBezTo>
                    <a:pt x="280" y="12"/>
                    <a:pt x="280" y="28"/>
                    <a:pt x="282" y="36"/>
                  </a:cubicBezTo>
                  <a:cubicBezTo>
                    <a:pt x="288" y="72"/>
                    <a:pt x="291" y="92"/>
                    <a:pt x="300" y="120"/>
                  </a:cubicBezTo>
                  <a:cubicBezTo>
                    <a:pt x="302" y="132"/>
                    <a:pt x="302" y="144"/>
                    <a:pt x="303" y="156"/>
                  </a:cubicBezTo>
                  <a:cubicBezTo>
                    <a:pt x="305" y="164"/>
                    <a:pt x="308" y="168"/>
                    <a:pt x="310" y="176"/>
                  </a:cubicBezTo>
                  <a:cubicBezTo>
                    <a:pt x="322" y="252"/>
                    <a:pt x="300" y="172"/>
                    <a:pt x="320" y="240"/>
                  </a:cubicBezTo>
                  <a:cubicBezTo>
                    <a:pt x="328" y="300"/>
                    <a:pt x="319" y="240"/>
                    <a:pt x="333" y="276"/>
                  </a:cubicBezTo>
                  <a:cubicBezTo>
                    <a:pt x="336" y="280"/>
                    <a:pt x="337" y="292"/>
                    <a:pt x="339" y="300"/>
                  </a:cubicBezTo>
                  <a:cubicBezTo>
                    <a:pt x="349" y="416"/>
                    <a:pt x="362" y="440"/>
                    <a:pt x="397" y="480"/>
                  </a:cubicBezTo>
                  <a:cubicBezTo>
                    <a:pt x="409" y="520"/>
                    <a:pt x="437" y="576"/>
                    <a:pt x="454" y="592"/>
                  </a:cubicBezTo>
                  <a:cubicBezTo>
                    <a:pt x="469" y="640"/>
                    <a:pt x="478" y="648"/>
                    <a:pt x="501" y="656"/>
                  </a:cubicBezTo>
                  <a:cubicBezTo>
                    <a:pt x="526" y="684"/>
                    <a:pt x="544" y="676"/>
                    <a:pt x="570" y="684"/>
                  </a:cubicBezTo>
                  <a:cubicBezTo>
                    <a:pt x="587" y="716"/>
                    <a:pt x="694" y="703"/>
                    <a:pt x="725" y="703"/>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2" name="Freeform 13"/>
            <p:cNvSpPr>
              <a:spLocks noChangeAspect="1"/>
            </p:cNvSpPr>
            <p:nvPr/>
          </p:nvSpPr>
          <p:spPr bwMode="auto">
            <a:xfrm>
              <a:off x="2064" y="2775"/>
              <a:ext cx="560" cy="332"/>
            </a:xfrm>
            <a:custGeom>
              <a:avLst/>
              <a:gdLst>
                <a:gd name="T0" fmla="*/ 0 w 560"/>
                <a:gd name="T1" fmla="*/ 325 h 332"/>
                <a:gd name="T2" fmla="*/ 42 w 560"/>
                <a:gd name="T3" fmla="*/ 287 h 332"/>
                <a:gd name="T4" fmla="*/ 58 w 560"/>
                <a:gd name="T5" fmla="*/ 271 h 332"/>
                <a:gd name="T6" fmla="*/ 75 w 560"/>
                <a:gd name="T7" fmla="*/ 254 h 332"/>
                <a:gd name="T8" fmla="*/ 96 w 560"/>
                <a:gd name="T9" fmla="*/ 228 h 332"/>
                <a:gd name="T10" fmla="*/ 103 w 560"/>
                <a:gd name="T11" fmla="*/ 208 h 332"/>
                <a:gd name="T12" fmla="*/ 109 w 560"/>
                <a:gd name="T13" fmla="*/ 204 h 332"/>
                <a:gd name="T14" fmla="*/ 121 w 560"/>
                <a:gd name="T15" fmla="*/ 178 h 332"/>
                <a:gd name="T16" fmla="*/ 139 w 560"/>
                <a:gd name="T17" fmla="*/ 135 h 332"/>
                <a:gd name="T18" fmla="*/ 151 w 560"/>
                <a:gd name="T19" fmla="*/ 98 h 332"/>
                <a:gd name="T20" fmla="*/ 159 w 560"/>
                <a:gd name="T21" fmla="*/ 69 h 332"/>
                <a:gd name="T22" fmla="*/ 169 w 560"/>
                <a:gd name="T23" fmla="*/ 39 h 332"/>
                <a:gd name="T24" fmla="*/ 182 w 560"/>
                <a:gd name="T25" fmla="*/ 0 h 332"/>
                <a:gd name="T26" fmla="*/ 219 w 560"/>
                <a:gd name="T27" fmla="*/ 6 h 332"/>
                <a:gd name="T28" fmla="*/ 223 w 560"/>
                <a:gd name="T29" fmla="*/ 17 h 332"/>
                <a:gd name="T30" fmla="*/ 237 w 560"/>
                <a:gd name="T31" fmla="*/ 56 h 332"/>
                <a:gd name="T32" fmla="*/ 240 w 560"/>
                <a:gd name="T33" fmla="*/ 72 h 332"/>
                <a:gd name="T34" fmla="*/ 244 w 560"/>
                <a:gd name="T35" fmla="*/ 82 h 332"/>
                <a:gd name="T36" fmla="*/ 253 w 560"/>
                <a:gd name="T37" fmla="*/ 111 h 332"/>
                <a:gd name="T38" fmla="*/ 263 w 560"/>
                <a:gd name="T39" fmla="*/ 128 h 332"/>
                <a:gd name="T40" fmla="*/ 267 w 560"/>
                <a:gd name="T41" fmla="*/ 139 h 332"/>
                <a:gd name="T42" fmla="*/ 313 w 560"/>
                <a:gd name="T43" fmla="*/ 223 h 332"/>
                <a:gd name="T44" fmla="*/ 358 w 560"/>
                <a:gd name="T45" fmla="*/ 275 h 332"/>
                <a:gd name="T46" fmla="*/ 396 w 560"/>
                <a:gd name="T47" fmla="*/ 304 h 332"/>
                <a:gd name="T48" fmla="*/ 450 w 560"/>
                <a:gd name="T49" fmla="*/ 317 h 332"/>
                <a:gd name="T50" fmla="*/ 560 w 560"/>
                <a:gd name="T51" fmla="*/ 327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0"/>
                <a:gd name="T79" fmla="*/ 0 h 332"/>
                <a:gd name="T80" fmla="*/ 560 w 560"/>
                <a:gd name="T81" fmla="*/ 332 h 3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0" h="332">
                  <a:moveTo>
                    <a:pt x="0" y="325"/>
                  </a:moveTo>
                  <a:cubicBezTo>
                    <a:pt x="12" y="321"/>
                    <a:pt x="30" y="293"/>
                    <a:pt x="42" y="287"/>
                  </a:cubicBezTo>
                  <a:cubicBezTo>
                    <a:pt x="48" y="286"/>
                    <a:pt x="52" y="275"/>
                    <a:pt x="58" y="271"/>
                  </a:cubicBezTo>
                  <a:cubicBezTo>
                    <a:pt x="75" y="239"/>
                    <a:pt x="54" y="275"/>
                    <a:pt x="75" y="254"/>
                  </a:cubicBezTo>
                  <a:cubicBezTo>
                    <a:pt x="82" y="245"/>
                    <a:pt x="86" y="234"/>
                    <a:pt x="96" y="228"/>
                  </a:cubicBezTo>
                  <a:cubicBezTo>
                    <a:pt x="98" y="223"/>
                    <a:pt x="99" y="213"/>
                    <a:pt x="103" y="208"/>
                  </a:cubicBezTo>
                  <a:cubicBezTo>
                    <a:pt x="104" y="204"/>
                    <a:pt x="108" y="206"/>
                    <a:pt x="109" y="204"/>
                  </a:cubicBezTo>
                  <a:cubicBezTo>
                    <a:pt x="132" y="161"/>
                    <a:pt x="97" y="206"/>
                    <a:pt x="121" y="178"/>
                  </a:cubicBezTo>
                  <a:cubicBezTo>
                    <a:pt x="127" y="163"/>
                    <a:pt x="134" y="150"/>
                    <a:pt x="139" y="135"/>
                  </a:cubicBezTo>
                  <a:cubicBezTo>
                    <a:pt x="145" y="102"/>
                    <a:pt x="136" y="154"/>
                    <a:pt x="151" y="98"/>
                  </a:cubicBezTo>
                  <a:cubicBezTo>
                    <a:pt x="154" y="87"/>
                    <a:pt x="155" y="78"/>
                    <a:pt x="159" y="69"/>
                  </a:cubicBezTo>
                  <a:cubicBezTo>
                    <a:pt x="161" y="57"/>
                    <a:pt x="169" y="39"/>
                    <a:pt x="169" y="39"/>
                  </a:cubicBezTo>
                  <a:cubicBezTo>
                    <a:pt x="172" y="26"/>
                    <a:pt x="182" y="0"/>
                    <a:pt x="182" y="0"/>
                  </a:cubicBezTo>
                  <a:cubicBezTo>
                    <a:pt x="194" y="2"/>
                    <a:pt x="207" y="0"/>
                    <a:pt x="219" y="6"/>
                  </a:cubicBezTo>
                  <a:cubicBezTo>
                    <a:pt x="221" y="6"/>
                    <a:pt x="221" y="13"/>
                    <a:pt x="223" y="17"/>
                  </a:cubicBezTo>
                  <a:cubicBezTo>
                    <a:pt x="227" y="33"/>
                    <a:pt x="230" y="43"/>
                    <a:pt x="237" y="56"/>
                  </a:cubicBezTo>
                  <a:cubicBezTo>
                    <a:pt x="238" y="61"/>
                    <a:pt x="238" y="67"/>
                    <a:pt x="240" y="72"/>
                  </a:cubicBezTo>
                  <a:cubicBezTo>
                    <a:pt x="241" y="76"/>
                    <a:pt x="243" y="78"/>
                    <a:pt x="244" y="82"/>
                  </a:cubicBezTo>
                  <a:cubicBezTo>
                    <a:pt x="254" y="117"/>
                    <a:pt x="237" y="80"/>
                    <a:pt x="253" y="111"/>
                  </a:cubicBezTo>
                  <a:cubicBezTo>
                    <a:pt x="259" y="139"/>
                    <a:pt x="252" y="111"/>
                    <a:pt x="263" y="128"/>
                  </a:cubicBezTo>
                  <a:cubicBezTo>
                    <a:pt x="265" y="130"/>
                    <a:pt x="266" y="135"/>
                    <a:pt x="267" y="139"/>
                  </a:cubicBezTo>
                  <a:cubicBezTo>
                    <a:pt x="276" y="193"/>
                    <a:pt x="286" y="204"/>
                    <a:pt x="313" y="223"/>
                  </a:cubicBezTo>
                  <a:cubicBezTo>
                    <a:pt x="323" y="241"/>
                    <a:pt x="345" y="267"/>
                    <a:pt x="358" y="275"/>
                  </a:cubicBezTo>
                  <a:cubicBezTo>
                    <a:pt x="370" y="297"/>
                    <a:pt x="378" y="300"/>
                    <a:pt x="396" y="304"/>
                  </a:cubicBezTo>
                  <a:cubicBezTo>
                    <a:pt x="415" y="317"/>
                    <a:pt x="430" y="313"/>
                    <a:pt x="450" y="317"/>
                  </a:cubicBezTo>
                  <a:cubicBezTo>
                    <a:pt x="463" y="332"/>
                    <a:pt x="536" y="327"/>
                    <a:pt x="560" y="327"/>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3" name="Freeform 14"/>
            <p:cNvSpPr>
              <a:spLocks noChangeAspect="1"/>
            </p:cNvSpPr>
            <p:nvPr/>
          </p:nvSpPr>
          <p:spPr bwMode="auto">
            <a:xfrm>
              <a:off x="2621" y="2928"/>
              <a:ext cx="595" cy="179"/>
            </a:xfrm>
            <a:custGeom>
              <a:avLst/>
              <a:gdLst>
                <a:gd name="T0" fmla="*/ 0 w 595"/>
                <a:gd name="T1" fmla="*/ 175 h 179"/>
                <a:gd name="T2" fmla="*/ 35 w 595"/>
                <a:gd name="T3" fmla="*/ 155 h 179"/>
                <a:gd name="T4" fmla="*/ 48 w 595"/>
                <a:gd name="T5" fmla="*/ 146 h 179"/>
                <a:gd name="T6" fmla="*/ 62 w 595"/>
                <a:gd name="T7" fmla="*/ 137 h 179"/>
                <a:gd name="T8" fmla="*/ 79 w 595"/>
                <a:gd name="T9" fmla="*/ 123 h 179"/>
                <a:gd name="T10" fmla="*/ 85 w 595"/>
                <a:gd name="T11" fmla="*/ 112 h 179"/>
                <a:gd name="T12" fmla="*/ 90 w 595"/>
                <a:gd name="T13" fmla="*/ 110 h 179"/>
                <a:gd name="T14" fmla="*/ 100 w 595"/>
                <a:gd name="T15" fmla="*/ 96 h 179"/>
                <a:gd name="T16" fmla="*/ 115 w 595"/>
                <a:gd name="T17" fmla="*/ 73 h 179"/>
                <a:gd name="T18" fmla="*/ 125 w 595"/>
                <a:gd name="T19" fmla="*/ 53 h 179"/>
                <a:gd name="T20" fmla="*/ 131 w 595"/>
                <a:gd name="T21" fmla="*/ 37 h 179"/>
                <a:gd name="T22" fmla="*/ 140 w 595"/>
                <a:gd name="T23" fmla="*/ 21 h 179"/>
                <a:gd name="T24" fmla="*/ 150 w 595"/>
                <a:gd name="T25" fmla="*/ 0 h 179"/>
                <a:gd name="T26" fmla="*/ 181 w 595"/>
                <a:gd name="T27" fmla="*/ 3 h 179"/>
                <a:gd name="T28" fmla="*/ 184 w 595"/>
                <a:gd name="T29" fmla="*/ 9 h 179"/>
                <a:gd name="T30" fmla="*/ 196 w 595"/>
                <a:gd name="T31" fmla="*/ 30 h 179"/>
                <a:gd name="T32" fmla="*/ 198 w 595"/>
                <a:gd name="T33" fmla="*/ 39 h 179"/>
                <a:gd name="T34" fmla="*/ 202 w 595"/>
                <a:gd name="T35" fmla="*/ 44 h 179"/>
                <a:gd name="T36" fmla="*/ 209 w 595"/>
                <a:gd name="T37" fmla="*/ 60 h 179"/>
                <a:gd name="T38" fmla="*/ 217 w 595"/>
                <a:gd name="T39" fmla="*/ 69 h 179"/>
                <a:gd name="T40" fmla="*/ 221 w 595"/>
                <a:gd name="T41" fmla="*/ 75 h 179"/>
                <a:gd name="T42" fmla="*/ 259 w 595"/>
                <a:gd name="T43" fmla="*/ 120 h 179"/>
                <a:gd name="T44" fmla="*/ 296 w 595"/>
                <a:gd name="T45" fmla="*/ 148 h 179"/>
                <a:gd name="T46" fmla="*/ 327 w 595"/>
                <a:gd name="T47" fmla="*/ 164 h 179"/>
                <a:gd name="T48" fmla="*/ 372 w 595"/>
                <a:gd name="T49" fmla="*/ 171 h 179"/>
                <a:gd name="T50" fmla="*/ 595 w 59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4" name="Freeform 15"/>
            <p:cNvSpPr>
              <a:spLocks noChangeAspect="1"/>
            </p:cNvSpPr>
            <p:nvPr/>
          </p:nvSpPr>
          <p:spPr bwMode="auto">
            <a:xfrm>
              <a:off x="3205" y="3012"/>
              <a:ext cx="595" cy="83"/>
            </a:xfrm>
            <a:custGeom>
              <a:avLst/>
              <a:gdLst>
                <a:gd name="T0" fmla="*/ 0 w 595"/>
                <a:gd name="T1" fmla="*/ 1 h 179"/>
                <a:gd name="T2" fmla="*/ 35 w 595"/>
                <a:gd name="T3" fmla="*/ 0 h 179"/>
                <a:gd name="T4" fmla="*/ 48 w 595"/>
                <a:gd name="T5" fmla="*/ 0 h 179"/>
                <a:gd name="T6" fmla="*/ 62 w 595"/>
                <a:gd name="T7" fmla="*/ 0 h 179"/>
                <a:gd name="T8" fmla="*/ 79 w 595"/>
                <a:gd name="T9" fmla="*/ 0 h 179"/>
                <a:gd name="T10" fmla="*/ 85 w 595"/>
                <a:gd name="T11" fmla="*/ 0 h 179"/>
                <a:gd name="T12" fmla="*/ 90 w 595"/>
                <a:gd name="T13" fmla="*/ 0 h 179"/>
                <a:gd name="T14" fmla="*/ 100 w 595"/>
                <a:gd name="T15" fmla="*/ 0 h 179"/>
                <a:gd name="T16" fmla="*/ 115 w 595"/>
                <a:gd name="T17" fmla="*/ 0 h 179"/>
                <a:gd name="T18" fmla="*/ 125 w 595"/>
                <a:gd name="T19" fmla="*/ 0 h 179"/>
                <a:gd name="T20" fmla="*/ 131 w 595"/>
                <a:gd name="T21" fmla="*/ 0 h 179"/>
                <a:gd name="T22" fmla="*/ 140 w 595"/>
                <a:gd name="T23" fmla="*/ 0 h 179"/>
                <a:gd name="T24" fmla="*/ 150 w 595"/>
                <a:gd name="T25" fmla="*/ 0 h 179"/>
                <a:gd name="T26" fmla="*/ 181 w 595"/>
                <a:gd name="T27" fmla="*/ 0 h 179"/>
                <a:gd name="T28" fmla="*/ 184 w 595"/>
                <a:gd name="T29" fmla="*/ 0 h 179"/>
                <a:gd name="T30" fmla="*/ 196 w 595"/>
                <a:gd name="T31" fmla="*/ 0 h 179"/>
                <a:gd name="T32" fmla="*/ 198 w 595"/>
                <a:gd name="T33" fmla="*/ 0 h 179"/>
                <a:gd name="T34" fmla="*/ 202 w 595"/>
                <a:gd name="T35" fmla="*/ 0 h 179"/>
                <a:gd name="T36" fmla="*/ 209 w 595"/>
                <a:gd name="T37" fmla="*/ 0 h 179"/>
                <a:gd name="T38" fmla="*/ 217 w 595"/>
                <a:gd name="T39" fmla="*/ 0 h 179"/>
                <a:gd name="T40" fmla="*/ 221 w 595"/>
                <a:gd name="T41" fmla="*/ 0 h 179"/>
                <a:gd name="T42" fmla="*/ 259 w 595"/>
                <a:gd name="T43" fmla="*/ 0 h 179"/>
                <a:gd name="T44" fmla="*/ 296 w 595"/>
                <a:gd name="T45" fmla="*/ 0 h 179"/>
                <a:gd name="T46" fmla="*/ 327 w 595"/>
                <a:gd name="T47" fmla="*/ 0 h 179"/>
                <a:gd name="T48" fmla="*/ 372 w 595"/>
                <a:gd name="T49" fmla="*/ 1 h 179"/>
                <a:gd name="T50" fmla="*/ 595 w 595"/>
                <a:gd name="T51" fmla="*/ 1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179"/>
                <a:gd name="T80" fmla="*/ 595 w 59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179">
                  <a:moveTo>
                    <a:pt x="0" y="175"/>
                  </a:moveTo>
                  <a:cubicBezTo>
                    <a:pt x="10" y="173"/>
                    <a:pt x="25" y="158"/>
                    <a:pt x="35" y="155"/>
                  </a:cubicBezTo>
                  <a:cubicBezTo>
                    <a:pt x="40" y="154"/>
                    <a:pt x="43" y="148"/>
                    <a:pt x="48" y="146"/>
                  </a:cubicBezTo>
                  <a:cubicBezTo>
                    <a:pt x="62" y="129"/>
                    <a:pt x="45" y="148"/>
                    <a:pt x="62" y="137"/>
                  </a:cubicBezTo>
                  <a:cubicBezTo>
                    <a:pt x="68" y="132"/>
                    <a:pt x="71" y="126"/>
                    <a:pt x="79" y="123"/>
                  </a:cubicBezTo>
                  <a:cubicBezTo>
                    <a:pt x="81" y="120"/>
                    <a:pt x="82" y="115"/>
                    <a:pt x="85" y="112"/>
                  </a:cubicBezTo>
                  <a:cubicBezTo>
                    <a:pt x="86" y="110"/>
                    <a:pt x="89" y="111"/>
                    <a:pt x="90" y="110"/>
                  </a:cubicBezTo>
                  <a:cubicBezTo>
                    <a:pt x="109" y="87"/>
                    <a:pt x="80" y="111"/>
                    <a:pt x="100" y="96"/>
                  </a:cubicBezTo>
                  <a:cubicBezTo>
                    <a:pt x="105" y="88"/>
                    <a:pt x="111" y="81"/>
                    <a:pt x="115" y="73"/>
                  </a:cubicBezTo>
                  <a:cubicBezTo>
                    <a:pt x="120" y="55"/>
                    <a:pt x="112" y="83"/>
                    <a:pt x="125" y="53"/>
                  </a:cubicBezTo>
                  <a:cubicBezTo>
                    <a:pt x="127" y="47"/>
                    <a:pt x="128" y="42"/>
                    <a:pt x="131" y="37"/>
                  </a:cubicBezTo>
                  <a:cubicBezTo>
                    <a:pt x="133" y="31"/>
                    <a:pt x="140" y="21"/>
                    <a:pt x="140" y="21"/>
                  </a:cubicBezTo>
                  <a:cubicBezTo>
                    <a:pt x="142" y="14"/>
                    <a:pt x="150" y="0"/>
                    <a:pt x="150" y="0"/>
                  </a:cubicBezTo>
                  <a:cubicBezTo>
                    <a:pt x="160" y="1"/>
                    <a:pt x="171" y="0"/>
                    <a:pt x="181" y="3"/>
                  </a:cubicBezTo>
                  <a:cubicBezTo>
                    <a:pt x="183" y="3"/>
                    <a:pt x="183" y="7"/>
                    <a:pt x="184" y="9"/>
                  </a:cubicBezTo>
                  <a:cubicBezTo>
                    <a:pt x="188" y="18"/>
                    <a:pt x="190" y="23"/>
                    <a:pt x="196" y="30"/>
                  </a:cubicBezTo>
                  <a:cubicBezTo>
                    <a:pt x="197" y="33"/>
                    <a:pt x="197" y="36"/>
                    <a:pt x="198" y="39"/>
                  </a:cubicBezTo>
                  <a:cubicBezTo>
                    <a:pt x="199" y="41"/>
                    <a:pt x="201" y="42"/>
                    <a:pt x="202" y="44"/>
                  </a:cubicBezTo>
                  <a:cubicBezTo>
                    <a:pt x="210" y="63"/>
                    <a:pt x="196" y="43"/>
                    <a:pt x="209" y="60"/>
                  </a:cubicBezTo>
                  <a:cubicBezTo>
                    <a:pt x="214" y="75"/>
                    <a:pt x="208" y="60"/>
                    <a:pt x="217" y="69"/>
                  </a:cubicBezTo>
                  <a:cubicBezTo>
                    <a:pt x="219" y="70"/>
                    <a:pt x="220" y="73"/>
                    <a:pt x="221" y="75"/>
                  </a:cubicBezTo>
                  <a:cubicBezTo>
                    <a:pt x="228" y="104"/>
                    <a:pt x="236" y="110"/>
                    <a:pt x="259" y="120"/>
                  </a:cubicBezTo>
                  <a:cubicBezTo>
                    <a:pt x="267" y="130"/>
                    <a:pt x="285" y="144"/>
                    <a:pt x="296" y="148"/>
                  </a:cubicBezTo>
                  <a:cubicBezTo>
                    <a:pt x="306" y="160"/>
                    <a:pt x="312" y="162"/>
                    <a:pt x="327" y="164"/>
                  </a:cubicBezTo>
                  <a:cubicBezTo>
                    <a:pt x="343" y="171"/>
                    <a:pt x="355" y="169"/>
                    <a:pt x="372" y="171"/>
                  </a:cubicBezTo>
                  <a:cubicBezTo>
                    <a:pt x="383" y="179"/>
                    <a:pt x="575" y="168"/>
                    <a:pt x="59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45" name="Freeform 16"/>
            <p:cNvSpPr>
              <a:spLocks noChangeAspect="1"/>
            </p:cNvSpPr>
            <p:nvPr/>
          </p:nvSpPr>
          <p:spPr bwMode="auto">
            <a:xfrm>
              <a:off x="3763" y="2928"/>
              <a:ext cx="605" cy="179"/>
            </a:xfrm>
            <a:custGeom>
              <a:avLst/>
              <a:gdLst>
                <a:gd name="T0" fmla="*/ 0 w 605"/>
                <a:gd name="T1" fmla="*/ 165 h 179"/>
                <a:gd name="T2" fmla="*/ 45 w 605"/>
                <a:gd name="T3" fmla="*/ 155 h 179"/>
                <a:gd name="T4" fmla="*/ 58 w 605"/>
                <a:gd name="T5" fmla="*/ 146 h 179"/>
                <a:gd name="T6" fmla="*/ 72 w 605"/>
                <a:gd name="T7" fmla="*/ 137 h 179"/>
                <a:gd name="T8" fmla="*/ 89 w 605"/>
                <a:gd name="T9" fmla="*/ 123 h 179"/>
                <a:gd name="T10" fmla="*/ 95 w 605"/>
                <a:gd name="T11" fmla="*/ 112 h 179"/>
                <a:gd name="T12" fmla="*/ 100 w 605"/>
                <a:gd name="T13" fmla="*/ 110 h 179"/>
                <a:gd name="T14" fmla="*/ 110 w 605"/>
                <a:gd name="T15" fmla="*/ 96 h 179"/>
                <a:gd name="T16" fmla="*/ 125 w 605"/>
                <a:gd name="T17" fmla="*/ 73 h 179"/>
                <a:gd name="T18" fmla="*/ 135 w 605"/>
                <a:gd name="T19" fmla="*/ 53 h 179"/>
                <a:gd name="T20" fmla="*/ 141 w 605"/>
                <a:gd name="T21" fmla="*/ 37 h 179"/>
                <a:gd name="T22" fmla="*/ 150 w 605"/>
                <a:gd name="T23" fmla="*/ 21 h 179"/>
                <a:gd name="T24" fmla="*/ 160 w 605"/>
                <a:gd name="T25" fmla="*/ 0 h 179"/>
                <a:gd name="T26" fmla="*/ 191 w 605"/>
                <a:gd name="T27" fmla="*/ 3 h 179"/>
                <a:gd name="T28" fmla="*/ 194 w 605"/>
                <a:gd name="T29" fmla="*/ 9 h 179"/>
                <a:gd name="T30" fmla="*/ 206 w 605"/>
                <a:gd name="T31" fmla="*/ 30 h 179"/>
                <a:gd name="T32" fmla="*/ 208 w 605"/>
                <a:gd name="T33" fmla="*/ 39 h 179"/>
                <a:gd name="T34" fmla="*/ 212 w 605"/>
                <a:gd name="T35" fmla="*/ 44 h 179"/>
                <a:gd name="T36" fmla="*/ 219 w 605"/>
                <a:gd name="T37" fmla="*/ 60 h 179"/>
                <a:gd name="T38" fmla="*/ 227 w 605"/>
                <a:gd name="T39" fmla="*/ 69 h 179"/>
                <a:gd name="T40" fmla="*/ 231 w 605"/>
                <a:gd name="T41" fmla="*/ 75 h 179"/>
                <a:gd name="T42" fmla="*/ 269 w 605"/>
                <a:gd name="T43" fmla="*/ 120 h 179"/>
                <a:gd name="T44" fmla="*/ 306 w 605"/>
                <a:gd name="T45" fmla="*/ 148 h 179"/>
                <a:gd name="T46" fmla="*/ 337 w 605"/>
                <a:gd name="T47" fmla="*/ 164 h 179"/>
                <a:gd name="T48" fmla="*/ 382 w 605"/>
                <a:gd name="T49" fmla="*/ 171 h 179"/>
                <a:gd name="T50" fmla="*/ 605 w 605"/>
                <a:gd name="T51" fmla="*/ 168 h 1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5"/>
                <a:gd name="T79" fmla="*/ 0 h 179"/>
                <a:gd name="T80" fmla="*/ 605 w 605"/>
                <a:gd name="T81" fmla="*/ 179 h 1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5" h="179">
                  <a:moveTo>
                    <a:pt x="0" y="165"/>
                  </a:moveTo>
                  <a:cubicBezTo>
                    <a:pt x="10" y="163"/>
                    <a:pt x="35" y="158"/>
                    <a:pt x="45" y="155"/>
                  </a:cubicBezTo>
                  <a:cubicBezTo>
                    <a:pt x="50" y="154"/>
                    <a:pt x="53" y="148"/>
                    <a:pt x="58" y="146"/>
                  </a:cubicBezTo>
                  <a:cubicBezTo>
                    <a:pt x="72" y="129"/>
                    <a:pt x="55" y="148"/>
                    <a:pt x="72" y="137"/>
                  </a:cubicBezTo>
                  <a:cubicBezTo>
                    <a:pt x="78" y="132"/>
                    <a:pt x="81" y="126"/>
                    <a:pt x="89" y="123"/>
                  </a:cubicBezTo>
                  <a:cubicBezTo>
                    <a:pt x="91" y="120"/>
                    <a:pt x="92" y="115"/>
                    <a:pt x="95" y="112"/>
                  </a:cubicBezTo>
                  <a:cubicBezTo>
                    <a:pt x="96" y="110"/>
                    <a:pt x="99" y="111"/>
                    <a:pt x="100" y="110"/>
                  </a:cubicBezTo>
                  <a:cubicBezTo>
                    <a:pt x="119" y="87"/>
                    <a:pt x="90" y="111"/>
                    <a:pt x="110" y="96"/>
                  </a:cubicBezTo>
                  <a:cubicBezTo>
                    <a:pt x="115" y="88"/>
                    <a:pt x="121" y="81"/>
                    <a:pt x="125" y="73"/>
                  </a:cubicBezTo>
                  <a:cubicBezTo>
                    <a:pt x="130" y="55"/>
                    <a:pt x="122" y="83"/>
                    <a:pt x="135" y="53"/>
                  </a:cubicBezTo>
                  <a:cubicBezTo>
                    <a:pt x="137" y="47"/>
                    <a:pt x="138" y="42"/>
                    <a:pt x="141" y="37"/>
                  </a:cubicBezTo>
                  <a:cubicBezTo>
                    <a:pt x="143" y="31"/>
                    <a:pt x="150" y="21"/>
                    <a:pt x="150" y="21"/>
                  </a:cubicBezTo>
                  <a:cubicBezTo>
                    <a:pt x="152" y="14"/>
                    <a:pt x="160" y="0"/>
                    <a:pt x="160" y="0"/>
                  </a:cubicBezTo>
                  <a:cubicBezTo>
                    <a:pt x="170" y="1"/>
                    <a:pt x="181" y="0"/>
                    <a:pt x="191" y="3"/>
                  </a:cubicBezTo>
                  <a:cubicBezTo>
                    <a:pt x="193" y="3"/>
                    <a:pt x="193" y="7"/>
                    <a:pt x="194" y="9"/>
                  </a:cubicBezTo>
                  <a:cubicBezTo>
                    <a:pt x="198" y="18"/>
                    <a:pt x="200" y="23"/>
                    <a:pt x="206" y="30"/>
                  </a:cubicBezTo>
                  <a:cubicBezTo>
                    <a:pt x="207" y="33"/>
                    <a:pt x="207" y="36"/>
                    <a:pt x="208" y="39"/>
                  </a:cubicBezTo>
                  <a:cubicBezTo>
                    <a:pt x="209" y="41"/>
                    <a:pt x="211" y="42"/>
                    <a:pt x="212" y="44"/>
                  </a:cubicBezTo>
                  <a:cubicBezTo>
                    <a:pt x="220" y="63"/>
                    <a:pt x="206" y="43"/>
                    <a:pt x="219" y="60"/>
                  </a:cubicBezTo>
                  <a:cubicBezTo>
                    <a:pt x="224" y="75"/>
                    <a:pt x="218" y="60"/>
                    <a:pt x="227" y="69"/>
                  </a:cubicBezTo>
                  <a:cubicBezTo>
                    <a:pt x="229" y="70"/>
                    <a:pt x="230" y="73"/>
                    <a:pt x="231" y="75"/>
                  </a:cubicBezTo>
                  <a:cubicBezTo>
                    <a:pt x="238" y="104"/>
                    <a:pt x="246" y="110"/>
                    <a:pt x="269" y="120"/>
                  </a:cubicBezTo>
                  <a:cubicBezTo>
                    <a:pt x="277" y="130"/>
                    <a:pt x="295" y="144"/>
                    <a:pt x="306" y="148"/>
                  </a:cubicBezTo>
                  <a:cubicBezTo>
                    <a:pt x="316" y="160"/>
                    <a:pt x="322" y="162"/>
                    <a:pt x="337" y="164"/>
                  </a:cubicBezTo>
                  <a:cubicBezTo>
                    <a:pt x="353" y="171"/>
                    <a:pt x="365" y="169"/>
                    <a:pt x="382" y="171"/>
                  </a:cubicBezTo>
                  <a:cubicBezTo>
                    <a:pt x="393" y="179"/>
                    <a:pt x="585" y="168"/>
                    <a:pt x="605" y="168"/>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40296" name="Freeform 17"/>
          <p:cNvSpPr>
            <a:spLocks/>
          </p:cNvSpPr>
          <p:nvPr/>
        </p:nvSpPr>
        <p:spPr bwMode="auto">
          <a:xfrm flipH="1">
            <a:off x="6081731" y="3443292"/>
            <a:ext cx="263525" cy="34925"/>
          </a:xfrm>
          <a:custGeom>
            <a:avLst/>
            <a:gdLst>
              <a:gd name="T0" fmla="*/ 2147483647 w 157"/>
              <a:gd name="T1" fmla="*/ 2147483647 h 32"/>
              <a:gd name="T2" fmla="*/ 2147483647 w 157"/>
              <a:gd name="T3" fmla="*/ 2147483647 h 32"/>
              <a:gd name="T4" fmla="*/ 2147483647 w 157"/>
              <a:gd name="T5" fmla="*/ 2147483647 h 32"/>
              <a:gd name="T6" fmla="*/ 0 w 157"/>
              <a:gd name="T7" fmla="*/ 2147483647 h 32"/>
              <a:gd name="T8" fmla="*/ 0 60000 65536"/>
              <a:gd name="T9" fmla="*/ 0 60000 65536"/>
              <a:gd name="T10" fmla="*/ 0 60000 65536"/>
              <a:gd name="T11" fmla="*/ 0 60000 65536"/>
              <a:gd name="T12" fmla="*/ 0 w 157"/>
              <a:gd name="T13" fmla="*/ 0 h 32"/>
              <a:gd name="T14" fmla="*/ 157 w 157"/>
              <a:gd name="T15" fmla="*/ 32 h 32"/>
            </a:gdLst>
            <a:ahLst/>
            <a:cxnLst>
              <a:cxn ang="T8">
                <a:pos x="T0" y="T1"/>
              </a:cxn>
              <a:cxn ang="T9">
                <a:pos x="T2" y="T3"/>
              </a:cxn>
              <a:cxn ang="T10">
                <a:pos x="T4" y="T5"/>
              </a:cxn>
              <a:cxn ang="T11">
                <a:pos x="T6" y="T7"/>
              </a:cxn>
            </a:cxnLst>
            <a:rect l="T12" t="T13" r="T14" b="T15"/>
            <a:pathLst>
              <a:path w="157" h="32">
                <a:moveTo>
                  <a:pt x="157" y="3"/>
                </a:moveTo>
                <a:cubicBezTo>
                  <a:pt x="154" y="0"/>
                  <a:pt x="132" y="10"/>
                  <a:pt x="125" y="14"/>
                </a:cubicBezTo>
                <a:cubicBezTo>
                  <a:pt x="123" y="26"/>
                  <a:pt x="34" y="30"/>
                  <a:pt x="32" y="30"/>
                </a:cubicBezTo>
                <a:cubicBezTo>
                  <a:pt x="0" y="32"/>
                  <a:pt x="20" y="32"/>
                  <a:pt x="0" y="32"/>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7" name="Freeform 18"/>
          <p:cNvSpPr>
            <a:spLocks/>
          </p:cNvSpPr>
          <p:nvPr/>
        </p:nvSpPr>
        <p:spPr bwMode="auto">
          <a:xfrm flipH="1">
            <a:off x="5137150" y="3484563"/>
            <a:ext cx="1195388" cy="585787"/>
          </a:xfrm>
          <a:custGeom>
            <a:avLst/>
            <a:gdLst>
              <a:gd name="T0" fmla="*/ 0 w 710"/>
              <a:gd name="T1" fmla="*/ 2147483647 h 528"/>
              <a:gd name="T2" fmla="*/ 2147483647 w 710"/>
              <a:gd name="T3" fmla="*/ 2147483647 h 528"/>
              <a:gd name="T4" fmla="*/ 2147483647 w 710"/>
              <a:gd name="T5" fmla="*/ 2147483647 h 528"/>
              <a:gd name="T6" fmla="*/ 2147483647 w 710"/>
              <a:gd name="T7" fmla="*/ 2147483647 h 528"/>
              <a:gd name="T8" fmla="*/ 2147483647 w 710"/>
              <a:gd name="T9" fmla="*/ 2147483647 h 528"/>
              <a:gd name="T10" fmla="*/ 2147483647 w 710"/>
              <a:gd name="T11" fmla="*/ 2147483647 h 528"/>
              <a:gd name="T12" fmla="*/ 2147483647 w 710"/>
              <a:gd name="T13" fmla="*/ 2147483647 h 528"/>
              <a:gd name="T14" fmla="*/ 2147483647 w 710"/>
              <a:gd name="T15" fmla="*/ 2147483647 h 528"/>
              <a:gd name="T16" fmla="*/ 2147483647 w 710"/>
              <a:gd name="T17" fmla="*/ 2147483647 h 528"/>
              <a:gd name="T18" fmla="*/ 2147483647 w 710"/>
              <a:gd name="T19" fmla="*/ 2147483647 h 528"/>
              <a:gd name="T20" fmla="*/ 2147483647 w 710"/>
              <a:gd name="T21" fmla="*/ 2147483647 h 528"/>
              <a:gd name="T22" fmla="*/ 2147483647 w 710"/>
              <a:gd name="T23" fmla="*/ 2147483647 h 528"/>
              <a:gd name="T24" fmla="*/ 2147483647 w 710"/>
              <a:gd name="T25" fmla="*/ 2147483647 h 528"/>
              <a:gd name="T26" fmla="*/ 2147483647 w 710"/>
              <a:gd name="T27" fmla="*/ 2147483647 h 528"/>
              <a:gd name="T28" fmla="*/ 2147483647 w 710"/>
              <a:gd name="T29" fmla="*/ 2147483647 h 528"/>
              <a:gd name="T30" fmla="*/ 2147483647 w 710"/>
              <a:gd name="T31" fmla="*/ 2147483647 h 528"/>
              <a:gd name="T32" fmla="*/ 2147483647 w 710"/>
              <a:gd name="T33" fmla="*/ 2147483647 h 528"/>
              <a:gd name="T34" fmla="*/ 2147483647 w 710"/>
              <a:gd name="T35" fmla="*/ 2147483647 h 528"/>
              <a:gd name="T36" fmla="*/ 2147483647 w 710"/>
              <a:gd name="T37" fmla="*/ 2147483647 h 528"/>
              <a:gd name="T38" fmla="*/ 2147483647 w 710"/>
              <a:gd name="T39" fmla="*/ 2147483647 h 528"/>
              <a:gd name="T40" fmla="*/ 2147483647 w 710"/>
              <a:gd name="T41" fmla="*/ 2147483647 h 528"/>
              <a:gd name="T42" fmla="*/ 2147483647 w 710"/>
              <a:gd name="T43" fmla="*/ 2147483647 h 528"/>
              <a:gd name="T44" fmla="*/ 2147483647 w 710"/>
              <a:gd name="T45" fmla="*/ 2147483647 h 528"/>
              <a:gd name="T46" fmla="*/ 2147483647 w 710"/>
              <a:gd name="T47" fmla="*/ 2147483647 h 528"/>
              <a:gd name="T48" fmla="*/ 2147483647 w 710"/>
              <a:gd name="T49" fmla="*/ 2147483647 h 528"/>
              <a:gd name="T50" fmla="*/ 2147483647 w 710"/>
              <a:gd name="T51" fmla="*/ 2147483647 h 528"/>
              <a:gd name="T52" fmla="*/ 2147483647 w 710"/>
              <a:gd name="T53" fmla="*/ 2147483647 h 528"/>
              <a:gd name="T54" fmla="*/ 2147483647 w 710"/>
              <a:gd name="T55" fmla="*/ 2147483647 h 528"/>
              <a:gd name="T56" fmla="*/ 2147483647 w 710"/>
              <a:gd name="T57" fmla="*/ 2147483647 h 528"/>
              <a:gd name="T58" fmla="*/ 2147483647 w 710"/>
              <a:gd name="T59" fmla="*/ 2147483647 h 528"/>
              <a:gd name="T60" fmla="*/ 2147483647 w 710"/>
              <a:gd name="T61" fmla="*/ 2147483647 h 528"/>
              <a:gd name="T62" fmla="*/ 2147483647 w 710"/>
              <a:gd name="T63" fmla="*/ 2147483647 h 528"/>
              <a:gd name="T64" fmla="*/ 2147483647 w 710"/>
              <a:gd name="T65" fmla="*/ 2147483647 h 528"/>
              <a:gd name="T66" fmla="*/ 2147483647 w 710"/>
              <a:gd name="T67" fmla="*/ 2147483647 h 528"/>
              <a:gd name="T68" fmla="*/ 2147483647 w 710"/>
              <a:gd name="T69" fmla="*/ 2147483647 h 528"/>
              <a:gd name="T70" fmla="*/ 2147483647 w 710"/>
              <a:gd name="T71" fmla="*/ 2147483647 h 528"/>
              <a:gd name="T72" fmla="*/ 2147483647 w 710"/>
              <a:gd name="T73" fmla="*/ 2147483647 h 528"/>
              <a:gd name="T74" fmla="*/ 2147483647 w 710"/>
              <a:gd name="T75" fmla="*/ 2147483647 h 528"/>
              <a:gd name="T76" fmla="*/ 2147483647 w 710"/>
              <a:gd name="T77" fmla="*/ 2147483647 h 528"/>
              <a:gd name="T78" fmla="*/ 2147483647 w 710"/>
              <a:gd name="T79" fmla="*/ 0 h 5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528"/>
              <a:gd name="T122" fmla="*/ 710 w 710"/>
              <a:gd name="T123" fmla="*/ 528 h 5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528">
                <a:moveTo>
                  <a:pt x="0" y="493"/>
                </a:moveTo>
                <a:cubicBezTo>
                  <a:pt x="16" y="490"/>
                  <a:pt x="23" y="483"/>
                  <a:pt x="37" y="477"/>
                </a:cubicBezTo>
                <a:cubicBezTo>
                  <a:pt x="43" y="467"/>
                  <a:pt x="52" y="453"/>
                  <a:pt x="62" y="448"/>
                </a:cubicBezTo>
                <a:cubicBezTo>
                  <a:pt x="64" y="446"/>
                  <a:pt x="65" y="444"/>
                  <a:pt x="67" y="442"/>
                </a:cubicBezTo>
                <a:cubicBezTo>
                  <a:pt x="68" y="441"/>
                  <a:pt x="71" y="441"/>
                  <a:pt x="72" y="440"/>
                </a:cubicBezTo>
                <a:cubicBezTo>
                  <a:pt x="78" y="434"/>
                  <a:pt x="81" y="425"/>
                  <a:pt x="90" y="421"/>
                </a:cubicBezTo>
                <a:cubicBezTo>
                  <a:pt x="93" y="414"/>
                  <a:pt x="98" y="406"/>
                  <a:pt x="104" y="402"/>
                </a:cubicBezTo>
                <a:cubicBezTo>
                  <a:pt x="131" y="364"/>
                  <a:pt x="139" y="305"/>
                  <a:pt x="146" y="259"/>
                </a:cubicBezTo>
                <a:cubicBezTo>
                  <a:pt x="152" y="262"/>
                  <a:pt x="151" y="266"/>
                  <a:pt x="155" y="271"/>
                </a:cubicBezTo>
                <a:cubicBezTo>
                  <a:pt x="155" y="276"/>
                  <a:pt x="146" y="342"/>
                  <a:pt x="163" y="336"/>
                </a:cubicBezTo>
                <a:cubicBezTo>
                  <a:pt x="176" y="315"/>
                  <a:pt x="169" y="287"/>
                  <a:pt x="178" y="264"/>
                </a:cubicBezTo>
                <a:cubicBezTo>
                  <a:pt x="188" y="206"/>
                  <a:pt x="182" y="251"/>
                  <a:pt x="184" y="376"/>
                </a:cubicBezTo>
                <a:cubicBezTo>
                  <a:pt x="213" y="373"/>
                  <a:pt x="197" y="332"/>
                  <a:pt x="198" y="303"/>
                </a:cubicBezTo>
                <a:cubicBezTo>
                  <a:pt x="202" y="307"/>
                  <a:pt x="208" y="317"/>
                  <a:pt x="208" y="317"/>
                </a:cubicBezTo>
                <a:cubicBezTo>
                  <a:pt x="213" y="343"/>
                  <a:pt x="208" y="370"/>
                  <a:pt x="218" y="394"/>
                </a:cubicBezTo>
                <a:cubicBezTo>
                  <a:pt x="221" y="419"/>
                  <a:pt x="240" y="451"/>
                  <a:pt x="264" y="461"/>
                </a:cubicBezTo>
                <a:cubicBezTo>
                  <a:pt x="267" y="470"/>
                  <a:pt x="271" y="471"/>
                  <a:pt x="280" y="472"/>
                </a:cubicBezTo>
                <a:cubicBezTo>
                  <a:pt x="287" y="478"/>
                  <a:pt x="292" y="481"/>
                  <a:pt x="301" y="483"/>
                </a:cubicBezTo>
                <a:cubicBezTo>
                  <a:pt x="319" y="498"/>
                  <a:pt x="342" y="505"/>
                  <a:pt x="365" y="509"/>
                </a:cubicBezTo>
                <a:cubicBezTo>
                  <a:pt x="396" y="528"/>
                  <a:pt x="438" y="512"/>
                  <a:pt x="474" y="511"/>
                </a:cubicBezTo>
                <a:cubicBezTo>
                  <a:pt x="481" y="509"/>
                  <a:pt x="485" y="507"/>
                  <a:pt x="491" y="504"/>
                </a:cubicBezTo>
                <a:cubicBezTo>
                  <a:pt x="511" y="484"/>
                  <a:pt x="481" y="514"/>
                  <a:pt x="502" y="495"/>
                </a:cubicBezTo>
                <a:cubicBezTo>
                  <a:pt x="506" y="492"/>
                  <a:pt x="512" y="485"/>
                  <a:pt x="512" y="485"/>
                </a:cubicBezTo>
                <a:cubicBezTo>
                  <a:pt x="517" y="473"/>
                  <a:pt x="523" y="458"/>
                  <a:pt x="533" y="448"/>
                </a:cubicBezTo>
                <a:cubicBezTo>
                  <a:pt x="534" y="441"/>
                  <a:pt x="539" y="432"/>
                  <a:pt x="544" y="426"/>
                </a:cubicBezTo>
                <a:cubicBezTo>
                  <a:pt x="547" y="418"/>
                  <a:pt x="549" y="408"/>
                  <a:pt x="554" y="402"/>
                </a:cubicBezTo>
                <a:cubicBezTo>
                  <a:pt x="556" y="393"/>
                  <a:pt x="561" y="383"/>
                  <a:pt x="565" y="375"/>
                </a:cubicBezTo>
                <a:cubicBezTo>
                  <a:pt x="566" y="370"/>
                  <a:pt x="571" y="359"/>
                  <a:pt x="574" y="355"/>
                </a:cubicBezTo>
                <a:cubicBezTo>
                  <a:pt x="576" y="346"/>
                  <a:pt x="579" y="336"/>
                  <a:pt x="584" y="328"/>
                </a:cubicBezTo>
                <a:cubicBezTo>
                  <a:pt x="588" y="308"/>
                  <a:pt x="594" y="285"/>
                  <a:pt x="605" y="267"/>
                </a:cubicBezTo>
                <a:cubicBezTo>
                  <a:pt x="607" y="255"/>
                  <a:pt x="614" y="237"/>
                  <a:pt x="621" y="227"/>
                </a:cubicBezTo>
                <a:cubicBezTo>
                  <a:pt x="622" y="216"/>
                  <a:pt x="626" y="205"/>
                  <a:pt x="630" y="195"/>
                </a:cubicBezTo>
                <a:cubicBezTo>
                  <a:pt x="632" y="190"/>
                  <a:pt x="637" y="179"/>
                  <a:pt x="637" y="179"/>
                </a:cubicBezTo>
                <a:cubicBezTo>
                  <a:pt x="640" y="162"/>
                  <a:pt x="650" y="139"/>
                  <a:pt x="658" y="123"/>
                </a:cubicBezTo>
                <a:cubicBezTo>
                  <a:pt x="664" y="109"/>
                  <a:pt x="665" y="103"/>
                  <a:pt x="667" y="98"/>
                </a:cubicBezTo>
                <a:cubicBezTo>
                  <a:pt x="669" y="93"/>
                  <a:pt x="667" y="88"/>
                  <a:pt x="669" y="93"/>
                </a:cubicBezTo>
                <a:cubicBezTo>
                  <a:pt x="669" y="91"/>
                  <a:pt x="677" y="137"/>
                  <a:pt x="677" y="131"/>
                </a:cubicBezTo>
                <a:cubicBezTo>
                  <a:pt x="681" y="124"/>
                  <a:pt x="688" y="50"/>
                  <a:pt x="691" y="48"/>
                </a:cubicBezTo>
                <a:cubicBezTo>
                  <a:pt x="702" y="77"/>
                  <a:pt x="697" y="124"/>
                  <a:pt x="699" y="120"/>
                </a:cubicBezTo>
                <a:cubicBezTo>
                  <a:pt x="700" y="117"/>
                  <a:pt x="710" y="0"/>
                  <a:pt x="710"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8" name="Freeform 19"/>
          <p:cNvSpPr>
            <a:spLocks/>
          </p:cNvSpPr>
          <p:nvPr/>
        </p:nvSpPr>
        <p:spPr bwMode="auto">
          <a:xfrm flipH="1">
            <a:off x="4540252" y="3282956"/>
            <a:ext cx="596900" cy="727075"/>
          </a:xfrm>
          <a:custGeom>
            <a:avLst/>
            <a:gdLst>
              <a:gd name="T0" fmla="*/ 0 w 355"/>
              <a:gd name="T1" fmla="*/ 2147483647 h 655"/>
              <a:gd name="T2" fmla="*/ 2147483647 w 355"/>
              <a:gd name="T3" fmla="*/ 2147483647 h 655"/>
              <a:gd name="T4" fmla="*/ 2147483647 w 355"/>
              <a:gd name="T5" fmla="*/ 2147483647 h 655"/>
              <a:gd name="T6" fmla="*/ 2147483647 w 355"/>
              <a:gd name="T7" fmla="*/ 2147483647 h 655"/>
              <a:gd name="T8" fmla="*/ 2147483647 w 355"/>
              <a:gd name="T9" fmla="*/ 2147483647 h 655"/>
              <a:gd name="T10" fmla="*/ 2147483647 w 355"/>
              <a:gd name="T11" fmla="*/ 2147483647 h 655"/>
              <a:gd name="T12" fmla="*/ 2147483647 w 355"/>
              <a:gd name="T13" fmla="*/ 2147483647 h 655"/>
              <a:gd name="T14" fmla="*/ 2147483647 w 355"/>
              <a:gd name="T15" fmla="*/ 2147483647 h 655"/>
              <a:gd name="T16" fmla="*/ 2147483647 w 355"/>
              <a:gd name="T17" fmla="*/ 2147483647 h 655"/>
              <a:gd name="T18" fmla="*/ 2147483647 w 355"/>
              <a:gd name="T19" fmla="*/ 2147483647 h 655"/>
              <a:gd name="T20" fmla="*/ 2147483647 w 355"/>
              <a:gd name="T21" fmla="*/ 2147483647 h 655"/>
              <a:gd name="T22" fmla="*/ 2147483647 w 355"/>
              <a:gd name="T23" fmla="*/ 2147483647 h 655"/>
              <a:gd name="T24" fmla="*/ 2147483647 w 355"/>
              <a:gd name="T25" fmla="*/ 2147483647 h 655"/>
              <a:gd name="T26" fmla="*/ 2147483647 w 355"/>
              <a:gd name="T27" fmla="*/ 2147483647 h 655"/>
              <a:gd name="T28" fmla="*/ 2147483647 w 355"/>
              <a:gd name="T29" fmla="*/ 2147483647 h 655"/>
              <a:gd name="T30" fmla="*/ 2147483647 w 355"/>
              <a:gd name="T31" fmla="*/ 2147483647 h 655"/>
              <a:gd name="T32" fmla="*/ 2147483647 w 355"/>
              <a:gd name="T33" fmla="*/ 2147483647 h 655"/>
              <a:gd name="T34" fmla="*/ 2147483647 w 355"/>
              <a:gd name="T35" fmla="*/ 2147483647 h 655"/>
              <a:gd name="T36" fmla="*/ 2147483647 w 355"/>
              <a:gd name="T37" fmla="*/ 2147483647 h 655"/>
              <a:gd name="T38" fmla="*/ 2147483647 w 355"/>
              <a:gd name="T39" fmla="*/ 2147483647 h 655"/>
              <a:gd name="T40" fmla="*/ 2147483647 w 355"/>
              <a:gd name="T41" fmla="*/ 2147483647 h 655"/>
              <a:gd name="T42" fmla="*/ 2147483647 w 355"/>
              <a:gd name="T43" fmla="*/ 2147483647 h 655"/>
              <a:gd name="T44" fmla="*/ 2147483647 w 355"/>
              <a:gd name="T45" fmla="*/ 2147483647 h 655"/>
              <a:gd name="T46" fmla="*/ 2147483647 w 355"/>
              <a:gd name="T47" fmla="*/ 2147483647 h 655"/>
              <a:gd name="T48" fmla="*/ 2147483647 w 355"/>
              <a:gd name="T49" fmla="*/ 2147483647 h 655"/>
              <a:gd name="T50" fmla="*/ 2147483647 w 355"/>
              <a:gd name="T51" fmla="*/ 2147483647 h 655"/>
              <a:gd name="T52" fmla="*/ 2147483647 w 355"/>
              <a:gd name="T53" fmla="*/ 2147483647 h 655"/>
              <a:gd name="T54" fmla="*/ 2147483647 w 355"/>
              <a:gd name="T55" fmla="*/ 2147483647 h 655"/>
              <a:gd name="T56" fmla="*/ 2147483647 w 355"/>
              <a:gd name="T57" fmla="*/ 2147483647 h 655"/>
              <a:gd name="T58" fmla="*/ 2147483647 w 355"/>
              <a:gd name="T59" fmla="*/ 2147483647 h 6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
              <a:gd name="T91" fmla="*/ 0 h 655"/>
              <a:gd name="T92" fmla="*/ 355 w 355"/>
              <a:gd name="T93" fmla="*/ 655 h 6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5" h="655">
                <a:moveTo>
                  <a:pt x="0" y="183"/>
                </a:moveTo>
                <a:cubicBezTo>
                  <a:pt x="3" y="165"/>
                  <a:pt x="2" y="143"/>
                  <a:pt x="13" y="128"/>
                </a:cubicBezTo>
                <a:cubicBezTo>
                  <a:pt x="15" y="121"/>
                  <a:pt x="17" y="115"/>
                  <a:pt x="20" y="108"/>
                </a:cubicBezTo>
                <a:cubicBezTo>
                  <a:pt x="23" y="85"/>
                  <a:pt x="27" y="60"/>
                  <a:pt x="36" y="39"/>
                </a:cubicBezTo>
                <a:cubicBezTo>
                  <a:pt x="40" y="46"/>
                  <a:pt x="42" y="56"/>
                  <a:pt x="45" y="64"/>
                </a:cubicBezTo>
                <a:cubicBezTo>
                  <a:pt x="47" y="110"/>
                  <a:pt x="42" y="109"/>
                  <a:pt x="55" y="136"/>
                </a:cubicBezTo>
                <a:cubicBezTo>
                  <a:pt x="65" y="128"/>
                  <a:pt x="60" y="90"/>
                  <a:pt x="71" y="71"/>
                </a:cubicBezTo>
                <a:cubicBezTo>
                  <a:pt x="75" y="52"/>
                  <a:pt x="84" y="37"/>
                  <a:pt x="87" y="18"/>
                </a:cubicBezTo>
                <a:cubicBezTo>
                  <a:pt x="87" y="13"/>
                  <a:pt x="83" y="5"/>
                  <a:pt x="88" y="2"/>
                </a:cubicBezTo>
                <a:cubicBezTo>
                  <a:pt x="92" y="0"/>
                  <a:pt x="92" y="10"/>
                  <a:pt x="92" y="15"/>
                </a:cubicBezTo>
                <a:cubicBezTo>
                  <a:pt x="94" y="34"/>
                  <a:pt x="90" y="65"/>
                  <a:pt x="101" y="84"/>
                </a:cubicBezTo>
                <a:cubicBezTo>
                  <a:pt x="103" y="101"/>
                  <a:pt x="106" y="118"/>
                  <a:pt x="111" y="135"/>
                </a:cubicBezTo>
                <a:cubicBezTo>
                  <a:pt x="112" y="157"/>
                  <a:pt x="111" y="177"/>
                  <a:pt x="119" y="197"/>
                </a:cubicBezTo>
                <a:cubicBezTo>
                  <a:pt x="128" y="183"/>
                  <a:pt x="123" y="164"/>
                  <a:pt x="132" y="151"/>
                </a:cubicBezTo>
                <a:cubicBezTo>
                  <a:pt x="134" y="140"/>
                  <a:pt x="136" y="130"/>
                  <a:pt x="138" y="119"/>
                </a:cubicBezTo>
                <a:cubicBezTo>
                  <a:pt x="143" y="169"/>
                  <a:pt x="133" y="222"/>
                  <a:pt x="148" y="271"/>
                </a:cubicBezTo>
                <a:cubicBezTo>
                  <a:pt x="149" y="285"/>
                  <a:pt x="151" y="302"/>
                  <a:pt x="157" y="314"/>
                </a:cubicBezTo>
                <a:cubicBezTo>
                  <a:pt x="160" y="336"/>
                  <a:pt x="157" y="327"/>
                  <a:pt x="164" y="340"/>
                </a:cubicBezTo>
                <a:cubicBezTo>
                  <a:pt x="165" y="350"/>
                  <a:pt x="170" y="360"/>
                  <a:pt x="173" y="370"/>
                </a:cubicBezTo>
                <a:cubicBezTo>
                  <a:pt x="175" y="376"/>
                  <a:pt x="180" y="389"/>
                  <a:pt x="180" y="389"/>
                </a:cubicBezTo>
                <a:cubicBezTo>
                  <a:pt x="181" y="399"/>
                  <a:pt x="183" y="408"/>
                  <a:pt x="189" y="416"/>
                </a:cubicBezTo>
                <a:cubicBezTo>
                  <a:pt x="190" y="428"/>
                  <a:pt x="193" y="442"/>
                  <a:pt x="199" y="452"/>
                </a:cubicBezTo>
                <a:cubicBezTo>
                  <a:pt x="200" y="461"/>
                  <a:pt x="204" y="465"/>
                  <a:pt x="207" y="474"/>
                </a:cubicBezTo>
                <a:cubicBezTo>
                  <a:pt x="216" y="469"/>
                  <a:pt x="215" y="457"/>
                  <a:pt x="220" y="448"/>
                </a:cubicBezTo>
                <a:cubicBezTo>
                  <a:pt x="220" y="444"/>
                  <a:pt x="221" y="426"/>
                  <a:pt x="226" y="440"/>
                </a:cubicBezTo>
                <a:cubicBezTo>
                  <a:pt x="229" y="457"/>
                  <a:pt x="230" y="476"/>
                  <a:pt x="236" y="492"/>
                </a:cubicBezTo>
                <a:cubicBezTo>
                  <a:pt x="240" y="527"/>
                  <a:pt x="260" y="573"/>
                  <a:pt x="292" y="592"/>
                </a:cubicBezTo>
                <a:cubicBezTo>
                  <a:pt x="299" y="604"/>
                  <a:pt x="307" y="614"/>
                  <a:pt x="319" y="621"/>
                </a:cubicBezTo>
                <a:cubicBezTo>
                  <a:pt x="320" y="627"/>
                  <a:pt x="322" y="628"/>
                  <a:pt x="328" y="631"/>
                </a:cubicBezTo>
                <a:cubicBezTo>
                  <a:pt x="331" y="639"/>
                  <a:pt x="355" y="650"/>
                  <a:pt x="352" y="655"/>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299" name="Freeform 20"/>
          <p:cNvSpPr>
            <a:spLocks/>
          </p:cNvSpPr>
          <p:nvPr/>
        </p:nvSpPr>
        <p:spPr bwMode="auto">
          <a:xfrm flipH="1">
            <a:off x="3895743" y="3595688"/>
            <a:ext cx="650875" cy="444500"/>
          </a:xfrm>
          <a:custGeom>
            <a:avLst/>
            <a:gdLst>
              <a:gd name="T0" fmla="*/ 0 w 387"/>
              <a:gd name="T1" fmla="*/ 2147483647 h 400"/>
              <a:gd name="T2" fmla="*/ 2147483647 w 387"/>
              <a:gd name="T3" fmla="*/ 2147483647 h 400"/>
              <a:gd name="T4" fmla="*/ 2147483647 w 387"/>
              <a:gd name="T5" fmla="*/ 2147483647 h 400"/>
              <a:gd name="T6" fmla="*/ 2147483647 w 387"/>
              <a:gd name="T7" fmla="*/ 2147483647 h 400"/>
              <a:gd name="T8" fmla="*/ 2147483647 w 387"/>
              <a:gd name="T9" fmla="*/ 2147483647 h 400"/>
              <a:gd name="T10" fmla="*/ 2147483647 w 387"/>
              <a:gd name="T11" fmla="*/ 2147483647 h 400"/>
              <a:gd name="T12" fmla="*/ 2147483647 w 387"/>
              <a:gd name="T13" fmla="*/ 2147483647 h 400"/>
              <a:gd name="T14" fmla="*/ 2147483647 w 387"/>
              <a:gd name="T15" fmla="*/ 2147483647 h 400"/>
              <a:gd name="T16" fmla="*/ 2147483647 w 387"/>
              <a:gd name="T17" fmla="*/ 2147483647 h 400"/>
              <a:gd name="T18" fmla="*/ 2147483647 w 387"/>
              <a:gd name="T19" fmla="*/ 2147483647 h 400"/>
              <a:gd name="T20" fmla="*/ 2147483647 w 387"/>
              <a:gd name="T21" fmla="*/ 2147483647 h 400"/>
              <a:gd name="T22" fmla="*/ 2147483647 w 387"/>
              <a:gd name="T23" fmla="*/ 2147483647 h 400"/>
              <a:gd name="T24" fmla="*/ 2147483647 w 387"/>
              <a:gd name="T25" fmla="*/ 2147483647 h 400"/>
              <a:gd name="T26" fmla="*/ 2147483647 w 387"/>
              <a:gd name="T27" fmla="*/ 2147483647 h 400"/>
              <a:gd name="T28" fmla="*/ 2147483647 w 387"/>
              <a:gd name="T29" fmla="*/ 2147483647 h 400"/>
              <a:gd name="T30" fmla="*/ 2147483647 w 387"/>
              <a:gd name="T31" fmla="*/ 2147483647 h 400"/>
              <a:gd name="T32" fmla="*/ 2147483647 w 387"/>
              <a:gd name="T33" fmla="*/ 2147483647 h 400"/>
              <a:gd name="T34" fmla="*/ 2147483647 w 387"/>
              <a:gd name="T35" fmla="*/ 2147483647 h 400"/>
              <a:gd name="T36" fmla="*/ 2147483647 w 387"/>
              <a:gd name="T37" fmla="*/ 2147483647 h 400"/>
              <a:gd name="T38" fmla="*/ 2147483647 w 387"/>
              <a:gd name="T39" fmla="*/ 2147483647 h 400"/>
              <a:gd name="T40" fmla="*/ 2147483647 w 387"/>
              <a:gd name="T41" fmla="*/ 2147483647 h 400"/>
              <a:gd name="T42" fmla="*/ 2147483647 w 387"/>
              <a:gd name="T43" fmla="*/ 2147483647 h 400"/>
              <a:gd name="T44" fmla="*/ 2147483647 w 387"/>
              <a:gd name="T45" fmla="*/ 2147483647 h 400"/>
              <a:gd name="T46" fmla="*/ 2147483647 w 387"/>
              <a:gd name="T47" fmla="*/ 2147483647 h 400"/>
              <a:gd name="T48" fmla="*/ 2147483647 w 387"/>
              <a:gd name="T49" fmla="*/ 2147483647 h 400"/>
              <a:gd name="T50" fmla="*/ 2147483647 w 387"/>
              <a:gd name="T51" fmla="*/ 2147483647 h 400"/>
              <a:gd name="T52" fmla="*/ 2147483647 w 387"/>
              <a:gd name="T53" fmla="*/ 2147483647 h 400"/>
              <a:gd name="T54" fmla="*/ 2147483647 w 387"/>
              <a:gd name="T55" fmla="*/ 2147483647 h 4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7"/>
              <a:gd name="T85" fmla="*/ 0 h 400"/>
              <a:gd name="T86" fmla="*/ 387 w 387"/>
              <a:gd name="T87" fmla="*/ 400 h 4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7" h="400">
                <a:moveTo>
                  <a:pt x="0" y="368"/>
                </a:moveTo>
                <a:cubicBezTo>
                  <a:pt x="18" y="375"/>
                  <a:pt x="35" y="384"/>
                  <a:pt x="57" y="386"/>
                </a:cubicBezTo>
                <a:cubicBezTo>
                  <a:pt x="66" y="391"/>
                  <a:pt x="75" y="392"/>
                  <a:pt x="85" y="394"/>
                </a:cubicBezTo>
                <a:cubicBezTo>
                  <a:pt x="121" y="393"/>
                  <a:pt x="129" y="400"/>
                  <a:pt x="150" y="386"/>
                </a:cubicBezTo>
                <a:cubicBezTo>
                  <a:pt x="153" y="379"/>
                  <a:pt x="159" y="377"/>
                  <a:pt x="165" y="373"/>
                </a:cubicBezTo>
                <a:cubicBezTo>
                  <a:pt x="166" y="367"/>
                  <a:pt x="172" y="361"/>
                  <a:pt x="176" y="355"/>
                </a:cubicBezTo>
                <a:cubicBezTo>
                  <a:pt x="177" y="348"/>
                  <a:pt x="180" y="347"/>
                  <a:pt x="182" y="339"/>
                </a:cubicBezTo>
                <a:cubicBezTo>
                  <a:pt x="183" y="332"/>
                  <a:pt x="187" y="318"/>
                  <a:pt x="187" y="318"/>
                </a:cubicBezTo>
                <a:cubicBezTo>
                  <a:pt x="188" y="312"/>
                  <a:pt x="188" y="276"/>
                  <a:pt x="197" y="272"/>
                </a:cubicBezTo>
                <a:cubicBezTo>
                  <a:pt x="199" y="252"/>
                  <a:pt x="202" y="241"/>
                  <a:pt x="203" y="218"/>
                </a:cubicBezTo>
                <a:cubicBezTo>
                  <a:pt x="215" y="233"/>
                  <a:pt x="226" y="277"/>
                  <a:pt x="232" y="298"/>
                </a:cubicBezTo>
                <a:cubicBezTo>
                  <a:pt x="234" y="312"/>
                  <a:pt x="235" y="325"/>
                  <a:pt x="248" y="330"/>
                </a:cubicBezTo>
                <a:cubicBezTo>
                  <a:pt x="248" y="327"/>
                  <a:pt x="248" y="325"/>
                  <a:pt x="249" y="322"/>
                </a:cubicBezTo>
                <a:cubicBezTo>
                  <a:pt x="250" y="320"/>
                  <a:pt x="253" y="319"/>
                  <a:pt x="253" y="317"/>
                </a:cubicBezTo>
                <a:cubicBezTo>
                  <a:pt x="259" y="291"/>
                  <a:pt x="253" y="260"/>
                  <a:pt x="269" y="237"/>
                </a:cubicBezTo>
                <a:cubicBezTo>
                  <a:pt x="271" y="221"/>
                  <a:pt x="278" y="196"/>
                  <a:pt x="285" y="182"/>
                </a:cubicBezTo>
                <a:cubicBezTo>
                  <a:pt x="295" y="195"/>
                  <a:pt x="294" y="215"/>
                  <a:pt x="296" y="230"/>
                </a:cubicBezTo>
                <a:cubicBezTo>
                  <a:pt x="304" y="219"/>
                  <a:pt x="300" y="202"/>
                  <a:pt x="304" y="189"/>
                </a:cubicBezTo>
                <a:cubicBezTo>
                  <a:pt x="306" y="139"/>
                  <a:pt x="312" y="89"/>
                  <a:pt x="320" y="40"/>
                </a:cubicBezTo>
                <a:cubicBezTo>
                  <a:pt x="320" y="28"/>
                  <a:pt x="318" y="16"/>
                  <a:pt x="321" y="5"/>
                </a:cubicBezTo>
                <a:cubicBezTo>
                  <a:pt x="322" y="0"/>
                  <a:pt x="324" y="16"/>
                  <a:pt x="325" y="21"/>
                </a:cubicBezTo>
                <a:cubicBezTo>
                  <a:pt x="327" y="34"/>
                  <a:pt x="327" y="46"/>
                  <a:pt x="331" y="58"/>
                </a:cubicBezTo>
                <a:cubicBezTo>
                  <a:pt x="331" y="61"/>
                  <a:pt x="324" y="136"/>
                  <a:pt x="341" y="149"/>
                </a:cubicBezTo>
                <a:cubicBezTo>
                  <a:pt x="343" y="162"/>
                  <a:pt x="347" y="149"/>
                  <a:pt x="350" y="144"/>
                </a:cubicBezTo>
                <a:cubicBezTo>
                  <a:pt x="352" y="134"/>
                  <a:pt x="352" y="129"/>
                  <a:pt x="363" y="131"/>
                </a:cubicBezTo>
                <a:cubicBezTo>
                  <a:pt x="368" y="139"/>
                  <a:pt x="371" y="147"/>
                  <a:pt x="376" y="155"/>
                </a:cubicBezTo>
                <a:cubicBezTo>
                  <a:pt x="377" y="163"/>
                  <a:pt x="379" y="169"/>
                  <a:pt x="382" y="176"/>
                </a:cubicBezTo>
                <a:cubicBezTo>
                  <a:pt x="383" y="179"/>
                  <a:pt x="387" y="186"/>
                  <a:pt x="387" y="186"/>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0" name="Freeform 21"/>
          <p:cNvSpPr>
            <a:spLocks/>
          </p:cNvSpPr>
          <p:nvPr/>
        </p:nvSpPr>
        <p:spPr bwMode="auto">
          <a:xfrm flipH="1">
            <a:off x="3071814" y="3670305"/>
            <a:ext cx="823912" cy="404813"/>
          </a:xfrm>
          <a:custGeom>
            <a:avLst/>
            <a:gdLst>
              <a:gd name="T0" fmla="*/ 0 w 490"/>
              <a:gd name="T1" fmla="*/ 2147483647 h 364"/>
              <a:gd name="T2" fmla="*/ 2147483647 w 490"/>
              <a:gd name="T3" fmla="*/ 2147483647 h 364"/>
              <a:gd name="T4" fmla="*/ 2147483647 w 490"/>
              <a:gd name="T5" fmla="*/ 2147483647 h 364"/>
              <a:gd name="T6" fmla="*/ 2147483647 w 490"/>
              <a:gd name="T7" fmla="*/ 2147483647 h 364"/>
              <a:gd name="T8" fmla="*/ 2147483647 w 490"/>
              <a:gd name="T9" fmla="*/ 2147483647 h 364"/>
              <a:gd name="T10" fmla="*/ 2147483647 w 490"/>
              <a:gd name="T11" fmla="*/ 2147483647 h 364"/>
              <a:gd name="T12" fmla="*/ 2147483647 w 490"/>
              <a:gd name="T13" fmla="*/ 2147483647 h 364"/>
              <a:gd name="T14" fmla="*/ 2147483647 w 490"/>
              <a:gd name="T15" fmla="*/ 2147483647 h 364"/>
              <a:gd name="T16" fmla="*/ 2147483647 w 490"/>
              <a:gd name="T17" fmla="*/ 2147483647 h 364"/>
              <a:gd name="T18" fmla="*/ 2147483647 w 490"/>
              <a:gd name="T19" fmla="*/ 0 h 364"/>
              <a:gd name="T20" fmla="*/ 2147483647 w 490"/>
              <a:gd name="T21" fmla="*/ 2147483647 h 364"/>
              <a:gd name="T22" fmla="*/ 2147483647 w 490"/>
              <a:gd name="T23" fmla="*/ 2147483647 h 364"/>
              <a:gd name="T24" fmla="*/ 2147483647 w 490"/>
              <a:gd name="T25" fmla="*/ 2147483647 h 364"/>
              <a:gd name="T26" fmla="*/ 2147483647 w 490"/>
              <a:gd name="T27" fmla="*/ 2147483647 h 364"/>
              <a:gd name="T28" fmla="*/ 2147483647 w 490"/>
              <a:gd name="T29" fmla="*/ 2147483647 h 364"/>
              <a:gd name="T30" fmla="*/ 2147483647 w 490"/>
              <a:gd name="T31" fmla="*/ 2147483647 h 364"/>
              <a:gd name="T32" fmla="*/ 2147483647 w 490"/>
              <a:gd name="T33" fmla="*/ 2147483647 h 364"/>
              <a:gd name="T34" fmla="*/ 2147483647 w 490"/>
              <a:gd name="T35" fmla="*/ 2147483647 h 364"/>
              <a:gd name="T36" fmla="*/ 2147483647 w 490"/>
              <a:gd name="T37" fmla="*/ 2147483647 h 364"/>
              <a:gd name="T38" fmla="*/ 2147483647 w 490"/>
              <a:gd name="T39" fmla="*/ 2147483647 h 364"/>
              <a:gd name="T40" fmla="*/ 2147483647 w 490"/>
              <a:gd name="T41" fmla="*/ 2147483647 h 364"/>
              <a:gd name="T42" fmla="*/ 2147483647 w 490"/>
              <a:gd name="T43" fmla="*/ 2147483647 h 364"/>
              <a:gd name="T44" fmla="*/ 2147483647 w 490"/>
              <a:gd name="T45" fmla="*/ 2147483647 h 364"/>
              <a:gd name="T46" fmla="*/ 2147483647 w 490"/>
              <a:gd name="T47" fmla="*/ 2147483647 h 364"/>
              <a:gd name="T48" fmla="*/ 2147483647 w 490"/>
              <a:gd name="T49" fmla="*/ 2147483647 h 364"/>
              <a:gd name="T50" fmla="*/ 2147483647 w 490"/>
              <a:gd name="T51" fmla="*/ 2147483647 h 364"/>
              <a:gd name="T52" fmla="*/ 2147483647 w 490"/>
              <a:gd name="T53" fmla="*/ 2147483647 h 364"/>
              <a:gd name="T54" fmla="*/ 2147483647 w 490"/>
              <a:gd name="T55" fmla="*/ 2147483647 h 364"/>
              <a:gd name="T56" fmla="*/ 2147483647 w 490"/>
              <a:gd name="T57" fmla="*/ 2147483647 h 3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0"/>
              <a:gd name="T88" fmla="*/ 0 h 364"/>
              <a:gd name="T89" fmla="*/ 490 w 490"/>
              <a:gd name="T90" fmla="*/ 364 h 3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0" h="364">
                <a:moveTo>
                  <a:pt x="0" y="117"/>
                </a:moveTo>
                <a:cubicBezTo>
                  <a:pt x="14" y="128"/>
                  <a:pt x="13" y="163"/>
                  <a:pt x="26" y="176"/>
                </a:cubicBezTo>
                <a:cubicBezTo>
                  <a:pt x="27" y="183"/>
                  <a:pt x="32" y="196"/>
                  <a:pt x="38" y="199"/>
                </a:cubicBezTo>
                <a:cubicBezTo>
                  <a:pt x="43" y="209"/>
                  <a:pt x="47" y="220"/>
                  <a:pt x="56" y="227"/>
                </a:cubicBezTo>
                <a:cubicBezTo>
                  <a:pt x="58" y="235"/>
                  <a:pt x="61" y="239"/>
                  <a:pt x="67" y="245"/>
                </a:cubicBezTo>
                <a:cubicBezTo>
                  <a:pt x="70" y="251"/>
                  <a:pt x="76" y="258"/>
                  <a:pt x="83" y="259"/>
                </a:cubicBezTo>
                <a:cubicBezTo>
                  <a:pt x="86" y="268"/>
                  <a:pt x="92" y="267"/>
                  <a:pt x="99" y="263"/>
                </a:cubicBezTo>
                <a:cubicBezTo>
                  <a:pt x="108" y="232"/>
                  <a:pt x="107" y="196"/>
                  <a:pt x="109" y="165"/>
                </a:cubicBezTo>
                <a:cubicBezTo>
                  <a:pt x="110" y="122"/>
                  <a:pt x="113" y="81"/>
                  <a:pt x="125" y="40"/>
                </a:cubicBezTo>
                <a:cubicBezTo>
                  <a:pt x="126" y="27"/>
                  <a:pt x="131" y="12"/>
                  <a:pt x="136" y="0"/>
                </a:cubicBezTo>
                <a:cubicBezTo>
                  <a:pt x="139" y="54"/>
                  <a:pt x="146" y="106"/>
                  <a:pt x="149" y="160"/>
                </a:cubicBezTo>
                <a:cubicBezTo>
                  <a:pt x="150" y="181"/>
                  <a:pt x="149" y="215"/>
                  <a:pt x="160" y="234"/>
                </a:cubicBezTo>
                <a:cubicBezTo>
                  <a:pt x="162" y="245"/>
                  <a:pt x="165" y="257"/>
                  <a:pt x="170" y="266"/>
                </a:cubicBezTo>
                <a:cubicBezTo>
                  <a:pt x="171" y="276"/>
                  <a:pt x="175" y="291"/>
                  <a:pt x="181" y="299"/>
                </a:cubicBezTo>
                <a:cubicBezTo>
                  <a:pt x="184" y="316"/>
                  <a:pt x="179" y="294"/>
                  <a:pt x="186" y="306"/>
                </a:cubicBezTo>
                <a:cubicBezTo>
                  <a:pt x="189" y="310"/>
                  <a:pt x="189" y="317"/>
                  <a:pt x="192" y="322"/>
                </a:cubicBezTo>
                <a:cubicBezTo>
                  <a:pt x="206" y="341"/>
                  <a:pt x="226" y="349"/>
                  <a:pt x="248" y="355"/>
                </a:cubicBezTo>
                <a:cubicBezTo>
                  <a:pt x="320" y="354"/>
                  <a:pt x="316" y="364"/>
                  <a:pt x="350" y="322"/>
                </a:cubicBezTo>
                <a:cubicBezTo>
                  <a:pt x="352" y="313"/>
                  <a:pt x="356" y="308"/>
                  <a:pt x="362" y="301"/>
                </a:cubicBezTo>
                <a:cubicBezTo>
                  <a:pt x="366" y="279"/>
                  <a:pt x="373" y="262"/>
                  <a:pt x="376" y="239"/>
                </a:cubicBezTo>
                <a:cubicBezTo>
                  <a:pt x="384" y="254"/>
                  <a:pt x="379" y="272"/>
                  <a:pt x="397" y="279"/>
                </a:cubicBezTo>
                <a:cubicBezTo>
                  <a:pt x="425" y="272"/>
                  <a:pt x="409" y="275"/>
                  <a:pt x="427" y="264"/>
                </a:cubicBezTo>
                <a:cubicBezTo>
                  <a:pt x="429" y="258"/>
                  <a:pt x="432" y="256"/>
                  <a:pt x="438" y="253"/>
                </a:cubicBezTo>
                <a:cubicBezTo>
                  <a:pt x="440" y="246"/>
                  <a:pt x="444" y="240"/>
                  <a:pt x="448" y="234"/>
                </a:cubicBezTo>
                <a:cubicBezTo>
                  <a:pt x="455" y="210"/>
                  <a:pt x="461" y="191"/>
                  <a:pt x="464" y="165"/>
                </a:cubicBezTo>
                <a:cubicBezTo>
                  <a:pt x="470" y="169"/>
                  <a:pt x="468" y="172"/>
                  <a:pt x="474" y="176"/>
                </a:cubicBezTo>
                <a:cubicBezTo>
                  <a:pt x="476" y="186"/>
                  <a:pt x="479" y="196"/>
                  <a:pt x="485" y="205"/>
                </a:cubicBezTo>
                <a:cubicBezTo>
                  <a:pt x="485" y="208"/>
                  <a:pt x="485" y="212"/>
                  <a:pt x="486" y="215"/>
                </a:cubicBezTo>
                <a:cubicBezTo>
                  <a:pt x="487" y="217"/>
                  <a:pt x="490" y="219"/>
                  <a:pt x="490" y="219"/>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1" name="Freeform 22"/>
          <p:cNvSpPr>
            <a:spLocks/>
          </p:cNvSpPr>
          <p:nvPr/>
        </p:nvSpPr>
        <p:spPr bwMode="auto">
          <a:xfrm flipH="1">
            <a:off x="2122506" y="3914775"/>
            <a:ext cx="949325" cy="139700"/>
          </a:xfrm>
          <a:custGeom>
            <a:avLst/>
            <a:gdLst>
              <a:gd name="T0" fmla="*/ 0 w 564"/>
              <a:gd name="T1" fmla="*/ 0 h 126"/>
              <a:gd name="T2" fmla="*/ 2147483647 w 564"/>
              <a:gd name="T3" fmla="*/ 2147483647 h 126"/>
              <a:gd name="T4" fmla="*/ 2147483647 w 564"/>
              <a:gd name="T5" fmla="*/ 2147483647 h 126"/>
              <a:gd name="T6" fmla="*/ 2147483647 w 564"/>
              <a:gd name="T7" fmla="*/ 2147483647 h 126"/>
              <a:gd name="T8" fmla="*/ 2147483647 w 564"/>
              <a:gd name="T9" fmla="*/ 2147483647 h 126"/>
              <a:gd name="T10" fmla="*/ 2147483647 w 564"/>
              <a:gd name="T11" fmla="*/ 2147483647 h 126"/>
              <a:gd name="T12" fmla="*/ 2147483647 w 564"/>
              <a:gd name="T13" fmla="*/ 2147483647 h 126"/>
              <a:gd name="T14" fmla="*/ 2147483647 w 564"/>
              <a:gd name="T15" fmla="*/ 2147483647 h 126"/>
              <a:gd name="T16" fmla="*/ 2147483647 w 564"/>
              <a:gd name="T17" fmla="*/ 2147483647 h 126"/>
              <a:gd name="T18" fmla="*/ 2147483647 w 564"/>
              <a:gd name="T19" fmla="*/ 2147483647 h 126"/>
              <a:gd name="T20" fmla="*/ 2147483647 w 564"/>
              <a:gd name="T21" fmla="*/ 2147483647 h 126"/>
              <a:gd name="T22" fmla="*/ 2147483647 w 564"/>
              <a:gd name="T23" fmla="*/ 2147483647 h 126"/>
              <a:gd name="T24" fmla="*/ 2147483647 w 564"/>
              <a:gd name="T25" fmla="*/ 2147483647 h 126"/>
              <a:gd name="T26" fmla="*/ 2147483647 w 564"/>
              <a:gd name="T27" fmla="*/ 2147483647 h 126"/>
              <a:gd name="T28" fmla="*/ 2147483647 w 564"/>
              <a:gd name="T29" fmla="*/ 2147483647 h 126"/>
              <a:gd name="T30" fmla="*/ 2147483647 w 564"/>
              <a:gd name="T31" fmla="*/ 2147483647 h 126"/>
              <a:gd name="T32" fmla="*/ 2147483647 w 564"/>
              <a:gd name="T33" fmla="*/ 2147483647 h 126"/>
              <a:gd name="T34" fmla="*/ 2147483647 w 564"/>
              <a:gd name="T35" fmla="*/ 2147483647 h 126"/>
              <a:gd name="T36" fmla="*/ 2147483647 w 564"/>
              <a:gd name="T37" fmla="*/ 2147483647 h 126"/>
              <a:gd name="T38" fmla="*/ 2147483647 w 564"/>
              <a:gd name="T39" fmla="*/ 2147483647 h 126"/>
              <a:gd name="T40" fmla="*/ 2147483647 w 564"/>
              <a:gd name="T41" fmla="*/ 2147483647 h 126"/>
              <a:gd name="T42" fmla="*/ 2147483647 w 564"/>
              <a:gd name="T43" fmla="*/ 2147483647 h 126"/>
              <a:gd name="T44" fmla="*/ 2147483647 w 564"/>
              <a:gd name="T45" fmla="*/ 2147483647 h 126"/>
              <a:gd name="T46" fmla="*/ 2147483647 w 564"/>
              <a:gd name="T47" fmla="*/ 2147483647 h 126"/>
              <a:gd name="T48" fmla="*/ 2147483647 w 564"/>
              <a:gd name="T49" fmla="*/ 2147483647 h 126"/>
              <a:gd name="T50" fmla="*/ 2147483647 w 564"/>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4"/>
              <a:gd name="T79" fmla="*/ 0 h 126"/>
              <a:gd name="T80" fmla="*/ 564 w 564"/>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4" h="126">
                <a:moveTo>
                  <a:pt x="0" y="0"/>
                </a:moveTo>
                <a:cubicBezTo>
                  <a:pt x="5" y="5"/>
                  <a:pt x="10" y="11"/>
                  <a:pt x="16" y="16"/>
                </a:cubicBezTo>
                <a:cubicBezTo>
                  <a:pt x="18" y="20"/>
                  <a:pt x="31" y="34"/>
                  <a:pt x="35" y="37"/>
                </a:cubicBezTo>
                <a:cubicBezTo>
                  <a:pt x="36" y="43"/>
                  <a:pt x="42" y="48"/>
                  <a:pt x="48" y="50"/>
                </a:cubicBezTo>
                <a:cubicBezTo>
                  <a:pt x="54" y="58"/>
                  <a:pt x="62" y="62"/>
                  <a:pt x="72" y="64"/>
                </a:cubicBezTo>
                <a:cubicBezTo>
                  <a:pt x="74" y="65"/>
                  <a:pt x="76" y="67"/>
                  <a:pt x="78" y="68"/>
                </a:cubicBezTo>
                <a:cubicBezTo>
                  <a:pt x="81" y="69"/>
                  <a:pt x="84" y="68"/>
                  <a:pt x="86" y="69"/>
                </a:cubicBezTo>
                <a:cubicBezTo>
                  <a:pt x="92" y="72"/>
                  <a:pt x="91" y="78"/>
                  <a:pt x="99" y="80"/>
                </a:cubicBezTo>
                <a:cubicBezTo>
                  <a:pt x="105" y="85"/>
                  <a:pt x="107" y="88"/>
                  <a:pt x="115" y="90"/>
                </a:cubicBezTo>
                <a:cubicBezTo>
                  <a:pt x="123" y="95"/>
                  <a:pt x="132" y="100"/>
                  <a:pt x="140" y="101"/>
                </a:cubicBezTo>
                <a:cubicBezTo>
                  <a:pt x="164" y="113"/>
                  <a:pt x="173" y="109"/>
                  <a:pt x="204" y="108"/>
                </a:cubicBezTo>
                <a:cubicBezTo>
                  <a:pt x="206" y="102"/>
                  <a:pt x="207" y="97"/>
                  <a:pt x="211" y="92"/>
                </a:cubicBezTo>
                <a:cubicBezTo>
                  <a:pt x="213" y="82"/>
                  <a:pt x="222" y="68"/>
                  <a:pt x="225" y="56"/>
                </a:cubicBezTo>
                <a:cubicBezTo>
                  <a:pt x="226" y="46"/>
                  <a:pt x="221" y="0"/>
                  <a:pt x="232" y="16"/>
                </a:cubicBezTo>
                <a:cubicBezTo>
                  <a:pt x="236" y="34"/>
                  <a:pt x="243" y="101"/>
                  <a:pt x="268" y="108"/>
                </a:cubicBezTo>
                <a:cubicBezTo>
                  <a:pt x="284" y="113"/>
                  <a:pt x="304" y="111"/>
                  <a:pt x="321" y="114"/>
                </a:cubicBezTo>
                <a:cubicBezTo>
                  <a:pt x="350" y="113"/>
                  <a:pt x="385" y="126"/>
                  <a:pt x="408" y="109"/>
                </a:cubicBezTo>
                <a:cubicBezTo>
                  <a:pt x="418" y="102"/>
                  <a:pt x="406" y="105"/>
                  <a:pt x="417" y="103"/>
                </a:cubicBezTo>
                <a:cubicBezTo>
                  <a:pt x="424" y="99"/>
                  <a:pt x="429" y="93"/>
                  <a:pt x="438" y="92"/>
                </a:cubicBezTo>
                <a:cubicBezTo>
                  <a:pt x="441" y="79"/>
                  <a:pt x="443" y="70"/>
                  <a:pt x="444" y="56"/>
                </a:cubicBezTo>
                <a:cubicBezTo>
                  <a:pt x="452" y="66"/>
                  <a:pt x="450" y="78"/>
                  <a:pt x="464" y="82"/>
                </a:cubicBezTo>
                <a:cubicBezTo>
                  <a:pt x="485" y="98"/>
                  <a:pt x="504" y="84"/>
                  <a:pt x="521" y="74"/>
                </a:cubicBezTo>
                <a:cubicBezTo>
                  <a:pt x="526" y="65"/>
                  <a:pt x="533" y="59"/>
                  <a:pt x="540" y="52"/>
                </a:cubicBezTo>
                <a:cubicBezTo>
                  <a:pt x="544" y="42"/>
                  <a:pt x="549" y="34"/>
                  <a:pt x="552" y="23"/>
                </a:cubicBezTo>
                <a:cubicBezTo>
                  <a:pt x="553" y="30"/>
                  <a:pt x="552" y="38"/>
                  <a:pt x="561" y="36"/>
                </a:cubicBezTo>
                <a:cubicBezTo>
                  <a:pt x="564" y="27"/>
                  <a:pt x="563" y="31"/>
                  <a:pt x="563" y="2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2" name="Freeform 23"/>
          <p:cNvSpPr>
            <a:spLocks/>
          </p:cNvSpPr>
          <p:nvPr/>
        </p:nvSpPr>
        <p:spPr bwMode="auto">
          <a:xfrm flipH="1">
            <a:off x="1244600" y="3906839"/>
            <a:ext cx="876300" cy="122237"/>
          </a:xfrm>
          <a:custGeom>
            <a:avLst/>
            <a:gdLst>
              <a:gd name="T0" fmla="*/ 2147483647 w 521"/>
              <a:gd name="T1" fmla="*/ 2147483647 h 110"/>
              <a:gd name="T2" fmla="*/ 2147483647 w 521"/>
              <a:gd name="T3" fmla="*/ 2147483647 h 110"/>
              <a:gd name="T4" fmla="*/ 2147483647 w 521"/>
              <a:gd name="T5" fmla="*/ 2147483647 h 110"/>
              <a:gd name="T6" fmla="*/ 2147483647 w 521"/>
              <a:gd name="T7" fmla="*/ 2147483647 h 110"/>
              <a:gd name="T8" fmla="*/ 2147483647 w 521"/>
              <a:gd name="T9" fmla="*/ 2147483647 h 110"/>
              <a:gd name="T10" fmla="*/ 2147483647 w 521"/>
              <a:gd name="T11" fmla="*/ 2147483647 h 110"/>
              <a:gd name="T12" fmla="*/ 2147483647 w 521"/>
              <a:gd name="T13" fmla="*/ 2147483647 h 110"/>
              <a:gd name="T14" fmla="*/ 2147483647 w 521"/>
              <a:gd name="T15" fmla="*/ 2147483647 h 110"/>
              <a:gd name="T16" fmla="*/ 2147483647 w 521"/>
              <a:gd name="T17" fmla="*/ 2147483647 h 110"/>
              <a:gd name="T18" fmla="*/ 2147483647 w 521"/>
              <a:gd name="T19" fmla="*/ 2147483647 h 110"/>
              <a:gd name="T20" fmla="*/ 2147483647 w 521"/>
              <a:gd name="T21" fmla="*/ 2147483647 h 110"/>
              <a:gd name="T22" fmla="*/ 2147483647 w 521"/>
              <a:gd name="T23" fmla="*/ 2147483647 h 110"/>
              <a:gd name="T24" fmla="*/ 2147483647 w 521"/>
              <a:gd name="T25" fmla="*/ 2147483647 h 110"/>
              <a:gd name="T26" fmla="*/ 2147483647 w 521"/>
              <a:gd name="T27" fmla="*/ 2147483647 h 110"/>
              <a:gd name="T28" fmla="*/ 2147483647 w 521"/>
              <a:gd name="T29" fmla="*/ 2147483647 h 110"/>
              <a:gd name="T30" fmla="*/ 2147483647 w 521"/>
              <a:gd name="T31" fmla="*/ 2147483647 h 110"/>
              <a:gd name="T32" fmla="*/ 2147483647 w 521"/>
              <a:gd name="T33" fmla="*/ 2147483647 h 110"/>
              <a:gd name="T34" fmla="*/ 2147483647 w 521"/>
              <a:gd name="T35" fmla="*/ 2147483647 h 110"/>
              <a:gd name="T36" fmla="*/ 2147483647 w 521"/>
              <a:gd name="T37" fmla="*/ 2147483647 h 110"/>
              <a:gd name="T38" fmla="*/ 2147483647 w 521"/>
              <a:gd name="T39" fmla="*/ 2147483647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1"/>
              <a:gd name="T61" fmla="*/ 0 h 110"/>
              <a:gd name="T62" fmla="*/ 521 w 521"/>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1" h="110">
                <a:moveTo>
                  <a:pt x="1" y="29"/>
                </a:moveTo>
                <a:cubicBezTo>
                  <a:pt x="2" y="22"/>
                  <a:pt x="0" y="0"/>
                  <a:pt x="11" y="6"/>
                </a:cubicBezTo>
                <a:cubicBezTo>
                  <a:pt x="14" y="11"/>
                  <a:pt x="14" y="16"/>
                  <a:pt x="17" y="22"/>
                </a:cubicBezTo>
                <a:cubicBezTo>
                  <a:pt x="20" y="35"/>
                  <a:pt x="21" y="60"/>
                  <a:pt x="35" y="66"/>
                </a:cubicBezTo>
                <a:cubicBezTo>
                  <a:pt x="44" y="60"/>
                  <a:pt x="43" y="54"/>
                  <a:pt x="51" y="48"/>
                </a:cubicBezTo>
                <a:cubicBezTo>
                  <a:pt x="52" y="40"/>
                  <a:pt x="55" y="33"/>
                  <a:pt x="62" y="30"/>
                </a:cubicBezTo>
                <a:cubicBezTo>
                  <a:pt x="64" y="40"/>
                  <a:pt x="64" y="54"/>
                  <a:pt x="73" y="59"/>
                </a:cubicBezTo>
                <a:cubicBezTo>
                  <a:pt x="80" y="69"/>
                  <a:pt x="94" y="76"/>
                  <a:pt x="107" y="80"/>
                </a:cubicBezTo>
                <a:cubicBezTo>
                  <a:pt x="122" y="93"/>
                  <a:pt x="146" y="96"/>
                  <a:pt x="166" y="98"/>
                </a:cubicBezTo>
                <a:cubicBezTo>
                  <a:pt x="179" y="102"/>
                  <a:pt x="192" y="103"/>
                  <a:pt x="206" y="106"/>
                </a:cubicBezTo>
                <a:cubicBezTo>
                  <a:pt x="224" y="107"/>
                  <a:pt x="254" y="106"/>
                  <a:pt x="267" y="104"/>
                </a:cubicBezTo>
                <a:cubicBezTo>
                  <a:pt x="280" y="102"/>
                  <a:pt x="279" y="100"/>
                  <a:pt x="283" y="91"/>
                </a:cubicBezTo>
                <a:cubicBezTo>
                  <a:pt x="278" y="83"/>
                  <a:pt x="282" y="56"/>
                  <a:pt x="292" y="50"/>
                </a:cubicBezTo>
                <a:cubicBezTo>
                  <a:pt x="294" y="58"/>
                  <a:pt x="294" y="63"/>
                  <a:pt x="299" y="69"/>
                </a:cubicBezTo>
                <a:cubicBezTo>
                  <a:pt x="301" y="81"/>
                  <a:pt x="313" y="85"/>
                  <a:pt x="324" y="86"/>
                </a:cubicBezTo>
                <a:cubicBezTo>
                  <a:pt x="354" y="110"/>
                  <a:pt x="401" y="89"/>
                  <a:pt x="439" y="88"/>
                </a:cubicBezTo>
                <a:cubicBezTo>
                  <a:pt x="453" y="84"/>
                  <a:pt x="465" y="75"/>
                  <a:pt x="478" y="67"/>
                </a:cubicBezTo>
                <a:cubicBezTo>
                  <a:pt x="483" y="58"/>
                  <a:pt x="497" y="39"/>
                  <a:pt x="507" y="35"/>
                </a:cubicBezTo>
                <a:cubicBezTo>
                  <a:pt x="511" y="28"/>
                  <a:pt x="513" y="28"/>
                  <a:pt x="516" y="21"/>
                </a:cubicBezTo>
                <a:cubicBezTo>
                  <a:pt x="517" y="17"/>
                  <a:pt x="521" y="11"/>
                  <a:pt x="521" y="11"/>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3" name="Freeform 24"/>
          <p:cNvSpPr>
            <a:spLocks/>
          </p:cNvSpPr>
          <p:nvPr/>
        </p:nvSpPr>
        <p:spPr bwMode="auto">
          <a:xfrm flipH="1">
            <a:off x="768368" y="3816350"/>
            <a:ext cx="479425" cy="222250"/>
          </a:xfrm>
          <a:custGeom>
            <a:avLst/>
            <a:gdLst>
              <a:gd name="T0" fmla="*/ 0 w 285"/>
              <a:gd name="T1" fmla="*/ 2147483647 h 200"/>
              <a:gd name="T2" fmla="*/ 2147483647 w 285"/>
              <a:gd name="T3" fmla="*/ 2147483647 h 200"/>
              <a:gd name="T4" fmla="*/ 2147483647 w 285"/>
              <a:gd name="T5" fmla="*/ 2147483647 h 200"/>
              <a:gd name="T6" fmla="*/ 2147483647 w 285"/>
              <a:gd name="T7" fmla="*/ 2147483647 h 200"/>
              <a:gd name="T8" fmla="*/ 2147483647 w 285"/>
              <a:gd name="T9" fmla="*/ 2147483647 h 200"/>
              <a:gd name="T10" fmla="*/ 2147483647 w 285"/>
              <a:gd name="T11" fmla="*/ 2147483647 h 200"/>
              <a:gd name="T12" fmla="*/ 2147483647 w 285"/>
              <a:gd name="T13" fmla="*/ 2147483647 h 200"/>
              <a:gd name="T14" fmla="*/ 2147483647 w 285"/>
              <a:gd name="T15" fmla="*/ 2147483647 h 200"/>
              <a:gd name="T16" fmla="*/ 2147483647 w 285"/>
              <a:gd name="T17" fmla="*/ 2147483647 h 200"/>
              <a:gd name="T18" fmla="*/ 2147483647 w 285"/>
              <a:gd name="T19" fmla="*/ 2147483647 h 200"/>
              <a:gd name="T20" fmla="*/ 2147483647 w 285"/>
              <a:gd name="T21" fmla="*/ 2147483647 h 200"/>
              <a:gd name="T22" fmla="*/ 2147483647 w 285"/>
              <a:gd name="T23" fmla="*/ 2147483647 h 200"/>
              <a:gd name="T24" fmla="*/ 2147483647 w 285"/>
              <a:gd name="T25" fmla="*/ 2147483647 h 200"/>
              <a:gd name="T26" fmla="*/ 2147483647 w 285"/>
              <a:gd name="T27" fmla="*/ 2147483647 h 200"/>
              <a:gd name="T28" fmla="*/ 2147483647 w 285"/>
              <a:gd name="T29" fmla="*/ 2147483647 h 200"/>
              <a:gd name="T30" fmla="*/ 2147483647 w 285"/>
              <a:gd name="T31" fmla="*/ 2147483647 h 200"/>
              <a:gd name="T32" fmla="*/ 2147483647 w 285"/>
              <a:gd name="T33" fmla="*/ 2147483647 h 200"/>
              <a:gd name="T34" fmla="*/ 2147483647 w 285"/>
              <a:gd name="T35" fmla="*/ 2147483647 h 200"/>
              <a:gd name="T36" fmla="*/ 2147483647 w 285"/>
              <a:gd name="T37" fmla="*/ 2147483647 h 200"/>
              <a:gd name="T38" fmla="*/ 2147483647 w 285"/>
              <a:gd name="T39" fmla="*/ 2147483647 h 200"/>
              <a:gd name="T40" fmla="*/ 2147483647 w 285"/>
              <a:gd name="T41" fmla="*/ 2147483647 h 200"/>
              <a:gd name="T42" fmla="*/ 2147483647 w 285"/>
              <a:gd name="T43" fmla="*/ 2147483647 h 200"/>
              <a:gd name="T44" fmla="*/ 2147483647 w 285"/>
              <a:gd name="T45" fmla="*/ 2147483647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5"/>
              <a:gd name="T70" fmla="*/ 0 h 200"/>
              <a:gd name="T71" fmla="*/ 285 w 28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5" h="200">
                <a:moveTo>
                  <a:pt x="0" y="95"/>
                </a:moveTo>
                <a:cubicBezTo>
                  <a:pt x="2" y="79"/>
                  <a:pt x="4" y="33"/>
                  <a:pt x="12" y="31"/>
                </a:cubicBezTo>
                <a:cubicBezTo>
                  <a:pt x="17" y="39"/>
                  <a:pt x="18" y="51"/>
                  <a:pt x="20" y="60"/>
                </a:cubicBezTo>
                <a:cubicBezTo>
                  <a:pt x="20" y="65"/>
                  <a:pt x="19" y="71"/>
                  <a:pt x="21" y="76"/>
                </a:cubicBezTo>
                <a:cubicBezTo>
                  <a:pt x="22" y="78"/>
                  <a:pt x="25" y="78"/>
                  <a:pt x="26" y="77"/>
                </a:cubicBezTo>
                <a:cubicBezTo>
                  <a:pt x="32" y="66"/>
                  <a:pt x="33" y="46"/>
                  <a:pt x="37" y="34"/>
                </a:cubicBezTo>
                <a:cubicBezTo>
                  <a:pt x="40" y="25"/>
                  <a:pt x="47" y="8"/>
                  <a:pt x="47" y="8"/>
                </a:cubicBezTo>
                <a:cubicBezTo>
                  <a:pt x="47" y="6"/>
                  <a:pt x="47" y="0"/>
                  <a:pt x="48" y="2"/>
                </a:cubicBezTo>
                <a:cubicBezTo>
                  <a:pt x="57" y="17"/>
                  <a:pt x="53" y="40"/>
                  <a:pt x="61" y="56"/>
                </a:cubicBezTo>
                <a:cubicBezTo>
                  <a:pt x="63" y="65"/>
                  <a:pt x="66" y="74"/>
                  <a:pt x="71" y="82"/>
                </a:cubicBezTo>
                <a:cubicBezTo>
                  <a:pt x="73" y="90"/>
                  <a:pt x="76" y="100"/>
                  <a:pt x="84" y="103"/>
                </a:cubicBezTo>
                <a:cubicBezTo>
                  <a:pt x="95" y="94"/>
                  <a:pt x="93" y="87"/>
                  <a:pt x="95" y="72"/>
                </a:cubicBezTo>
                <a:cubicBezTo>
                  <a:pt x="99" y="78"/>
                  <a:pt x="99" y="84"/>
                  <a:pt x="103" y="90"/>
                </a:cubicBezTo>
                <a:cubicBezTo>
                  <a:pt x="104" y="97"/>
                  <a:pt x="108" y="100"/>
                  <a:pt x="112" y="106"/>
                </a:cubicBezTo>
                <a:cubicBezTo>
                  <a:pt x="116" y="122"/>
                  <a:pt x="128" y="133"/>
                  <a:pt x="140" y="144"/>
                </a:cubicBezTo>
                <a:cubicBezTo>
                  <a:pt x="146" y="149"/>
                  <a:pt x="146" y="155"/>
                  <a:pt x="154" y="157"/>
                </a:cubicBezTo>
                <a:cubicBezTo>
                  <a:pt x="162" y="162"/>
                  <a:pt x="159" y="166"/>
                  <a:pt x="170" y="168"/>
                </a:cubicBezTo>
                <a:cubicBezTo>
                  <a:pt x="173" y="174"/>
                  <a:pt x="175" y="175"/>
                  <a:pt x="181" y="178"/>
                </a:cubicBezTo>
                <a:cubicBezTo>
                  <a:pt x="189" y="186"/>
                  <a:pt x="197" y="183"/>
                  <a:pt x="205" y="175"/>
                </a:cubicBezTo>
                <a:cubicBezTo>
                  <a:pt x="206" y="167"/>
                  <a:pt x="203" y="141"/>
                  <a:pt x="210" y="157"/>
                </a:cubicBezTo>
                <a:cubicBezTo>
                  <a:pt x="214" y="168"/>
                  <a:pt x="209" y="161"/>
                  <a:pt x="216" y="168"/>
                </a:cubicBezTo>
                <a:cubicBezTo>
                  <a:pt x="219" y="175"/>
                  <a:pt x="224" y="183"/>
                  <a:pt x="231" y="184"/>
                </a:cubicBezTo>
                <a:cubicBezTo>
                  <a:pt x="242" y="199"/>
                  <a:pt x="270" y="198"/>
                  <a:pt x="285" y="20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4" name="Freeform 25"/>
          <p:cNvSpPr>
            <a:spLocks/>
          </p:cNvSpPr>
          <p:nvPr/>
        </p:nvSpPr>
        <p:spPr bwMode="auto">
          <a:xfrm flipH="1">
            <a:off x="441325" y="4038604"/>
            <a:ext cx="323850" cy="4763"/>
          </a:xfrm>
          <a:custGeom>
            <a:avLst/>
            <a:gdLst>
              <a:gd name="T0" fmla="*/ 0 w 192"/>
              <a:gd name="T1" fmla="*/ 0 h 4"/>
              <a:gd name="T2" fmla="*/ 2147483647 w 192"/>
              <a:gd name="T3" fmla="*/ 2147483647 h 4"/>
              <a:gd name="T4" fmla="*/ 0 60000 65536"/>
              <a:gd name="T5" fmla="*/ 0 60000 65536"/>
              <a:gd name="T6" fmla="*/ 0 w 192"/>
              <a:gd name="T7" fmla="*/ 0 h 4"/>
              <a:gd name="T8" fmla="*/ 192 w 192"/>
              <a:gd name="T9" fmla="*/ 4 h 4"/>
            </a:gdLst>
            <a:ahLst/>
            <a:cxnLst>
              <a:cxn ang="T4">
                <a:pos x="T0" y="T1"/>
              </a:cxn>
              <a:cxn ang="T5">
                <a:pos x="T2" y="T3"/>
              </a:cxn>
            </a:cxnLst>
            <a:rect l="T6" t="T7" r="T8" b="T9"/>
            <a:pathLst>
              <a:path w="192" h="4">
                <a:moveTo>
                  <a:pt x="0" y="0"/>
                </a:moveTo>
                <a:cubicBezTo>
                  <a:pt x="167" y="4"/>
                  <a:pt x="103" y="4"/>
                  <a:pt x="192" y="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5" name="Freeform 26"/>
          <p:cNvSpPr>
            <a:spLocks/>
          </p:cNvSpPr>
          <p:nvPr/>
        </p:nvSpPr>
        <p:spPr bwMode="auto">
          <a:xfrm flipH="1">
            <a:off x="6310313" y="4029075"/>
            <a:ext cx="258762" cy="58738"/>
          </a:xfrm>
          <a:custGeom>
            <a:avLst/>
            <a:gdLst>
              <a:gd name="T0" fmla="*/ 2147483647 w 154"/>
              <a:gd name="T1" fmla="*/ 0 h 53"/>
              <a:gd name="T2" fmla="*/ 2147483647 w 154"/>
              <a:gd name="T3" fmla="*/ 2147483647 h 53"/>
              <a:gd name="T4" fmla="*/ 2147483647 w 154"/>
              <a:gd name="T5" fmla="*/ 2147483647 h 53"/>
              <a:gd name="T6" fmla="*/ 2147483647 w 154"/>
              <a:gd name="T7" fmla="*/ 2147483647 h 53"/>
              <a:gd name="T8" fmla="*/ 2147483647 w 154"/>
              <a:gd name="T9" fmla="*/ 2147483647 h 53"/>
              <a:gd name="T10" fmla="*/ 0 w 154"/>
              <a:gd name="T11" fmla="*/ 2147483647 h 53"/>
              <a:gd name="T12" fmla="*/ 0 60000 65536"/>
              <a:gd name="T13" fmla="*/ 0 60000 65536"/>
              <a:gd name="T14" fmla="*/ 0 60000 65536"/>
              <a:gd name="T15" fmla="*/ 0 60000 65536"/>
              <a:gd name="T16" fmla="*/ 0 60000 65536"/>
              <a:gd name="T17" fmla="*/ 0 60000 65536"/>
              <a:gd name="T18" fmla="*/ 0 w 154"/>
              <a:gd name="T19" fmla="*/ 0 h 53"/>
              <a:gd name="T20" fmla="*/ 154 w 15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54" h="53">
                <a:moveTo>
                  <a:pt x="154" y="0"/>
                </a:moveTo>
                <a:cubicBezTo>
                  <a:pt x="147" y="7"/>
                  <a:pt x="137" y="9"/>
                  <a:pt x="127" y="11"/>
                </a:cubicBezTo>
                <a:cubicBezTo>
                  <a:pt x="113" y="21"/>
                  <a:pt x="91" y="24"/>
                  <a:pt x="75" y="27"/>
                </a:cubicBezTo>
                <a:cubicBezTo>
                  <a:pt x="69" y="29"/>
                  <a:pt x="62" y="33"/>
                  <a:pt x="56" y="35"/>
                </a:cubicBezTo>
                <a:cubicBezTo>
                  <a:pt x="50" y="37"/>
                  <a:pt x="37" y="41"/>
                  <a:pt x="37" y="41"/>
                </a:cubicBezTo>
                <a:cubicBezTo>
                  <a:pt x="31" y="48"/>
                  <a:pt x="10" y="53"/>
                  <a:pt x="0" y="53"/>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06" name="Text Box 27"/>
          <p:cNvSpPr txBox="1">
            <a:spLocks noChangeArrowheads="1"/>
          </p:cNvSpPr>
          <p:nvPr/>
        </p:nvSpPr>
        <p:spPr bwMode="auto">
          <a:xfrm>
            <a:off x="1885976" y="2362201"/>
            <a:ext cx="27356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Historical Simulation</a:t>
            </a:r>
          </a:p>
        </p:txBody>
      </p:sp>
      <p:sp>
        <p:nvSpPr>
          <p:cNvPr id="140307" name="Line 28"/>
          <p:cNvSpPr>
            <a:spLocks noChangeShapeType="1"/>
          </p:cNvSpPr>
          <p:nvPr/>
        </p:nvSpPr>
        <p:spPr bwMode="auto">
          <a:xfrm flipV="1">
            <a:off x="4713288" y="2563813"/>
            <a:ext cx="17573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08" name="Line 29"/>
          <p:cNvSpPr>
            <a:spLocks noChangeShapeType="1"/>
          </p:cNvSpPr>
          <p:nvPr/>
        </p:nvSpPr>
        <p:spPr bwMode="auto">
          <a:xfrm flipH="1" flipV="1">
            <a:off x="585789" y="2563813"/>
            <a:ext cx="13001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09" name="Text Box 30"/>
          <p:cNvSpPr txBox="1">
            <a:spLocks noChangeArrowheads="1"/>
          </p:cNvSpPr>
          <p:nvPr/>
        </p:nvSpPr>
        <p:spPr bwMode="auto">
          <a:xfrm>
            <a:off x="698501" y="3630614"/>
            <a:ext cx="1300356"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River flow</a:t>
            </a:r>
          </a:p>
        </p:txBody>
      </p:sp>
      <p:sp>
        <p:nvSpPr>
          <p:cNvPr id="140310" name="Text Box 31"/>
          <p:cNvSpPr txBox="1">
            <a:spLocks noChangeArrowheads="1"/>
          </p:cNvSpPr>
          <p:nvPr/>
        </p:nvSpPr>
        <p:spPr bwMode="auto">
          <a:xfrm>
            <a:off x="698525" y="2868614"/>
            <a:ext cx="1582735"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Precipitation</a:t>
            </a:r>
          </a:p>
        </p:txBody>
      </p:sp>
      <p:sp>
        <p:nvSpPr>
          <p:cNvPr id="140311" name="Text Box 32"/>
          <p:cNvSpPr txBox="1">
            <a:spLocks noChangeArrowheads="1"/>
          </p:cNvSpPr>
          <p:nvPr/>
        </p:nvSpPr>
        <p:spPr bwMode="auto">
          <a:xfrm>
            <a:off x="698500" y="3249614"/>
            <a:ext cx="16468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Soil moisture</a:t>
            </a:r>
          </a:p>
        </p:txBody>
      </p:sp>
      <p:pic>
        <p:nvPicPr>
          <p:cNvPr id="140312" name="Picture 33" descr="C:\Documents and Settings\mpclark.ICEBERG\My Documents\My Pictures\g1snotX.gif"/>
          <p:cNvPicPr>
            <a:picLocks noChangeAspect="1" noChangeArrowheads="1"/>
          </p:cNvPicPr>
          <p:nvPr/>
        </p:nvPicPr>
        <p:blipFill>
          <a:blip r:embed="rId3">
            <a:extLst>
              <a:ext uri="{28A0092B-C50C-407E-A947-70E740481C1C}">
                <a14:useLocalDpi xmlns:a14="http://schemas.microsoft.com/office/drawing/2010/main" val="0"/>
              </a:ext>
            </a:extLst>
          </a:blip>
          <a:srcRect l="8545" t="7143" r="53273" b="58571"/>
          <a:stretch>
            <a:fillRect/>
          </a:stretch>
        </p:blipFill>
        <p:spPr bwMode="auto">
          <a:xfrm>
            <a:off x="436581" y="1447836"/>
            <a:ext cx="6137275"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313" name="Text Box 34"/>
          <p:cNvSpPr txBox="1">
            <a:spLocks noChangeArrowheads="1"/>
          </p:cNvSpPr>
          <p:nvPr/>
        </p:nvSpPr>
        <p:spPr bwMode="auto">
          <a:xfrm>
            <a:off x="1962174" y="1219201"/>
            <a:ext cx="198065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Historical Data</a:t>
            </a:r>
          </a:p>
        </p:txBody>
      </p:sp>
      <p:sp>
        <p:nvSpPr>
          <p:cNvPr id="140314" name="Line 37"/>
          <p:cNvSpPr>
            <a:spLocks noChangeShapeType="1"/>
          </p:cNvSpPr>
          <p:nvPr/>
        </p:nvSpPr>
        <p:spPr bwMode="auto">
          <a:xfrm flipH="1">
            <a:off x="509589" y="1420813"/>
            <a:ext cx="137636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15" name="Line 38"/>
          <p:cNvSpPr>
            <a:spLocks noChangeShapeType="1"/>
          </p:cNvSpPr>
          <p:nvPr/>
        </p:nvSpPr>
        <p:spPr bwMode="auto">
          <a:xfrm>
            <a:off x="4025918" y="1420849"/>
            <a:ext cx="2468563" cy="793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16" name="Freeform 39"/>
          <p:cNvSpPr>
            <a:spLocks/>
          </p:cNvSpPr>
          <p:nvPr/>
        </p:nvSpPr>
        <p:spPr bwMode="auto">
          <a:xfrm>
            <a:off x="6007118" y="2767013"/>
            <a:ext cx="555625" cy="508000"/>
          </a:xfrm>
          <a:custGeom>
            <a:avLst/>
            <a:gdLst>
              <a:gd name="T0" fmla="*/ 0 w 349"/>
              <a:gd name="T1" fmla="*/ 2147483647 h 320"/>
              <a:gd name="T2" fmla="*/ 2147483647 w 349"/>
              <a:gd name="T3" fmla="*/ 2147483647 h 320"/>
              <a:gd name="T4" fmla="*/ 2147483647 w 349"/>
              <a:gd name="T5" fmla="*/ 2147483647 h 320"/>
              <a:gd name="T6" fmla="*/ 2147483647 w 349"/>
              <a:gd name="T7" fmla="*/ 2147483647 h 320"/>
              <a:gd name="T8" fmla="*/ 2147483647 w 349"/>
              <a:gd name="T9" fmla="*/ 2147483647 h 320"/>
              <a:gd name="T10" fmla="*/ 2147483647 w 349"/>
              <a:gd name="T11" fmla="*/ 2147483647 h 320"/>
              <a:gd name="T12" fmla="*/ 2147483647 w 349"/>
              <a:gd name="T13" fmla="*/ 2147483647 h 320"/>
              <a:gd name="T14" fmla="*/ 2147483647 w 349"/>
              <a:gd name="T15" fmla="*/ 2147483647 h 320"/>
              <a:gd name="T16" fmla="*/ 2147483647 w 349"/>
              <a:gd name="T17" fmla="*/ 2147483647 h 320"/>
              <a:gd name="T18" fmla="*/ 2147483647 w 349"/>
              <a:gd name="T19" fmla="*/ 2147483647 h 320"/>
              <a:gd name="T20" fmla="*/ 2147483647 w 349"/>
              <a:gd name="T21" fmla="*/ 2147483647 h 320"/>
              <a:gd name="T22" fmla="*/ 2147483647 w 349"/>
              <a:gd name="T23" fmla="*/ 2147483647 h 320"/>
              <a:gd name="T24" fmla="*/ 2147483647 w 349"/>
              <a:gd name="T25" fmla="*/ 2147483647 h 320"/>
              <a:gd name="T26" fmla="*/ 2147483647 w 349"/>
              <a:gd name="T27" fmla="*/ 2147483647 h 320"/>
              <a:gd name="T28" fmla="*/ 2147483647 w 349"/>
              <a:gd name="T29" fmla="*/ 2147483647 h 320"/>
              <a:gd name="T30" fmla="*/ 2147483647 w 349"/>
              <a:gd name="T31" fmla="*/ 0 h 3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9"/>
              <a:gd name="T49" fmla="*/ 0 h 320"/>
              <a:gd name="T50" fmla="*/ 349 w 349"/>
              <a:gd name="T51" fmla="*/ 320 h 3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9" h="320">
                <a:moveTo>
                  <a:pt x="0" y="301"/>
                </a:moveTo>
                <a:cubicBezTo>
                  <a:pt x="3" y="302"/>
                  <a:pt x="7" y="302"/>
                  <a:pt x="9" y="304"/>
                </a:cubicBezTo>
                <a:cubicBezTo>
                  <a:pt x="12" y="308"/>
                  <a:pt x="9" y="315"/>
                  <a:pt x="13" y="317"/>
                </a:cubicBezTo>
                <a:cubicBezTo>
                  <a:pt x="20" y="320"/>
                  <a:pt x="28" y="315"/>
                  <a:pt x="35" y="314"/>
                </a:cubicBezTo>
                <a:cubicBezTo>
                  <a:pt x="62" y="312"/>
                  <a:pt x="88" y="311"/>
                  <a:pt x="115" y="310"/>
                </a:cubicBezTo>
                <a:cubicBezTo>
                  <a:pt x="139" y="303"/>
                  <a:pt x="143" y="300"/>
                  <a:pt x="173" y="298"/>
                </a:cubicBezTo>
                <a:cubicBezTo>
                  <a:pt x="177" y="296"/>
                  <a:pt x="181" y="293"/>
                  <a:pt x="185" y="291"/>
                </a:cubicBezTo>
                <a:cubicBezTo>
                  <a:pt x="189" y="289"/>
                  <a:pt x="194" y="290"/>
                  <a:pt x="198" y="288"/>
                </a:cubicBezTo>
                <a:cubicBezTo>
                  <a:pt x="208" y="284"/>
                  <a:pt x="204" y="279"/>
                  <a:pt x="211" y="272"/>
                </a:cubicBezTo>
                <a:cubicBezTo>
                  <a:pt x="222" y="261"/>
                  <a:pt x="235" y="251"/>
                  <a:pt x="249" y="246"/>
                </a:cubicBezTo>
                <a:cubicBezTo>
                  <a:pt x="257" y="233"/>
                  <a:pt x="266" y="223"/>
                  <a:pt x="275" y="211"/>
                </a:cubicBezTo>
                <a:cubicBezTo>
                  <a:pt x="276" y="196"/>
                  <a:pt x="276" y="181"/>
                  <a:pt x="278" y="166"/>
                </a:cubicBezTo>
                <a:cubicBezTo>
                  <a:pt x="279" y="156"/>
                  <a:pt x="285" y="152"/>
                  <a:pt x="291" y="144"/>
                </a:cubicBezTo>
                <a:cubicBezTo>
                  <a:pt x="304" y="126"/>
                  <a:pt x="312" y="105"/>
                  <a:pt x="323" y="86"/>
                </a:cubicBezTo>
                <a:cubicBezTo>
                  <a:pt x="327" y="69"/>
                  <a:pt x="330" y="57"/>
                  <a:pt x="342" y="45"/>
                </a:cubicBezTo>
                <a:cubicBezTo>
                  <a:pt x="342" y="40"/>
                  <a:pt x="349" y="10"/>
                  <a:pt x="349" y="0"/>
                </a:cubicBezTo>
              </a:path>
            </a:pathLst>
          </a:custGeom>
          <a:noFill/>
          <a:ln w="38100">
            <a:solidFill>
              <a:srgbClr val="0099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7" name="Freeform 40"/>
          <p:cNvSpPr>
            <a:spLocks/>
          </p:cNvSpPr>
          <p:nvPr/>
        </p:nvSpPr>
        <p:spPr bwMode="auto">
          <a:xfrm>
            <a:off x="6327793" y="3417890"/>
            <a:ext cx="239713" cy="65087"/>
          </a:xfrm>
          <a:custGeom>
            <a:avLst/>
            <a:gdLst>
              <a:gd name="T0" fmla="*/ 0 w 151"/>
              <a:gd name="T1" fmla="*/ 2147483647 h 41"/>
              <a:gd name="T2" fmla="*/ 2147483647 w 151"/>
              <a:gd name="T3" fmla="*/ 2147483647 h 41"/>
              <a:gd name="T4" fmla="*/ 2147483647 w 151"/>
              <a:gd name="T5" fmla="*/ 2147483647 h 41"/>
              <a:gd name="T6" fmla="*/ 2147483647 w 151"/>
              <a:gd name="T7" fmla="*/ 2147483647 h 41"/>
              <a:gd name="T8" fmla="*/ 0 60000 65536"/>
              <a:gd name="T9" fmla="*/ 0 60000 65536"/>
              <a:gd name="T10" fmla="*/ 0 60000 65536"/>
              <a:gd name="T11" fmla="*/ 0 60000 65536"/>
              <a:gd name="T12" fmla="*/ 0 w 151"/>
              <a:gd name="T13" fmla="*/ 0 h 41"/>
              <a:gd name="T14" fmla="*/ 151 w 151"/>
              <a:gd name="T15" fmla="*/ 41 h 41"/>
            </a:gdLst>
            <a:ahLst/>
            <a:cxnLst>
              <a:cxn ang="T8">
                <a:pos x="T0" y="T1"/>
              </a:cxn>
              <a:cxn ang="T9">
                <a:pos x="T2" y="T3"/>
              </a:cxn>
              <a:cxn ang="T10">
                <a:pos x="T4" y="T5"/>
              </a:cxn>
              <a:cxn ang="T11">
                <a:pos x="T6" y="T7"/>
              </a:cxn>
            </a:cxnLst>
            <a:rect l="T12" t="T13" r="T14" b="T15"/>
            <a:pathLst>
              <a:path w="151" h="41">
                <a:moveTo>
                  <a:pt x="0" y="41"/>
                </a:moveTo>
                <a:cubicBezTo>
                  <a:pt x="15" y="40"/>
                  <a:pt x="30" y="41"/>
                  <a:pt x="45" y="38"/>
                </a:cubicBezTo>
                <a:cubicBezTo>
                  <a:pt x="54" y="36"/>
                  <a:pt x="65" y="16"/>
                  <a:pt x="74" y="12"/>
                </a:cubicBezTo>
                <a:cubicBezTo>
                  <a:pt x="97" y="0"/>
                  <a:pt x="125" y="9"/>
                  <a:pt x="151" y="9"/>
                </a:cubicBezTo>
              </a:path>
            </a:pathLst>
          </a:custGeom>
          <a:noFill/>
          <a:ln w="38100">
            <a:solidFill>
              <a:srgbClr val="00CC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18" name="Rectangle 41"/>
          <p:cNvSpPr>
            <a:spLocks noChangeArrowheads="1"/>
          </p:cNvSpPr>
          <p:nvPr/>
        </p:nvSpPr>
        <p:spPr bwMode="auto">
          <a:xfrm>
            <a:off x="6394452" y="3810000"/>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19" name="Rectangle 42"/>
          <p:cNvSpPr>
            <a:spLocks noChangeArrowheads="1"/>
          </p:cNvSpPr>
          <p:nvPr/>
        </p:nvSpPr>
        <p:spPr bwMode="auto">
          <a:xfrm>
            <a:off x="6394452" y="3249613"/>
            <a:ext cx="382588" cy="3810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0" name="Text Box 43"/>
          <p:cNvSpPr txBox="1">
            <a:spLocks noChangeArrowheads="1"/>
          </p:cNvSpPr>
          <p:nvPr/>
        </p:nvSpPr>
        <p:spPr bwMode="auto">
          <a:xfrm>
            <a:off x="6553200" y="1219201"/>
            <a:ext cx="13964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Forecasts</a:t>
            </a:r>
          </a:p>
        </p:txBody>
      </p:sp>
      <p:sp>
        <p:nvSpPr>
          <p:cNvPr id="140321" name="Line 44"/>
          <p:cNvSpPr>
            <a:spLocks noChangeShapeType="1"/>
          </p:cNvSpPr>
          <p:nvPr/>
        </p:nvSpPr>
        <p:spPr bwMode="auto">
          <a:xfrm>
            <a:off x="7923215" y="1420813"/>
            <a:ext cx="687387"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2" name="Text Box 45"/>
          <p:cNvSpPr txBox="1">
            <a:spLocks noChangeArrowheads="1"/>
          </p:cNvSpPr>
          <p:nvPr/>
        </p:nvSpPr>
        <p:spPr bwMode="auto">
          <a:xfrm>
            <a:off x="5821381" y="4175126"/>
            <a:ext cx="7264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Past</a:t>
            </a:r>
          </a:p>
        </p:txBody>
      </p:sp>
      <p:sp>
        <p:nvSpPr>
          <p:cNvPr id="140323" name="Text Box 46"/>
          <p:cNvSpPr txBox="1">
            <a:spLocks noChangeArrowheads="1"/>
          </p:cNvSpPr>
          <p:nvPr/>
        </p:nvSpPr>
        <p:spPr bwMode="auto">
          <a:xfrm>
            <a:off x="6623051" y="4175126"/>
            <a:ext cx="982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Future</a:t>
            </a:r>
          </a:p>
        </p:txBody>
      </p:sp>
      <p:sp>
        <p:nvSpPr>
          <p:cNvPr id="140324" name="Line 47"/>
          <p:cNvSpPr>
            <a:spLocks noChangeShapeType="1"/>
          </p:cNvSpPr>
          <p:nvPr/>
        </p:nvSpPr>
        <p:spPr bwMode="auto">
          <a:xfrm flipH="1">
            <a:off x="5094290" y="4392613"/>
            <a:ext cx="76358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5" name="Line 48"/>
          <p:cNvSpPr>
            <a:spLocks noChangeShapeType="1"/>
          </p:cNvSpPr>
          <p:nvPr/>
        </p:nvSpPr>
        <p:spPr bwMode="auto">
          <a:xfrm>
            <a:off x="7616826" y="4392613"/>
            <a:ext cx="763588"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0326" name="Rectangle 49"/>
          <p:cNvSpPr>
            <a:spLocks noChangeArrowheads="1"/>
          </p:cNvSpPr>
          <p:nvPr/>
        </p:nvSpPr>
        <p:spPr bwMode="auto">
          <a:xfrm>
            <a:off x="442913" y="1249399"/>
            <a:ext cx="8229600" cy="294163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NZ"/>
          </a:p>
        </p:txBody>
      </p:sp>
      <p:sp>
        <p:nvSpPr>
          <p:cNvPr id="140327" name="Freeform 50"/>
          <p:cNvSpPr>
            <a:spLocks/>
          </p:cNvSpPr>
          <p:nvPr/>
        </p:nvSpPr>
        <p:spPr bwMode="auto">
          <a:xfrm>
            <a:off x="6546851" y="3324225"/>
            <a:ext cx="1822450" cy="750888"/>
          </a:xfrm>
          <a:custGeom>
            <a:avLst/>
            <a:gdLst>
              <a:gd name="T0" fmla="*/ 0 w 369"/>
              <a:gd name="T1" fmla="*/ 2147483647 h 650"/>
              <a:gd name="T2" fmla="*/ 2147483647 w 369"/>
              <a:gd name="T3" fmla="*/ 2147483647 h 650"/>
              <a:gd name="T4" fmla="*/ 2147483647 w 369"/>
              <a:gd name="T5" fmla="*/ 2147483647 h 650"/>
              <a:gd name="T6" fmla="*/ 2147483647 w 369"/>
              <a:gd name="T7" fmla="*/ 2147483647 h 650"/>
              <a:gd name="T8" fmla="*/ 2147483647 w 369"/>
              <a:gd name="T9" fmla="*/ 2147483647 h 650"/>
              <a:gd name="T10" fmla="*/ 2147483647 w 369"/>
              <a:gd name="T11" fmla="*/ 2147483647 h 650"/>
              <a:gd name="T12" fmla="*/ 2147483647 w 369"/>
              <a:gd name="T13" fmla="*/ 2147483647 h 650"/>
              <a:gd name="T14" fmla="*/ 2147483647 w 369"/>
              <a:gd name="T15" fmla="*/ 2147483647 h 650"/>
              <a:gd name="T16" fmla="*/ 2147483647 w 369"/>
              <a:gd name="T17" fmla="*/ 2147483647 h 650"/>
              <a:gd name="T18" fmla="*/ 2147483647 w 369"/>
              <a:gd name="T19" fmla="*/ 2147483647 h 650"/>
              <a:gd name="T20" fmla="*/ 2147483647 w 369"/>
              <a:gd name="T21" fmla="*/ 2147483647 h 650"/>
              <a:gd name="T22" fmla="*/ 2147483647 w 369"/>
              <a:gd name="T23" fmla="*/ 2147483647 h 650"/>
              <a:gd name="T24" fmla="*/ 2147483647 w 369"/>
              <a:gd name="T25" fmla="*/ 2147483647 h 650"/>
              <a:gd name="T26" fmla="*/ 2147483647 w 369"/>
              <a:gd name="T27" fmla="*/ 2147483647 h 650"/>
              <a:gd name="T28" fmla="*/ 2147483647 w 369"/>
              <a:gd name="T29" fmla="*/ 2147483647 h 650"/>
              <a:gd name="T30" fmla="*/ 2147483647 w 369"/>
              <a:gd name="T31" fmla="*/ 2147483647 h 650"/>
              <a:gd name="T32" fmla="*/ 2147483647 w 369"/>
              <a:gd name="T33" fmla="*/ 2147483647 h 650"/>
              <a:gd name="T34" fmla="*/ 2147483647 w 369"/>
              <a:gd name="T35" fmla="*/ 2147483647 h 650"/>
              <a:gd name="T36" fmla="*/ 2147483647 w 369"/>
              <a:gd name="T37" fmla="*/ 2147483647 h 650"/>
              <a:gd name="T38" fmla="*/ 2147483647 w 369"/>
              <a:gd name="T39" fmla="*/ 0 h 650"/>
              <a:gd name="T40" fmla="*/ 2147483647 w 369"/>
              <a:gd name="T41" fmla="*/ 2147483647 h 650"/>
              <a:gd name="T42" fmla="*/ 2147483647 w 369"/>
              <a:gd name="T43" fmla="*/ 2147483647 h 650"/>
              <a:gd name="T44" fmla="*/ 2147483647 w 369"/>
              <a:gd name="T45" fmla="*/ 2147483647 h 6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9"/>
              <a:gd name="T70" fmla="*/ 0 h 650"/>
              <a:gd name="T71" fmla="*/ 369 w 369"/>
              <a:gd name="T72" fmla="*/ 650 h 6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9" h="650">
                <a:moveTo>
                  <a:pt x="0" y="650"/>
                </a:moveTo>
                <a:cubicBezTo>
                  <a:pt x="17" y="638"/>
                  <a:pt x="10" y="644"/>
                  <a:pt x="21" y="633"/>
                </a:cubicBezTo>
                <a:cubicBezTo>
                  <a:pt x="27" y="620"/>
                  <a:pt x="20" y="632"/>
                  <a:pt x="31" y="619"/>
                </a:cubicBezTo>
                <a:cubicBezTo>
                  <a:pt x="36" y="613"/>
                  <a:pt x="45" y="600"/>
                  <a:pt x="45" y="600"/>
                </a:cubicBezTo>
                <a:cubicBezTo>
                  <a:pt x="49" y="590"/>
                  <a:pt x="54" y="580"/>
                  <a:pt x="60" y="571"/>
                </a:cubicBezTo>
                <a:cubicBezTo>
                  <a:pt x="64" y="558"/>
                  <a:pt x="68" y="550"/>
                  <a:pt x="77" y="540"/>
                </a:cubicBezTo>
                <a:cubicBezTo>
                  <a:pt x="82" y="515"/>
                  <a:pt x="97" y="492"/>
                  <a:pt x="108" y="470"/>
                </a:cubicBezTo>
                <a:cubicBezTo>
                  <a:pt x="111" y="457"/>
                  <a:pt x="116" y="458"/>
                  <a:pt x="122" y="446"/>
                </a:cubicBezTo>
                <a:cubicBezTo>
                  <a:pt x="130" y="430"/>
                  <a:pt x="133" y="411"/>
                  <a:pt x="146" y="398"/>
                </a:cubicBezTo>
                <a:cubicBezTo>
                  <a:pt x="149" y="386"/>
                  <a:pt x="154" y="372"/>
                  <a:pt x="161" y="362"/>
                </a:cubicBezTo>
                <a:cubicBezTo>
                  <a:pt x="163" y="352"/>
                  <a:pt x="165" y="345"/>
                  <a:pt x="170" y="336"/>
                </a:cubicBezTo>
                <a:cubicBezTo>
                  <a:pt x="175" y="313"/>
                  <a:pt x="183" y="293"/>
                  <a:pt x="192" y="271"/>
                </a:cubicBezTo>
                <a:cubicBezTo>
                  <a:pt x="195" y="256"/>
                  <a:pt x="200" y="236"/>
                  <a:pt x="209" y="223"/>
                </a:cubicBezTo>
                <a:cubicBezTo>
                  <a:pt x="213" y="211"/>
                  <a:pt x="218" y="217"/>
                  <a:pt x="223" y="225"/>
                </a:cubicBezTo>
                <a:cubicBezTo>
                  <a:pt x="259" y="215"/>
                  <a:pt x="232" y="155"/>
                  <a:pt x="247" y="124"/>
                </a:cubicBezTo>
                <a:cubicBezTo>
                  <a:pt x="251" y="106"/>
                  <a:pt x="258" y="84"/>
                  <a:pt x="269" y="69"/>
                </a:cubicBezTo>
                <a:cubicBezTo>
                  <a:pt x="274" y="52"/>
                  <a:pt x="270" y="59"/>
                  <a:pt x="278" y="48"/>
                </a:cubicBezTo>
                <a:cubicBezTo>
                  <a:pt x="281" y="38"/>
                  <a:pt x="285" y="31"/>
                  <a:pt x="288" y="21"/>
                </a:cubicBezTo>
                <a:cubicBezTo>
                  <a:pt x="295" y="38"/>
                  <a:pt x="282" y="67"/>
                  <a:pt x="305" y="62"/>
                </a:cubicBezTo>
                <a:cubicBezTo>
                  <a:pt x="320" y="47"/>
                  <a:pt x="323" y="21"/>
                  <a:pt x="326" y="0"/>
                </a:cubicBezTo>
                <a:cubicBezTo>
                  <a:pt x="340" y="26"/>
                  <a:pt x="331" y="64"/>
                  <a:pt x="348" y="88"/>
                </a:cubicBezTo>
                <a:cubicBezTo>
                  <a:pt x="350" y="101"/>
                  <a:pt x="353" y="118"/>
                  <a:pt x="365" y="124"/>
                </a:cubicBezTo>
                <a:cubicBezTo>
                  <a:pt x="369" y="114"/>
                  <a:pt x="369" y="118"/>
                  <a:pt x="369" y="112"/>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28" name="Freeform 51"/>
          <p:cNvSpPr>
            <a:spLocks/>
          </p:cNvSpPr>
          <p:nvPr/>
        </p:nvSpPr>
        <p:spPr bwMode="auto">
          <a:xfrm>
            <a:off x="6557981" y="3098803"/>
            <a:ext cx="1131887" cy="944563"/>
          </a:xfrm>
          <a:custGeom>
            <a:avLst/>
            <a:gdLst>
              <a:gd name="T0" fmla="*/ 0 w 197"/>
              <a:gd name="T1" fmla="*/ 2147483647 h 513"/>
              <a:gd name="T2" fmla="*/ 2147483647 w 197"/>
              <a:gd name="T3" fmla="*/ 2147483647 h 513"/>
              <a:gd name="T4" fmla="*/ 2147483647 w 197"/>
              <a:gd name="T5" fmla="*/ 2147483647 h 513"/>
              <a:gd name="T6" fmla="*/ 2147483647 w 197"/>
              <a:gd name="T7" fmla="*/ 2147483647 h 513"/>
              <a:gd name="T8" fmla="*/ 2147483647 w 197"/>
              <a:gd name="T9" fmla="*/ 2147483647 h 513"/>
              <a:gd name="T10" fmla="*/ 2147483647 w 197"/>
              <a:gd name="T11" fmla="*/ 2147483647 h 513"/>
              <a:gd name="T12" fmla="*/ 2147483647 w 197"/>
              <a:gd name="T13" fmla="*/ 2147483647 h 513"/>
              <a:gd name="T14" fmla="*/ 2147483647 w 197"/>
              <a:gd name="T15" fmla="*/ 2147483647 h 513"/>
              <a:gd name="T16" fmla="*/ 2147483647 w 197"/>
              <a:gd name="T17" fmla="*/ 2147483647 h 513"/>
              <a:gd name="T18" fmla="*/ 2147483647 w 197"/>
              <a:gd name="T19" fmla="*/ 2147483647 h 513"/>
              <a:gd name="T20" fmla="*/ 2147483647 w 197"/>
              <a:gd name="T21" fmla="*/ 2147483647 h 513"/>
              <a:gd name="T22" fmla="*/ 2147483647 w 197"/>
              <a:gd name="T23" fmla="*/ 2147483647 h 513"/>
              <a:gd name="T24" fmla="*/ 2147483647 w 197"/>
              <a:gd name="T25" fmla="*/ 2147483647 h 513"/>
              <a:gd name="T26" fmla="*/ 2147483647 w 197"/>
              <a:gd name="T27" fmla="*/ 0 h 5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7"/>
              <a:gd name="T43" fmla="*/ 0 h 513"/>
              <a:gd name="T44" fmla="*/ 197 w 197"/>
              <a:gd name="T45" fmla="*/ 513 h 5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7" h="513">
                <a:moveTo>
                  <a:pt x="0" y="513"/>
                </a:moveTo>
                <a:cubicBezTo>
                  <a:pt x="8" y="511"/>
                  <a:pt x="17" y="511"/>
                  <a:pt x="24" y="508"/>
                </a:cubicBezTo>
                <a:cubicBezTo>
                  <a:pt x="27" y="506"/>
                  <a:pt x="33" y="484"/>
                  <a:pt x="34" y="480"/>
                </a:cubicBezTo>
                <a:cubicBezTo>
                  <a:pt x="40" y="453"/>
                  <a:pt x="41" y="423"/>
                  <a:pt x="50" y="396"/>
                </a:cubicBezTo>
                <a:cubicBezTo>
                  <a:pt x="56" y="376"/>
                  <a:pt x="69" y="356"/>
                  <a:pt x="77" y="336"/>
                </a:cubicBezTo>
                <a:cubicBezTo>
                  <a:pt x="82" y="308"/>
                  <a:pt x="86" y="281"/>
                  <a:pt x="94" y="254"/>
                </a:cubicBezTo>
                <a:cubicBezTo>
                  <a:pt x="100" y="210"/>
                  <a:pt x="96" y="285"/>
                  <a:pt x="108" y="302"/>
                </a:cubicBezTo>
                <a:cubicBezTo>
                  <a:pt x="109" y="305"/>
                  <a:pt x="113" y="330"/>
                  <a:pt x="125" y="304"/>
                </a:cubicBezTo>
                <a:cubicBezTo>
                  <a:pt x="130" y="294"/>
                  <a:pt x="125" y="282"/>
                  <a:pt x="127" y="271"/>
                </a:cubicBezTo>
                <a:cubicBezTo>
                  <a:pt x="127" y="268"/>
                  <a:pt x="130" y="266"/>
                  <a:pt x="132" y="264"/>
                </a:cubicBezTo>
                <a:cubicBezTo>
                  <a:pt x="135" y="250"/>
                  <a:pt x="145" y="238"/>
                  <a:pt x="151" y="225"/>
                </a:cubicBezTo>
                <a:cubicBezTo>
                  <a:pt x="155" y="214"/>
                  <a:pt x="158" y="204"/>
                  <a:pt x="163" y="194"/>
                </a:cubicBezTo>
                <a:cubicBezTo>
                  <a:pt x="169" y="167"/>
                  <a:pt x="167" y="140"/>
                  <a:pt x="178" y="115"/>
                </a:cubicBezTo>
                <a:cubicBezTo>
                  <a:pt x="183" y="77"/>
                  <a:pt x="197" y="39"/>
                  <a:pt x="197" y="0"/>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29" name="Freeform 52"/>
          <p:cNvSpPr>
            <a:spLocks/>
          </p:cNvSpPr>
          <p:nvPr/>
        </p:nvSpPr>
        <p:spPr bwMode="auto">
          <a:xfrm>
            <a:off x="7689868" y="2944813"/>
            <a:ext cx="690563" cy="290512"/>
          </a:xfrm>
          <a:custGeom>
            <a:avLst/>
            <a:gdLst>
              <a:gd name="T0" fmla="*/ 0 w 120"/>
              <a:gd name="T1" fmla="*/ 2147483647 h 158"/>
              <a:gd name="T2" fmla="*/ 2147483647 w 120"/>
              <a:gd name="T3" fmla="*/ 0 h 158"/>
              <a:gd name="T4" fmla="*/ 2147483647 w 120"/>
              <a:gd name="T5" fmla="*/ 2147483647 h 158"/>
              <a:gd name="T6" fmla="*/ 2147483647 w 120"/>
              <a:gd name="T7" fmla="*/ 2147483647 h 158"/>
              <a:gd name="T8" fmla="*/ 2147483647 w 120"/>
              <a:gd name="T9" fmla="*/ 2147483647 h 158"/>
              <a:gd name="T10" fmla="*/ 2147483647 w 120"/>
              <a:gd name="T11" fmla="*/ 2147483647 h 158"/>
              <a:gd name="T12" fmla="*/ 2147483647 w 120"/>
              <a:gd name="T13" fmla="*/ 2147483647 h 158"/>
              <a:gd name="T14" fmla="*/ 2147483647 w 120"/>
              <a:gd name="T15" fmla="*/ 2147483647 h 158"/>
              <a:gd name="T16" fmla="*/ 2147483647 w 120"/>
              <a:gd name="T17" fmla="*/ 2147483647 h 158"/>
              <a:gd name="T18" fmla="*/ 2147483647 w 12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58"/>
              <a:gd name="T32" fmla="*/ 120 w 12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58">
                <a:moveTo>
                  <a:pt x="0" y="88"/>
                </a:moveTo>
                <a:cubicBezTo>
                  <a:pt x="4" y="54"/>
                  <a:pt x="9" y="37"/>
                  <a:pt x="10" y="0"/>
                </a:cubicBezTo>
                <a:cubicBezTo>
                  <a:pt x="23" y="7"/>
                  <a:pt x="24" y="24"/>
                  <a:pt x="27" y="38"/>
                </a:cubicBezTo>
                <a:cubicBezTo>
                  <a:pt x="33" y="69"/>
                  <a:pt x="34" y="137"/>
                  <a:pt x="63" y="158"/>
                </a:cubicBezTo>
                <a:cubicBezTo>
                  <a:pt x="75" y="154"/>
                  <a:pt x="70" y="144"/>
                  <a:pt x="77" y="134"/>
                </a:cubicBezTo>
                <a:cubicBezTo>
                  <a:pt x="78" y="125"/>
                  <a:pt x="79" y="117"/>
                  <a:pt x="80" y="108"/>
                </a:cubicBezTo>
                <a:cubicBezTo>
                  <a:pt x="81" y="104"/>
                  <a:pt x="78" y="95"/>
                  <a:pt x="82" y="96"/>
                </a:cubicBezTo>
                <a:cubicBezTo>
                  <a:pt x="88" y="98"/>
                  <a:pt x="94" y="112"/>
                  <a:pt x="94" y="112"/>
                </a:cubicBezTo>
                <a:cubicBezTo>
                  <a:pt x="95" y="117"/>
                  <a:pt x="106" y="149"/>
                  <a:pt x="108" y="151"/>
                </a:cubicBezTo>
                <a:cubicBezTo>
                  <a:pt x="111" y="155"/>
                  <a:pt x="117" y="154"/>
                  <a:pt x="120" y="158"/>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30" name="Freeform 53"/>
          <p:cNvSpPr>
            <a:spLocks/>
          </p:cNvSpPr>
          <p:nvPr/>
        </p:nvSpPr>
        <p:spPr bwMode="auto">
          <a:xfrm>
            <a:off x="6667502" y="3627445"/>
            <a:ext cx="1712913" cy="428625"/>
          </a:xfrm>
          <a:custGeom>
            <a:avLst/>
            <a:gdLst>
              <a:gd name="T0" fmla="*/ 0 w 298"/>
              <a:gd name="T1" fmla="*/ 2147483647 h 233"/>
              <a:gd name="T2" fmla="*/ 2147483647 w 298"/>
              <a:gd name="T3" fmla="*/ 2147483647 h 233"/>
              <a:gd name="T4" fmla="*/ 2147483647 w 298"/>
              <a:gd name="T5" fmla="*/ 2147483647 h 233"/>
              <a:gd name="T6" fmla="*/ 2147483647 w 298"/>
              <a:gd name="T7" fmla="*/ 2147483647 h 233"/>
              <a:gd name="T8" fmla="*/ 2147483647 w 298"/>
              <a:gd name="T9" fmla="*/ 2147483647 h 233"/>
              <a:gd name="T10" fmla="*/ 2147483647 w 298"/>
              <a:gd name="T11" fmla="*/ 2147483647 h 233"/>
              <a:gd name="T12" fmla="*/ 2147483647 w 298"/>
              <a:gd name="T13" fmla="*/ 2147483647 h 233"/>
              <a:gd name="T14" fmla="*/ 2147483647 w 298"/>
              <a:gd name="T15" fmla="*/ 2147483647 h 233"/>
              <a:gd name="T16" fmla="*/ 2147483647 w 298"/>
              <a:gd name="T17" fmla="*/ 2147483647 h 233"/>
              <a:gd name="T18" fmla="*/ 2147483647 w 298"/>
              <a:gd name="T19" fmla="*/ 2147483647 h 233"/>
              <a:gd name="T20" fmla="*/ 2147483647 w 298"/>
              <a:gd name="T21" fmla="*/ 2147483647 h 233"/>
              <a:gd name="T22" fmla="*/ 2147483647 w 298"/>
              <a:gd name="T23" fmla="*/ 2147483647 h 233"/>
              <a:gd name="T24" fmla="*/ 2147483647 w 298"/>
              <a:gd name="T25" fmla="*/ 2147483647 h 233"/>
              <a:gd name="T26" fmla="*/ 2147483647 w 298"/>
              <a:gd name="T27" fmla="*/ 2147483647 h 233"/>
              <a:gd name="T28" fmla="*/ 2147483647 w 298"/>
              <a:gd name="T29" fmla="*/ 2147483647 h 233"/>
              <a:gd name="T30" fmla="*/ 2147483647 w 298"/>
              <a:gd name="T31" fmla="*/ 2147483647 h 233"/>
              <a:gd name="T32" fmla="*/ 2147483647 w 298"/>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8"/>
              <a:gd name="T52" fmla="*/ 0 h 233"/>
              <a:gd name="T53" fmla="*/ 298 w 298"/>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8" h="233">
                <a:moveTo>
                  <a:pt x="0" y="233"/>
                </a:moveTo>
                <a:cubicBezTo>
                  <a:pt x="21" y="230"/>
                  <a:pt x="27" y="222"/>
                  <a:pt x="39" y="205"/>
                </a:cubicBezTo>
                <a:cubicBezTo>
                  <a:pt x="44" y="180"/>
                  <a:pt x="36" y="205"/>
                  <a:pt x="48" y="193"/>
                </a:cubicBezTo>
                <a:cubicBezTo>
                  <a:pt x="52" y="189"/>
                  <a:pt x="53" y="183"/>
                  <a:pt x="56" y="178"/>
                </a:cubicBezTo>
                <a:cubicBezTo>
                  <a:pt x="62" y="158"/>
                  <a:pt x="66" y="146"/>
                  <a:pt x="70" y="123"/>
                </a:cubicBezTo>
                <a:cubicBezTo>
                  <a:pt x="72" y="138"/>
                  <a:pt x="73" y="154"/>
                  <a:pt x="89" y="159"/>
                </a:cubicBezTo>
                <a:cubicBezTo>
                  <a:pt x="101" y="176"/>
                  <a:pt x="104" y="171"/>
                  <a:pt x="128" y="169"/>
                </a:cubicBezTo>
                <a:cubicBezTo>
                  <a:pt x="132" y="161"/>
                  <a:pt x="135" y="154"/>
                  <a:pt x="140" y="147"/>
                </a:cubicBezTo>
                <a:cubicBezTo>
                  <a:pt x="145" y="131"/>
                  <a:pt x="138" y="148"/>
                  <a:pt x="149" y="137"/>
                </a:cubicBezTo>
                <a:cubicBezTo>
                  <a:pt x="157" y="129"/>
                  <a:pt x="158" y="115"/>
                  <a:pt x="164" y="106"/>
                </a:cubicBezTo>
                <a:cubicBezTo>
                  <a:pt x="167" y="97"/>
                  <a:pt x="173" y="91"/>
                  <a:pt x="178" y="82"/>
                </a:cubicBezTo>
                <a:cubicBezTo>
                  <a:pt x="180" y="68"/>
                  <a:pt x="187" y="57"/>
                  <a:pt x="195" y="46"/>
                </a:cubicBezTo>
                <a:cubicBezTo>
                  <a:pt x="200" y="27"/>
                  <a:pt x="202" y="24"/>
                  <a:pt x="204" y="1"/>
                </a:cubicBezTo>
                <a:cubicBezTo>
                  <a:pt x="215" y="16"/>
                  <a:pt x="205" y="0"/>
                  <a:pt x="212" y="32"/>
                </a:cubicBezTo>
                <a:cubicBezTo>
                  <a:pt x="219" y="63"/>
                  <a:pt x="230" y="101"/>
                  <a:pt x="264" y="111"/>
                </a:cubicBezTo>
                <a:cubicBezTo>
                  <a:pt x="270" y="125"/>
                  <a:pt x="279" y="121"/>
                  <a:pt x="291" y="116"/>
                </a:cubicBezTo>
                <a:cubicBezTo>
                  <a:pt x="297" y="108"/>
                  <a:pt x="298" y="104"/>
                  <a:pt x="298" y="94"/>
                </a:cubicBezTo>
              </a:path>
            </a:pathLst>
          </a:cu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331" name="Text Box 54"/>
          <p:cNvSpPr txBox="1">
            <a:spLocks noChangeArrowheads="1"/>
          </p:cNvSpPr>
          <p:nvPr/>
        </p:nvSpPr>
        <p:spPr bwMode="auto">
          <a:xfrm>
            <a:off x="2505092" y="1981201"/>
            <a:ext cx="21033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SNOW-17 / SAC</a:t>
            </a:r>
          </a:p>
        </p:txBody>
      </p:sp>
      <p:sp>
        <p:nvSpPr>
          <p:cNvPr id="140332" name="Line 62"/>
          <p:cNvSpPr>
            <a:spLocks noChangeShapeType="1"/>
          </p:cNvSpPr>
          <p:nvPr/>
        </p:nvSpPr>
        <p:spPr bwMode="auto">
          <a:xfrm flipH="1">
            <a:off x="6586538" y="1219200"/>
            <a:ext cx="11112" cy="29591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333" name="Rectangle 63"/>
          <p:cNvSpPr>
            <a:spLocks noChangeArrowheads="1"/>
          </p:cNvSpPr>
          <p:nvPr/>
        </p:nvSpPr>
        <p:spPr bwMode="auto">
          <a:xfrm>
            <a:off x="53993" y="3341688"/>
            <a:ext cx="346075" cy="571500"/>
          </a:xfrm>
          <a:prstGeom prst="rect">
            <a:avLst/>
          </a:prstGeom>
          <a:solidFill>
            <a:schemeClr val="bg1"/>
          </a:solidFill>
          <a:ln w="38100">
            <a:solidFill>
              <a:schemeClr val="bg1"/>
            </a:solidFill>
            <a:miter lim="800000"/>
            <a:headEnd/>
            <a:tailEnd/>
          </a:ln>
        </p:spPr>
        <p:txBody>
          <a:bodyPr wrap="none" anchor="ctr"/>
          <a:lstStyle/>
          <a:p>
            <a:endParaRPr lang="en-NZ"/>
          </a:p>
        </p:txBody>
      </p:sp>
      <p:sp>
        <p:nvSpPr>
          <p:cNvPr id="140334" name="Text Box 69"/>
          <p:cNvSpPr txBox="1">
            <a:spLocks noChangeArrowheads="1"/>
          </p:cNvSpPr>
          <p:nvPr/>
        </p:nvSpPr>
        <p:spPr bwMode="auto">
          <a:xfrm>
            <a:off x="441343" y="4495836"/>
            <a:ext cx="81692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2000">
                <a:solidFill>
                  <a:schemeClr val="bg2"/>
                </a:solidFill>
                <a:latin typeface="Verdana" charset="0"/>
              </a:rPr>
              <a:t>Run hydrologic model up to the start of the forecast period to estimate basin initial conditions;</a:t>
            </a:r>
          </a:p>
          <a:p>
            <a:pPr eaLnBrk="1" hangingPunct="1">
              <a:buFontTx/>
              <a:buAutoNum type="arabicPeriod"/>
            </a:pPr>
            <a:r>
              <a:rPr lang="en-US" sz="2000">
                <a:solidFill>
                  <a:schemeClr val="accent2"/>
                </a:solidFill>
                <a:latin typeface="Verdana" charset="0"/>
              </a:rPr>
              <a:t>Run hydrologic model into the future, using an ensemble of local-scale weather and climate forecasts. </a:t>
            </a:r>
          </a:p>
        </p:txBody>
      </p:sp>
      <p:sp>
        <p:nvSpPr>
          <p:cNvPr id="140335" name="Rectangle 68"/>
          <p:cNvSpPr>
            <a:spLocks noChangeArrowheads="1"/>
          </p:cNvSpPr>
          <p:nvPr/>
        </p:nvSpPr>
        <p:spPr bwMode="auto">
          <a:xfrm>
            <a:off x="228600" y="-76200"/>
            <a:ext cx="868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i="1">
                <a:solidFill>
                  <a:srgbClr val="FF0000"/>
                </a:solidFill>
                <a:cs typeface="Arial" charset="0"/>
              </a:rPr>
              <a:t>Sources of Predictability</a:t>
            </a:r>
          </a:p>
        </p:txBody>
      </p:sp>
      <p:sp>
        <p:nvSpPr>
          <p:cNvPr id="140336" name="TextBox 66"/>
          <p:cNvSpPr txBox="1">
            <a:spLocks noChangeArrowheads="1"/>
          </p:cNvSpPr>
          <p:nvPr/>
        </p:nvSpPr>
        <p:spPr bwMode="auto">
          <a:xfrm>
            <a:off x="374668" y="876300"/>
            <a:ext cx="52938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NZ" sz="1600">
                <a:cs typeface="Arial" charset="0"/>
              </a:rPr>
              <a:t>Model solutions to the streamflow forecasting problem…</a:t>
            </a:r>
          </a:p>
        </p:txBody>
      </p:sp>
      <p:sp>
        <p:nvSpPr>
          <p:cNvPr id="2" name="Freeform 1"/>
          <p:cNvSpPr/>
          <p:nvPr/>
        </p:nvSpPr>
        <p:spPr>
          <a:xfrm>
            <a:off x="6572251" y="2366999"/>
            <a:ext cx="1663700" cy="433387"/>
          </a:xfrm>
          <a:custGeom>
            <a:avLst/>
            <a:gdLst>
              <a:gd name="connsiteX0" fmla="*/ 0 w 1664513"/>
              <a:gd name="connsiteY0" fmla="*/ 432985 h 432985"/>
              <a:gd name="connsiteX1" fmla="*/ 67350 w 1664513"/>
              <a:gd name="connsiteY1" fmla="*/ 413741 h 432985"/>
              <a:gd name="connsiteX2" fmla="*/ 105836 w 1664513"/>
              <a:gd name="connsiteY2" fmla="*/ 404119 h 432985"/>
              <a:gd name="connsiteX3" fmla="*/ 153943 w 1664513"/>
              <a:gd name="connsiteY3" fmla="*/ 384876 h 432985"/>
              <a:gd name="connsiteX4" fmla="*/ 240536 w 1664513"/>
              <a:gd name="connsiteY4" fmla="*/ 365632 h 432985"/>
              <a:gd name="connsiteX5" fmla="*/ 279022 w 1664513"/>
              <a:gd name="connsiteY5" fmla="*/ 356010 h 432985"/>
              <a:gd name="connsiteX6" fmla="*/ 365615 w 1664513"/>
              <a:gd name="connsiteY6" fmla="*/ 336766 h 432985"/>
              <a:gd name="connsiteX7" fmla="*/ 452209 w 1664513"/>
              <a:gd name="connsiteY7" fmla="*/ 356010 h 432985"/>
              <a:gd name="connsiteX8" fmla="*/ 481073 w 1664513"/>
              <a:gd name="connsiteY8" fmla="*/ 375254 h 432985"/>
              <a:gd name="connsiteX9" fmla="*/ 519559 w 1664513"/>
              <a:gd name="connsiteY9" fmla="*/ 384876 h 432985"/>
              <a:gd name="connsiteX10" fmla="*/ 635016 w 1664513"/>
              <a:gd name="connsiteY10" fmla="*/ 365632 h 432985"/>
              <a:gd name="connsiteX11" fmla="*/ 654259 w 1664513"/>
              <a:gd name="connsiteY11" fmla="*/ 336766 h 432985"/>
              <a:gd name="connsiteX12" fmla="*/ 683124 w 1664513"/>
              <a:gd name="connsiteY12" fmla="*/ 317522 h 432985"/>
              <a:gd name="connsiteX13" fmla="*/ 731231 w 1664513"/>
              <a:gd name="connsiteY13" fmla="*/ 250169 h 432985"/>
              <a:gd name="connsiteX14" fmla="*/ 740853 w 1664513"/>
              <a:gd name="connsiteY14" fmla="*/ 221304 h 432985"/>
              <a:gd name="connsiteX15" fmla="*/ 769717 w 1664513"/>
              <a:gd name="connsiteY15" fmla="*/ 163572 h 432985"/>
              <a:gd name="connsiteX16" fmla="*/ 779338 w 1664513"/>
              <a:gd name="connsiteY16" fmla="*/ 48110 h 432985"/>
              <a:gd name="connsiteX17" fmla="*/ 827446 w 1664513"/>
              <a:gd name="connsiteY17" fmla="*/ 9622 h 432985"/>
              <a:gd name="connsiteX18" fmla="*/ 1048739 w 1664513"/>
              <a:gd name="connsiteY18" fmla="*/ 0 h 432985"/>
              <a:gd name="connsiteX19" fmla="*/ 1212304 w 1664513"/>
              <a:gd name="connsiteY19" fmla="*/ 19244 h 432985"/>
              <a:gd name="connsiteX20" fmla="*/ 1241169 w 1664513"/>
              <a:gd name="connsiteY20" fmla="*/ 28866 h 432985"/>
              <a:gd name="connsiteX21" fmla="*/ 1270033 w 1664513"/>
              <a:gd name="connsiteY21" fmla="*/ 48110 h 432985"/>
              <a:gd name="connsiteX22" fmla="*/ 1337383 w 1664513"/>
              <a:gd name="connsiteY22" fmla="*/ 105841 h 432985"/>
              <a:gd name="connsiteX23" fmla="*/ 1385491 w 1664513"/>
              <a:gd name="connsiteY23" fmla="*/ 115463 h 432985"/>
              <a:gd name="connsiteX24" fmla="*/ 1443220 w 1664513"/>
              <a:gd name="connsiteY24" fmla="*/ 134707 h 432985"/>
              <a:gd name="connsiteX25" fmla="*/ 1472084 w 1664513"/>
              <a:gd name="connsiteY25" fmla="*/ 144329 h 432985"/>
              <a:gd name="connsiteX26" fmla="*/ 1664513 w 1664513"/>
              <a:gd name="connsiteY26" fmla="*/ 153950 h 43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4513" h="432985">
                <a:moveTo>
                  <a:pt x="0" y="432985"/>
                </a:moveTo>
                <a:lnTo>
                  <a:pt x="67350" y="413741"/>
                </a:lnTo>
                <a:cubicBezTo>
                  <a:pt x="80108" y="410261"/>
                  <a:pt x="93291" y="408301"/>
                  <a:pt x="105836" y="404119"/>
                </a:cubicBezTo>
                <a:cubicBezTo>
                  <a:pt x="122221" y="398657"/>
                  <a:pt x="137558" y="390338"/>
                  <a:pt x="153943" y="384876"/>
                </a:cubicBezTo>
                <a:cubicBezTo>
                  <a:pt x="177409" y="377054"/>
                  <a:pt x="217657" y="370717"/>
                  <a:pt x="240536" y="365632"/>
                </a:cubicBezTo>
                <a:cubicBezTo>
                  <a:pt x="253445" y="362763"/>
                  <a:pt x="266137" y="358984"/>
                  <a:pt x="279022" y="356010"/>
                </a:cubicBezTo>
                <a:lnTo>
                  <a:pt x="365615" y="336766"/>
                </a:lnTo>
                <a:cubicBezTo>
                  <a:pt x="394480" y="343181"/>
                  <a:pt x="424158" y="346659"/>
                  <a:pt x="452209" y="356010"/>
                </a:cubicBezTo>
                <a:cubicBezTo>
                  <a:pt x="463179" y="359667"/>
                  <a:pt x="470444" y="370699"/>
                  <a:pt x="481073" y="375254"/>
                </a:cubicBezTo>
                <a:cubicBezTo>
                  <a:pt x="493227" y="380463"/>
                  <a:pt x="506730" y="381669"/>
                  <a:pt x="519559" y="384876"/>
                </a:cubicBezTo>
                <a:cubicBezTo>
                  <a:pt x="558045" y="378461"/>
                  <a:pt x="598273" y="378755"/>
                  <a:pt x="635016" y="365632"/>
                </a:cubicBezTo>
                <a:cubicBezTo>
                  <a:pt x="645906" y="361742"/>
                  <a:pt x="646082" y="344943"/>
                  <a:pt x="654259" y="336766"/>
                </a:cubicBezTo>
                <a:cubicBezTo>
                  <a:pt x="662436" y="328589"/>
                  <a:pt x="673502" y="323937"/>
                  <a:pt x="683124" y="317522"/>
                </a:cubicBezTo>
                <a:cubicBezTo>
                  <a:pt x="704862" y="252304"/>
                  <a:pt x="674161" y="330069"/>
                  <a:pt x="731231" y="250169"/>
                </a:cubicBezTo>
                <a:cubicBezTo>
                  <a:pt x="737126" y="241916"/>
                  <a:pt x="736317" y="230376"/>
                  <a:pt x="740853" y="221304"/>
                </a:cubicBezTo>
                <a:cubicBezTo>
                  <a:pt x="778154" y="146697"/>
                  <a:pt x="745533" y="236125"/>
                  <a:pt x="769717" y="163572"/>
                </a:cubicBezTo>
                <a:cubicBezTo>
                  <a:pt x="772924" y="125085"/>
                  <a:pt x="771764" y="85981"/>
                  <a:pt x="779338" y="48110"/>
                </a:cubicBezTo>
                <a:cubicBezTo>
                  <a:pt x="784161" y="23994"/>
                  <a:pt x="805191" y="11334"/>
                  <a:pt x="827446" y="9622"/>
                </a:cubicBezTo>
                <a:cubicBezTo>
                  <a:pt x="901063" y="3959"/>
                  <a:pt x="974975" y="3207"/>
                  <a:pt x="1048739" y="0"/>
                </a:cubicBezTo>
                <a:cubicBezTo>
                  <a:pt x="1103261" y="6415"/>
                  <a:pt x="1158014" y="11100"/>
                  <a:pt x="1212304" y="19244"/>
                </a:cubicBezTo>
                <a:cubicBezTo>
                  <a:pt x="1222334" y="20749"/>
                  <a:pt x="1232098" y="24330"/>
                  <a:pt x="1241169" y="28866"/>
                </a:cubicBezTo>
                <a:cubicBezTo>
                  <a:pt x="1251512" y="34038"/>
                  <a:pt x="1261253" y="40584"/>
                  <a:pt x="1270033" y="48110"/>
                </a:cubicBezTo>
                <a:cubicBezTo>
                  <a:pt x="1288795" y="64193"/>
                  <a:pt x="1311207" y="96024"/>
                  <a:pt x="1337383" y="105841"/>
                </a:cubicBezTo>
                <a:cubicBezTo>
                  <a:pt x="1352695" y="111583"/>
                  <a:pt x="1369714" y="111160"/>
                  <a:pt x="1385491" y="115463"/>
                </a:cubicBezTo>
                <a:cubicBezTo>
                  <a:pt x="1405060" y="120800"/>
                  <a:pt x="1423977" y="128292"/>
                  <a:pt x="1443220" y="134707"/>
                </a:cubicBezTo>
                <a:cubicBezTo>
                  <a:pt x="1452841" y="137914"/>
                  <a:pt x="1461955" y="143823"/>
                  <a:pt x="1472084" y="144329"/>
                </a:cubicBezTo>
                <a:lnTo>
                  <a:pt x="1664513" y="153950"/>
                </a:ln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 name="Freeform 2"/>
          <p:cNvSpPr/>
          <p:nvPr/>
        </p:nvSpPr>
        <p:spPr>
          <a:xfrm>
            <a:off x="6610368" y="2270125"/>
            <a:ext cx="1577975" cy="501650"/>
          </a:xfrm>
          <a:custGeom>
            <a:avLst/>
            <a:gdLst>
              <a:gd name="connsiteX0" fmla="*/ 0 w 1577920"/>
              <a:gd name="connsiteY0" fmla="*/ 500338 h 500338"/>
              <a:gd name="connsiteX1" fmla="*/ 144322 w 1577920"/>
              <a:gd name="connsiteY1" fmla="*/ 423363 h 500338"/>
              <a:gd name="connsiteX2" fmla="*/ 173186 w 1577920"/>
              <a:gd name="connsiteY2" fmla="*/ 394498 h 500338"/>
              <a:gd name="connsiteX3" fmla="*/ 240536 w 1577920"/>
              <a:gd name="connsiteY3" fmla="*/ 375254 h 500338"/>
              <a:gd name="connsiteX4" fmla="*/ 269401 w 1577920"/>
              <a:gd name="connsiteY4" fmla="*/ 365632 h 500338"/>
              <a:gd name="connsiteX5" fmla="*/ 307886 w 1577920"/>
              <a:gd name="connsiteY5" fmla="*/ 356010 h 500338"/>
              <a:gd name="connsiteX6" fmla="*/ 365615 w 1577920"/>
              <a:gd name="connsiteY6" fmla="*/ 336766 h 500338"/>
              <a:gd name="connsiteX7" fmla="*/ 404101 w 1577920"/>
              <a:gd name="connsiteY7" fmla="*/ 317523 h 500338"/>
              <a:gd name="connsiteX8" fmla="*/ 490694 w 1577920"/>
              <a:gd name="connsiteY8" fmla="*/ 307901 h 500338"/>
              <a:gd name="connsiteX9" fmla="*/ 509937 w 1577920"/>
              <a:gd name="connsiteY9" fmla="*/ 279035 h 500338"/>
              <a:gd name="connsiteX10" fmla="*/ 548423 w 1577920"/>
              <a:gd name="connsiteY10" fmla="*/ 250169 h 500338"/>
              <a:gd name="connsiteX11" fmla="*/ 586909 w 1577920"/>
              <a:gd name="connsiteY11" fmla="*/ 202060 h 500338"/>
              <a:gd name="connsiteX12" fmla="*/ 625395 w 1577920"/>
              <a:gd name="connsiteY12" fmla="*/ 144329 h 500338"/>
              <a:gd name="connsiteX13" fmla="*/ 644638 w 1577920"/>
              <a:gd name="connsiteY13" fmla="*/ 115463 h 500338"/>
              <a:gd name="connsiteX14" fmla="*/ 683124 w 1577920"/>
              <a:gd name="connsiteY14" fmla="*/ 86597 h 500338"/>
              <a:gd name="connsiteX15" fmla="*/ 740852 w 1577920"/>
              <a:gd name="connsiteY15" fmla="*/ 57732 h 500338"/>
              <a:gd name="connsiteX16" fmla="*/ 779338 w 1577920"/>
              <a:gd name="connsiteY16" fmla="*/ 48110 h 500338"/>
              <a:gd name="connsiteX17" fmla="*/ 1116090 w 1577920"/>
              <a:gd name="connsiteY17" fmla="*/ 28866 h 500338"/>
              <a:gd name="connsiteX18" fmla="*/ 1173818 w 1577920"/>
              <a:gd name="connsiteY18" fmla="*/ 19244 h 500338"/>
              <a:gd name="connsiteX19" fmla="*/ 1231547 w 1577920"/>
              <a:gd name="connsiteY19" fmla="*/ 0 h 500338"/>
              <a:gd name="connsiteX20" fmla="*/ 1347005 w 1577920"/>
              <a:gd name="connsiteY20" fmla="*/ 19244 h 500338"/>
              <a:gd name="connsiteX21" fmla="*/ 1404734 w 1577920"/>
              <a:gd name="connsiteY21" fmla="*/ 67354 h 500338"/>
              <a:gd name="connsiteX22" fmla="*/ 1423976 w 1577920"/>
              <a:gd name="connsiteY22" fmla="*/ 96219 h 500338"/>
              <a:gd name="connsiteX23" fmla="*/ 1462462 w 1577920"/>
              <a:gd name="connsiteY23" fmla="*/ 105841 h 500338"/>
              <a:gd name="connsiteX24" fmla="*/ 1577920 w 1577920"/>
              <a:gd name="connsiteY24" fmla="*/ 125085 h 5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7920" h="500338">
                <a:moveTo>
                  <a:pt x="0" y="500338"/>
                </a:moveTo>
                <a:cubicBezTo>
                  <a:pt x="124217" y="427874"/>
                  <a:pt x="73188" y="447075"/>
                  <a:pt x="144322" y="423363"/>
                </a:cubicBezTo>
                <a:cubicBezTo>
                  <a:pt x="153943" y="413741"/>
                  <a:pt x="161865" y="402046"/>
                  <a:pt x="173186" y="394498"/>
                </a:cubicBezTo>
                <a:cubicBezTo>
                  <a:pt x="181838" y="388730"/>
                  <a:pt x="234922" y="376858"/>
                  <a:pt x="240536" y="375254"/>
                </a:cubicBezTo>
                <a:cubicBezTo>
                  <a:pt x="250288" y="372468"/>
                  <a:pt x="259649" y="368418"/>
                  <a:pt x="269401" y="365632"/>
                </a:cubicBezTo>
                <a:cubicBezTo>
                  <a:pt x="282115" y="361999"/>
                  <a:pt x="295221" y="359810"/>
                  <a:pt x="307886" y="356010"/>
                </a:cubicBezTo>
                <a:cubicBezTo>
                  <a:pt x="327314" y="350181"/>
                  <a:pt x="347472" y="345837"/>
                  <a:pt x="365615" y="336766"/>
                </a:cubicBezTo>
                <a:cubicBezTo>
                  <a:pt x="378444" y="330352"/>
                  <a:pt x="390125" y="320748"/>
                  <a:pt x="404101" y="317523"/>
                </a:cubicBezTo>
                <a:cubicBezTo>
                  <a:pt x="432399" y="310993"/>
                  <a:pt x="461830" y="311108"/>
                  <a:pt x="490694" y="307901"/>
                </a:cubicBezTo>
                <a:cubicBezTo>
                  <a:pt x="497108" y="298279"/>
                  <a:pt x="501760" y="287212"/>
                  <a:pt x="509937" y="279035"/>
                </a:cubicBezTo>
                <a:cubicBezTo>
                  <a:pt x="521276" y="267695"/>
                  <a:pt x="538157" y="262488"/>
                  <a:pt x="548423" y="250169"/>
                </a:cubicBezTo>
                <a:cubicBezTo>
                  <a:pt x="606516" y="180456"/>
                  <a:pt x="498511" y="260996"/>
                  <a:pt x="586909" y="202060"/>
                </a:cubicBezTo>
                <a:cubicBezTo>
                  <a:pt x="603817" y="151331"/>
                  <a:pt x="585354" y="192379"/>
                  <a:pt x="625395" y="144329"/>
                </a:cubicBezTo>
                <a:cubicBezTo>
                  <a:pt x="632798" y="135445"/>
                  <a:pt x="636461" y="123640"/>
                  <a:pt x="644638" y="115463"/>
                </a:cubicBezTo>
                <a:cubicBezTo>
                  <a:pt x="655977" y="104123"/>
                  <a:pt x="670075" y="95918"/>
                  <a:pt x="683124" y="86597"/>
                </a:cubicBezTo>
                <a:cubicBezTo>
                  <a:pt x="711234" y="66518"/>
                  <a:pt x="709081" y="66810"/>
                  <a:pt x="740852" y="57732"/>
                </a:cubicBezTo>
                <a:cubicBezTo>
                  <a:pt x="753567" y="54099"/>
                  <a:pt x="766153" y="49124"/>
                  <a:pt x="779338" y="48110"/>
                </a:cubicBezTo>
                <a:cubicBezTo>
                  <a:pt x="891441" y="39486"/>
                  <a:pt x="1003839" y="35281"/>
                  <a:pt x="1116090" y="28866"/>
                </a:cubicBezTo>
                <a:cubicBezTo>
                  <a:pt x="1135333" y="25659"/>
                  <a:pt x="1154892" y="23976"/>
                  <a:pt x="1173818" y="19244"/>
                </a:cubicBezTo>
                <a:cubicBezTo>
                  <a:pt x="1193496" y="14324"/>
                  <a:pt x="1231547" y="0"/>
                  <a:pt x="1231547" y="0"/>
                </a:cubicBezTo>
                <a:cubicBezTo>
                  <a:pt x="1258983" y="3049"/>
                  <a:pt x="1314768" y="3125"/>
                  <a:pt x="1347005" y="19244"/>
                </a:cubicBezTo>
                <a:cubicBezTo>
                  <a:pt x="1368628" y="30056"/>
                  <a:pt x="1389536" y="49116"/>
                  <a:pt x="1404734" y="67354"/>
                </a:cubicBezTo>
                <a:cubicBezTo>
                  <a:pt x="1412137" y="76238"/>
                  <a:pt x="1414355" y="89804"/>
                  <a:pt x="1423976" y="96219"/>
                </a:cubicBezTo>
                <a:cubicBezTo>
                  <a:pt x="1434978" y="103554"/>
                  <a:pt x="1449633" y="102634"/>
                  <a:pt x="1462462" y="105841"/>
                </a:cubicBezTo>
                <a:cubicBezTo>
                  <a:pt x="1515343" y="141096"/>
                  <a:pt x="1479763" y="125085"/>
                  <a:pt x="1577920" y="125085"/>
                </a:cubicBez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 name="Freeform 3"/>
          <p:cNvSpPr/>
          <p:nvPr/>
        </p:nvSpPr>
        <p:spPr>
          <a:xfrm>
            <a:off x="6610351" y="2693988"/>
            <a:ext cx="1682750" cy="163512"/>
          </a:xfrm>
          <a:custGeom>
            <a:avLst/>
            <a:gdLst>
              <a:gd name="connsiteX0" fmla="*/ 0 w 1683756"/>
              <a:gd name="connsiteY0" fmla="*/ 86597 h 163773"/>
              <a:gd name="connsiteX1" fmla="*/ 490694 w 1683756"/>
              <a:gd name="connsiteY1" fmla="*/ 105841 h 163773"/>
              <a:gd name="connsiteX2" fmla="*/ 615773 w 1683756"/>
              <a:gd name="connsiteY2" fmla="*/ 125085 h 163773"/>
              <a:gd name="connsiteX3" fmla="*/ 731231 w 1683756"/>
              <a:gd name="connsiteY3" fmla="*/ 144329 h 163773"/>
              <a:gd name="connsiteX4" fmla="*/ 760095 w 1683756"/>
              <a:gd name="connsiteY4" fmla="*/ 163572 h 163773"/>
              <a:gd name="connsiteX5" fmla="*/ 837067 w 1683756"/>
              <a:gd name="connsiteY5" fmla="*/ 144329 h 163773"/>
              <a:gd name="connsiteX6" fmla="*/ 885174 w 1683756"/>
              <a:gd name="connsiteY6" fmla="*/ 57732 h 163773"/>
              <a:gd name="connsiteX7" fmla="*/ 904417 w 1683756"/>
              <a:gd name="connsiteY7" fmla="*/ 28866 h 163773"/>
              <a:gd name="connsiteX8" fmla="*/ 923660 w 1683756"/>
              <a:gd name="connsiteY8" fmla="*/ 0 h 163773"/>
              <a:gd name="connsiteX9" fmla="*/ 1125711 w 1683756"/>
              <a:gd name="connsiteY9" fmla="*/ 19244 h 163773"/>
              <a:gd name="connsiteX10" fmla="*/ 1683756 w 1683756"/>
              <a:gd name="connsiteY10" fmla="*/ 38488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756" h="163773">
                <a:moveTo>
                  <a:pt x="0" y="86597"/>
                </a:moveTo>
                <a:cubicBezTo>
                  <a:pt x="297312" y="111375"/>
                  <a:pt x="-108363" y="79794"/>
                  <a:pt x="490694" y="105841"/>
                </a:cubicBezTo>
                <a:cubicBezTo>
                  <a:pt x="513006" y="106811"/>
                  <a:pt x="591031" y="121550"/>
                  <a:pt x="615773" y="125085"/>
                </a:cubicBezTo>
                <a:cubicBezTo>
                  <a:pt x="720883" y="140102"/>
                  <a:pt x="659980" y="126515"/>
                  <a:pt x="731231" y="144329"/>
                </a:cubicBezTo>
                <a:cubicBezTo>
                  <a:pt x="740852" y="150743"/>
                  <a:pt x="748621" y="162138"/>
                  <a:pt x="760095" y="163572"/>
                </a:cubicBezTo>
                <a:cubicBezTo>
                  <a:pt x="776987" y="165684"/>
                  <a:pt x="818216" y="150613"/>
                  <a:pt x="837067" y="144329"/>
                </a:cubicBezTo>
                <a:cubicBezTo>
                  <a:pt x="854003" y="93522"/>
                  <a:pt x="841063" y="123902"/>
                  <a:pt x="885174" y="57732"/>
                </a:cubicBezTo>
                <a:lnTo>
                  <a:pt x="904417" y="28866"/>
                </a:lnTo>
                <a:lnTo>
                  <a:pt x="923660" y="0"/>
                </a:lnTo>
                <a:cubicBezTo>
                  <a:pt x="991010" y="6415"/>
                  <a:pt x="1058147" y="15734"/>
                  <a:pt x="1125711" y="19244"/>
                </a:cubicBezTo>
                <a:cubicBezTo>
                  <a:pt x="1500545" y="38717"/>
                  <a:pt x="1490879" y="38488"/>
                  <a:pt x="1683756" y="38488"/>
                </a:cubicBezTo>
              </a:path>
            </a:pathLst>
          </a:cu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3115725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skill2000_ptgrd_perf_mean_51_n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0"/>
            <a:ext cx="529907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381000" y="2389188"/>
            <a:ext cx="3200400" cy="2563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a:t>-- Weather forecast skill (RMS error) increases with spatial (and temporal) scale</a:t>
            </a:r>
          </a:p>
          <a:p>
            <a:endParaRPr lang="en-US"/>
          </a:p>
          <a:p>
            <a:r>
              <a:rPr lang="en-US"/>
              <a:t>=&gt; Utility of weather forecasts in flood forecasting increases for larger catchments</a:t>
            </a:r>
          </a:p>
          <a:p>
            <a:endParaRPr lang="en-US"/>
          </a:p>
          <a:p>
            <a:r>
              <a:rPr lang="en-US"/>
              <a:t>-- Logarithmic increase</a:t>
            </a:r>
          </a:p>
        </p:txBody>
      </p:sp>
      <p:sp>
        <p:nvSpPr>
          <p:cNvPr id="465924" name="Text Box 4"/>
          <p:cNvSpPr txBox="1">
            <a:spLocks noChangeArrowheads="1"/>
          </p:cNvSpPr>
          <p:nvPr/>
        </p:nvSpPr>
        <p:spPr bwMode="auto">
          <a:xfrm>
            <a:off x="457200" y="1474788"/>
            <a:ext cx="23780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500" u="sng"/>
              <a:t>Rule of Thumb:</a:t>
            </a:r>
          </a:p>
        </p:txBody>
      </p:sp>
    </p:spTree>
    <p:extLst>
      <p:ext uri="{BB962C8B-B14F-4D97-AF65-F5344CB8AC3E}">
        <p14:creationId xmlns:p14="http://schemas.microsoft.com/office/powerpoint/2010/main" val="901925985"/>
      </p:ext>
    </p:extLst>
  </p:cSld>
  <p:clrMapOvr>
    <a:masterClrMapping/>
  </p:clrMapOvr>
  <p:timing>
    <p:tnLst>
      <p:par>
        <p:cTn id="1" dur="indefinite" restart="never" nodeType="tmRoot"/>
      </p:par>
    </p:tnLst>
  </p:timing>
</p:sld>
</file>

<file path=ppt/theme/_rels/them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NCAR no symbol">
  <a:themeElements>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CAR no symbo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lnDef>
  </a:objectDefaults>
  <a:extraClrSchemeLst>
    <a:extraClrScheme>
      <a:clrScheme name="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eam">
  <a:themeElements>
    <a:clrScheme name="">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3">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4">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5">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6">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7">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8">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eam">
  <a:themeElements>
    <a:clrScheme name="">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3">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4">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5">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6">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7">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8">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Ricepaper">
  <a:themeElements>
    <a:clrScheme name="Ricepape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charset="0"/>
          </a:defRPr>
        </a:defPPr>
      </a:lstStyle>
    </a:lnDef>
  </a:objectDefaults>
  <a:extraClrSchemeLst>
    <a:extraClrScheme>
      <a:clrScheme name="Ricepape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e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e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e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e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CAR no symbol">
  <a:themeElements>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CAR no symbo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lnDef>
  </a:objectDefaults>
  <a:extraClrSchemeLst>
    <a:extraClrScheme>
      <a:clrScheme name="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NCAR no symbol">
  <a:themeElements>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CAR no symbo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0099"/>
            </a:solidFill>
            <a:effectLst/>
            <a:latin typeface="Arial" pitchFamily="34" charset="0"/>
          </a:defRPr>
        </a:defPPr>
      </a:lstStyle>
    </a:lnDef>
  </a:objectDefaults>
  <a:extraClrSchemeLst>
    <a:extraClrScheme>
      <a:clrScheme name="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ATY_PPT_TEMPLATE">
  <a:themeElements>
    <a:clrScheme name="PATY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TY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TY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TY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TY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TY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TY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TY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TY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TY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TY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TY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TY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TY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ATY_PPT_TEMPLATE">
  <a:themeElements>
    <a:clrScheme name="PATY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TY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TY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TY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TY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TY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TY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TY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TY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TY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TY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TY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TY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TY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5793</TotalTime>
  <Words>4788</Words>
  <Application>Microsoft Office PowerPoint</Application>
  <PresentationFormat>On-screen Show (4:3)</PresentationFormat>
  <Paragraphs>420</Paragraphs>
  <Slides>55</Slides>
  <Notes>36</Notes>
  <HiddenSlides>0</HiddenSlides>
  <MMClips>3</MMClips>
  <ScaleCrop>false</ScaleCrop>
  <HeadingPairs>
    <vt:vector size="8" baseType="variant">
      <vt:variant>
        <vt:lpstr>Fonts Used</vt:lpstr>
      </vt:variant>
      <vt:variant>
        <vt:i4>14</vt:i4>
      </vt:variant>
      <vt:variant>
        <vt:lpstr>Theme</vt:lpstr>
      </vt:variant>
      <vt:variant>
        <vt:i4>19</vt:i4>
      </vt:variant>
      <vt:variant>
        <vt:lpstr>Embedded OLE Servers</vt:lpstr>
      </vt:variant>
      <vt:variant>
        <vt:i4>2</vt:i4>
      </vt:variant>
      <vt:variant>
        <vt:lpstr>Slide Titles</vt:lpstr>
      </vt:variant>
      <vt:variant>
        <vt:i4>55</vt:i4>
      </vt:variant>
    </vt:vector>
  </HeadingPairs>
  <TitlesOfParts>
    <vt:vector size="90" baseType="lpstr">
      <vt:lpstr>Arial</vt:lpstr>
      <vt:lpstr>Arial Black</vt:lpstr>
      <vt:lpstr>Calibri</vt:lpstr>
      <vt:lpstr>Calibri Light</vt:lpstr>
      <vt:lpstr>Cambria</vt:lpstr>
      <vt:lpstr>Century Gothic</vt:lpstr>
      <vt:lpstr>Courier</vt:lpstr>
      <vt:lpstr>Helvetica</vt:lpstr>
      <vt:lpstr>ＭＳ Ｐゴシック</vt:lpstr>
      <vt:lpstr>Times</vt:lpstr>
      <vt:lpstr>Times New Roman</vt:lpstr>
      <vt:lpstr>Verdana</vt:lpstr>
      <vt:lpstr>Wingdings</vt:lpstr>
      <vt:lpstr>Wingdings 2</vt:lpstr>
      <vt:lpstr>Office Theme</vt:lpstr>
      <vt:lpstr>NCAR no symbol</vt:lpstr>
      <vt:lpstr>3_NCAR no symbol</vt:lpstr>
      <vt:lpstr>7_PATY_PPT_TEMPLATE</vt:lpstr>
      <vt:lpstr>AMS2005Template</vt:lpstr>
      <vt:lpstr>1_AMS2005Template</vt:lpstr>
      <vt:lpstr>4_Office Theme</vt:lpstr>
      <vt:lpstr>PATY_PPT_TEMPLATE</vt:lpstr>
      <vt:lpstr>2_Blank Presentation</vt:lpstr>
      <vt:lpstr>1_NCAR no symbol</vt:lpstr>
      <vt:lpstr>1_Beam</vt:lpstr>
      <vt:lpstr>3_Beam</vt:lpstr>
      <vt:lpstr>1_Blank Presentation</vt:lpstr>
      <vt:lpstr>2_Office Theme</vt:lpstr>
      <vt:lpstr>3_Office Theme</vt:lpstr>
      <vt:lpstr>6_Office Theme</vt:lpstr>
      <vt:lpstr>7_Office Theme</vt:lpstr>
      <vt:lpstr>Ricepaper</vt:lpstr>
      <vt:lpstr>8_Twilight</vt:lpstr>
      <vt:lpstr>Equation</vt:lpstr>
      <vt:lpstr>Document</vt:lpstr>
      <vt:lpstr>Development of Flood Forecasting for the Ganges and the Brahmaputra Basins using satellite based precipitation, ensemble weather forecasts, and remotely-sensed river widths and height</vt:lpstr>
      <vt:lpstr>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WRF-Hydro System</vt:lpstr>
      <vt:lpstr>National-scale domain applications:  2km/250m</vt:lpstr>
      <vt:lpstr>Recent Applications of CFAB and WRF-Hydro Systems:</vt:lpstr>
      <vt:lpstr>PowerPoint Presentation</vt:lpstr>
      <vt:lpstr>PowerPoint Presentation</vt:lpstr>
      <vt:lpstr>WRF-Hydro Fully-coupled Hydrometeorological Prediction</vt:lpstr>
      <vt:lpstr>WRF-Hydro Applications:</vt:lpstr>
      <vt:lpstr>Interactive Data Display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Floods: Bihar, Odisha, UP</vt:lpstr>
      <vt:lpstr>PowerPoint Presentation</vt:lpstr>
      <vt:lpstr>PowerPoint Presentation</vt:lpstr>
    </vt:vector>
  </TitlesOfParts>
  <Company>UCAR/RAL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Quantile regression as a means of calibrating and verifying a mesoscale NWP ensemble</dc:title>
  <dc:creator>Thomas Hopson</dc:creator>
  <cp:lastModifiedBy>Hitesh Thakur</cp:lastModifiedBy>
  <cp:revision>280</cp:revision>
  <dcterms:created xsi:type="dcterms:W3CDTF">2012-06-20T03:16:20Z</dcterms:created>
  <dcterms:modified xsi:type="dcterms:W3CDTF">2015-11-06T09:02:33Z</dcterms:modified>
</cp:coreProperties>
</file>